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4290" r:id="rId2"/>
  </p:sldMasterIdLst>
  <p:notesMasterIdLst>
    <p:notesMasterId r:id="rId222"/>
  </p:notesMasterIdLst>
  <p:handoutMasterIdLst>
    <p:handoutMasterId r:id="rId223"/>
  </p:handoutMasterIdLst>
  <p:sldIdLst>
    <p:sldId id="303" r:id="rId3"/>
    <p:sldId id="322" r:id="rId4"/>
    <p:sldId id="323" r:id="rId5"/>
    <p:sldId id="324" r:id="rId6"/>
    <p:sldId id="325" r:id="rId7"/>
    <p:sldId id="326" r:id="rId8"/>
    <p:sldId id="327" r:id="rId9"/>
    <p:sldId id="429" r:id="rId10"/>
    <p:sldId id="329" r:id="rId11"/>
    <p:sldId id="331" r:id="rId12"/>
    <p:sldId id="332" r:id="rId13"/>
    <p:sldId id="333" r:id="rId14"/>
    <p:sldId id="334" r:id="rId15"/>
    <p:sldId id="335" r:id="rId16"/>
    <p:sldId id="430" r:id="rId17"/>
    <p:sldId id="336" r:id="rId18"/>
    <p:sldId id="431" r:id="rId19"/>
    <p:sldId id="432"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433" r:id="rId36"/>
    <p:sldId id="353" r:id="rId37"/>
    <p:sldId id="354" r:id="rId38"/>
    <p:sldId id="352" r:id="rId39"/>
    <p:sldId id="355" r:id="rId40"/>
    <p:sldId id="356" r:id="rId41"/>
    <p:sldId id="357" r:id="rId42"/>
    <p:sldId id="360" r:id="rId43"/>
    <p:sldId id="361" r:id="rId44"/>
    <p:sldId id="362" r:id="rId45"/>
    <p:sldId id="363" r:id="rId46"/>
    <p:sldId id="364" r:id="rId47"/>
    <p:sldId id="365" r:id="rId48"/>
    <p:sldId id="366" r:id="rId49"/>
    <p:sldId id="367" r:id="rId50"/>
    <p:sldId id="368" r:id="rId51"/>
    <p:sldId id="374" r:id="rId52"/>
    <p:sldId id="376" r:id="rId53"/>
    <p:sldId id="380" r:id="rId54"/>
    <p:sldId id="381" r:id="rId55"/>
    <p:sldId id="434" r:id="rId56"/>
    <p:sldId id="382" r:id="rId57"/>
    <p:sldId id="383" r:id="rId58"/>
    <p:sldId id="384" r:id="rId59"/>
    <p:sldId id="385" r:id="rId60"/>
    <p:sldId id="392" r:id="rId61"/>
    <p:sldId id="393" r:id="rId62"/>
    <p:sldId id="400" r:id="rId63"/>
    <p:sldId id="435" r:id="rId64"/>
    <p:sldId id="402" r:id="rId65"/>
    <p:sldId id="401" r:id="rId66"/>
    <p:sldId id="405" r:id="rId67"/>
    <p:sldId id="436" r:id="rId68"/>
    <p:sldId id="407" r:id="rId69"/>
    <p:sldId id="408" r:id="rId70"/>
    <p:sldId id="409" r:id="rId71"/>
    <p:sldId id="410" r:id="rId72"/>
    <p:sldId id="411" r:id="rId73"/>
    <p:sldId id="412" r:id="rId74"/>
    <p:sldId id="413" r:id="rId75"/>
    <p:sldId id="414" r:id="rId76"/>
    <p:sldId id="415" r:id="rId77"/>
    <p:sldId id="416" r:id="rId78"/>
    <p:sldId id="417" r:id="rId79"/>
    <p:sldId id="419" r:id="rId80"/>
    <p:sldId id="420" r:id="rId81"/>
    <p:sldId id="421" r:id="rId82"/>
    <p:sldId id="422" r:id="rId83"/>
    <p:sldId id="423" r:id="rId84"/>
    <p:sldId id="424" r:id="rId85"/>
    <p:sldId id="425" r:id="rId86"/>
    <p:sldId id="426" r:id="rId87"/>
    <p:sldId id="427" r:id="rId88"/>
    <p:sldId id="428" r:id="rId89"/>
    <p:sldId id="437" r:id="rId90"/>
    <p:sldId id="438" r:id="rId91"/>
    <p:sldId id="439" r:id="rId92"/>
    <p:sldId id="440" r:id="rId93"/>
    <p:sldId id="320" r:id="rId94"/>
    <p:sldId id="321" r:id="rId95"/>
    <p:sldId id="441" r:id="rId96"/>
    <p:sldId id="328" r:id="rId97"/>
    <p:sldId id="330" r:id="rId98"/>
    <p:sldId id="442" r:id="rId99"/>
    <p:sldId id="443" r:id="rId100"/>
    <p:sldId id="444" r:id="rId101"/>
    <p:sldId id="445" r:id="rId102"/>
    <p:sldId id="446" r:id="rId103"/>
    <p:sldId id="377" r:id="rId104"/>
    <p:sldId id="447" r:id="rId105"/>
    <p:sldId id="448" r:id="rId106"/>
    <p:sldId id="449" r:id="rId107"/>
    <p:sldId id="450" r:id="rId108"/>
    <p:sldId id="378" r:id="rId109"/>
    <p:sldId id="451" r:id="rId110"/>
    <p:sldId id="379" r:id="rId111"/>
    <p:sldId id="452" r:id="rId112"/>
    <p:sldId id="453" r:id="rId113"/>
    <p:sldId id="318" r:id="rId114"/>
    <p:sldId id="454" r:id="rId115"/>
    <p:sldId id="455" r:id="rId116"/>
    <p:sldId id="456" r:id="rId117"/>
    <p:sldId id="390" r:id="rId118"/>
    <p:sldId id="387" r:id="rId119"/>
    <p:sldId id="386" r:id="rId120"/>
    <p:sldId id="457" r:id="rId121"/>
    <p:sldId id="458" r:id="rId122"/>
    <p:sldId id="459" r:id="rId123"/>
    <p:sldId id="388" r:id="rId124"/>
    <p:sldId id="389" r:id="rId125"/>
    <p:sldId id="460" r:id="rId126"/>
    <p:sldId id="461" r:id="rId127"/>
    <p:sldId id="462" r:id="rId128"/>
    <p:sldId id="463" r:id="rId129"/>
    <p:sldId id="391" r:id="rId130"/>
    <p:sldId id="464" r:id="rId131"/>
    <p:sldId id="358" r:id="rId132"/>
    <p:sldId id="359" r:id="rId133"/>
    <p:sldId id="465" r:id="rId134"/>
    <p:sldId id="466" r:id="rId135"/>
    <p:sldId id="467" r:id="rId136"/>
    <p:sldId id="468" r:id="rId137"/>
    <p:sldId id="469" r:id="rId138"/>
    <p:sldId id="470" r:id="rId139"/>
    <p:sldId id="471" r:id="rId140"/>
    <p:sldId id="472" r:id="rId141"/>
    <p:sldId id="473" r:id="rId142"/>
    <p:sldId id="474" r:id="rId143"/>
    <p:sldId id="475" r:id="rId144"/>
    <p:sldId id="476" r:id="rId145"/>
    <p:sldId id="477" r:id="rId146"/>
    <p:sldId id="394" r:id="rId147"/>
    <p:sldId id="395" r:id="rId148"/>
    <p:sldId id="396" r:id="rId149"/>
    <p:sldId id="397" r:id="rId150"/>
    <p:sldId id="398" r:id="rId151"/>
    <p:sldId id="399" r:id="rId152"/>
    <p:sldId id="478" r:id="rId153"/>
    <p:sldId id="479" r:id="rId154"/>
    <p:sldId id="403" r:id="rId155"/>
    <p:sldId id="404" r:id="rId156"/>
    <p:sldId id="480" r:id="rId157"/>
    <p:sldId id="406" r:id="rId158"/>
    <p:sldId id="481" r:id="rId159"/>
    <p:sldId id="482" r:id="rId160"/>
    <p:sldId id="483" r:id="rId161"/>
    <p:sldId id="484" r:id="rId162"/>
    <p:sldId id="485" r:id="rId163"/>
    <p:sldId id="486" r:id="rId164"/>
    <p:sldId id="487" r:id="rId165"/>
    <p:sldId id="488" r:id="rId166"/>
    <p:sldId id="489" r:id="rId167"/>
    <p:sldId id="490" r:id="rId168"/>
    <p:sldId id="491" r:id="rId169"/>
    <p:sldId id="492" r:id="rId170"/>
    <p:sldId id="493" r:id="rId171"/>
    <p:sldId id="494" r:id="rId172"/>
    <p:sldId id="495" r:id="rId173"/>
    <p:sldId id="496" r:id="rId174"/>
    <p:sldId id="497" r:id="rId175"/>
    <p:sldId id="498" r:id="rId176"/>
    <p:sldId id="499" r:id="rId177"/>
    <p:sldId id="500" r:id="rId178"/>
    <p:sldId id="501" r:id="rId179"/>
    <p:sldId id="502" r:id="rId180"/>
    <p:sldId id="503" r:id="rId181"/>
    <p:sldId id="504" r:id="rId182"/>
    <p:sldId id="505" r:id="rId183"/>
    <p:sldId id="506" r:id="rId184"/>
    <p:sldId id="507" r:id="rId185"/>
    <p:sldId id="508" r:id="rId186"/>
    <p:sldId id="509" r:id="rId187"/>
    <p:sldId id="510" r:id="rId188"/>
    <p:sldId id="511" r:id="rId189"/>
    <p:sldId id="512" r:id="rId190"/>
    <p:sldId id="513" r:id="rId191"/>
    <p:sldId id="514" r:id="rId192"/>
    <p:sldId id="515" r:id="rId193"/>
    <p:sldId id="516" r:id="rId194"/>
    <p:sldId id="517" r:id="rId195"/>
    <p:sldId id="518" r:id="rId196"/>
    <p:sldId id="519" r:id="rId197"/>
    <p:sldId id="520" r:id="rId198"/>
    <p:sldId id="521" r:id="rId199"/>
    <p:sldId id="522" r:id="rId200"/>
    <p:sldId id="523" r:id="rId201"/>
    <p:sldId id="524" r:id="rId202"/>
    <p:sldId id="525" r:id="rId203"/>
    <p:sldId id="526" r:id="rId204"/>
    <p:sldId id="527" r:id="rId205"/>
    <p:sldId id="528" r:id="rId206"/>
    <p:sldId id="529" r:id="rId207"/>
    <p:sldId id="530" r:id="rId208"/>
    <p:sldId id="531" r:id="rId209"/>
    <p:sldId id="532" r:id="rId210"/>
    <p:sldId id="533" r:id="rId211"/>
    <p:sldId id="534" r:id="rId212"/>
    <p:sldId id="535" r:id="rId213"/>
    <p:sldId id="371" r:id="rId214"/>
    <p:sldId id="369" r:id="rId215"/>
    <p:sldId id="536" r:id="rId216"/>
    <p:sldId id="372" r:id="rId217"/>
    <p:sldId id="373" r:id="rId218"/>
    <p:sldId id="537" r:id="rId219"/>
    <p:sldId id="375" r:id="rId220"/>
    <p:sldId id="538" r:id="rId221"/>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8" autoAdjust="0"/>
    <p:restoredTop sz="79661" autoAdjust="0"/>
  </p:normalViewPr>
  <p:slideViewPr>
    <p:cSldViewPr snapToGrid="0" snapToObjects="1">
      <p:cViewPr varScale="1">
        <p:scale>
          <a:sx n="88" d="100"/>
          <a:sy n="88" d="100"/>
        </p:scale>
        <p:origin x="2574"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handoutMaster" Target="handoutMasters/handout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presProps" Target="pres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9/28/2023</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9/28/2023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umatter.ufl.edu/refer-or-report/" TargetMode="External"/><Relationship Id="rId2" Type="http://schemas.openxmlformats.org/officeDocument/2006/relationships/slide" Target="../slides/slide175.xml"/><Relationship Id="rId1" Type="http://schemas.openxmlformats.org/officeDocument/2006/relationships/notesMaster" Target="../notesMasters/notesMaster1.xml"/><Relationship Id="rId5" Type="http://schemas.openxmlformats.org/officeDocument/2006/relationships/hyperlink" Target="https://eap.ufl.edu/" TargetMode="External"/><Relationship Id="rId4" Type="http://schemas.openxmlformats.org/officeDocument/2006/relationships/hyperlink" Target="https://nam10.safelinks.protection.outlook.com/?url=https%3A%2F%2Falachuacounty.us%2Fdepts%2Fcss%2Fcrisiscenter%2FPages%2FCrisisCenter.aspx&amp;data=05%7C01%7Csanders%40cise.ufl.edu%7C6b57c8bf7c3e48ce3f9408db0855b503%7C0d4da0f84a314d76ace60a62331e1b84%7C0%7C0%7C638112936424028319%7CUnknown%7CTWFpbGZsb3d8eyJWIjoiMC4wLjAwMDAiLCJQIjoiV2luMzIiLCJBTiI6Ik1haWwiLCJXVCI6Mn0%3D%7C3000%7C%7C%7C&amp;sdata=b7b4%2B5HKEoJTS3Rw%2BVpXUMCnCjXhfAEfVVVaaskQbYg%3D&amp;reserved=0"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a:t>
            </a:fld>
            <a:endParaRPr lang="en-US"/>
          </a:p>
        </p:txBody>
      </p:sp>
    </p:spTree>
    <p:extLst>
      <p:ext uri="{BB962C8B-B14F-4D97-AF65-F5344CB8AC3E}">
        <p14:creationId xmlns:p14="http://schemas.microsoft.com/office/powerpoint/2010/main" val="2718884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carried along contents of op, </a:t>
            </a:r>
            <a:r>
              <a:rPr lang="en-US" dirty="0" err="1"/>
              <a:t>numlit</a:t>
            </a:r>
            <a:r>
              <a:rPr lang="en-US" dirty="0"/>
              <a:t>, ident, but not needed for parsing.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26</a:t>
            </a:fld>
            <a:endParaRPr lang="en-US"/>
          </a:p>
        </p:txBody>
      </p:sp>
    </p:spTree>
    <p:extLst>
      <p:ext uri="{BB962C8B-B14F-4D97-AF65-F5344CB8AC3E}">
        <p14:creationId xmlns:p14="http://schemas.microsoft.com/office/powerpoint/2010/main" val="5426891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shape as term.</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170</a:t>
            </a:fld>
            <a:endParaRPr lang="en-US"/>
          </a:p>
        </p:txBody>
      </p:sp>
    </p:spTree>
    <p:extLst>
      <p:ext uri="{BB962C8B-B14F-4D97-AF65-F5344CB8AC3E}">
        <p14:creationId xmlns:p14="http://schemas.microsoft.com/office/powerpoint/2010/main" val="5668071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 peeve:  if (</a:t>
            </a:r>
            <a:r>
              <a:rPr lang="en-US" dirty="0" err="1"/>
              <a:t>t.getKind</a:t>
            </a:r>
            <a:r>
              <a:rPr lang="en-US" dirty="0"/>
              <a:t>()==kind) return true; else return false;     DON’T DO THIS.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Second version uses  Java variable number of parameters</a:t>
            </a:r>
          </a:p>
          <a:p>
            <a:endParaRPr lang="en-US" dirty="0"/>
          </a:p>
          <a:p>
            <a:r>
              <a:rPr lang="en-US" dirty="0"/>
              <a:t>Later we will talk about names and binding more systematically.  Here is an example of overloading:  we have two different methods with the same name.  Compiler distinguishes by type of argument.  Compiler also converts parameter list into List.  Can be accessed like any list or here we use the for syntax.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171</a:t>
            </a:fld>
            <a:endParaRPr lang="en-US"/>
          </a:p>
        </p:txBody>
      </p:sp>
    </p:spTree>
    <p:extLst>
      <p:ext uri="{BB962C8B-B14F-4D97-AF65-F5344CB8AC3E}">
        <p14:creationId xmlns:p14="http://schemas.microsoft.com/office/powerpoint/2010/main" val="21788399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66A30C8F-62D9-4975-8E9D-CBC5AC9003B3}" type="slidenum">
              <a:rPr lang="en-US" smtClean="0">
                <a:solidFill>
                  <a:srgbClr val="000000"/>
                </a:solidFill>
              </a:rPr>
              <a:pPr/>
              <a:t>172</a:t>
            </a:fld>
            <a:endParaRPr lang="en-US">
              <a:solidFill>
                <a:srgbClr val="000000"/>
              </a:solidFill>
            </a:endParaRPr>
          </a:p>
        </p:txBody>
      </p:sp>
      <p:sp>
        <p:nvSpPr>
          <p:cNvPr id="192515" name="Rectangle 2"/>
          <p:cNvSpPr>
            <a:spLocks noGrp="1" noRot="1" noChangeAspect="1" noChangeArrowheads="1" noTextEdit="1"/>
          </p:cNvSpPr>
          <p:nvPr>
            <p:ph type="sldImg"/>
          </p:nvPr>
        </p:nvSpPr>
        <p:spPr>
          <a:xfrm>
            <a:off x="2857500" y="515938"/>
            <a:ext cx="3429000" cy="2571750"/>
          </a:xfrm>
          <a:ln/>
        </p:spPr>
      </p:sp>
      <p:sp>
        <p:nvSpPr>
          <p:cNvPr id="192516" name="Rectangle 3"/>
          <p:cNvSpPr>
            <a:spLocks noGrp="1" noChangeArrowheads="1"/>
          </p:cNvSpPr>
          <p:nvPr>
            <p:ph type="body" idx="1"/>
          </p:nvPr>
        </p:nvSpPr>
        <p:spPr>
          <a:xfrm>
            <a:off x="914400" y="3257551"/>
            <a:ext cx="7315200" cy="3084513"/>
          </a:xfrm>
          <a:noFill/>
          <a:ln/>
        </p:spPr>
        <p:txBody>
          <a:bodyPr/>
          <a:lstStyle/>
          <a:p>
            <a:pPr eaLnBrk="1" hangingPunct="1"/>
            <a:r>
              <a:rPr lang="en-US" dirty="0"/>
              <a:t>Can use consume when you are sure that match will succeed. It reads the next token.</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rPr>
              <a:t>I am so very sorry to share that your student Erik Rushford, a fifth-year senior majoring in computer science, passed away over the weekend.  </a:t>
            </a:r>
            <a:endParaRPr lang="en-US" sz="900" dirty="0"/>
          </a:p>
          <a:p>
            <a:r>
              <a:rPr lang="en-US" sz="1100" dirty="0">
                <a:effectLst/>
              </a:rPr>
              <a:t> </a:t>
            </a:r>
            <a:endParaRPr lang="en-US" sz="900" dirty="0"/>
          </a:p>
          <a:p>
            <a:r>
              <a:rPr lang="en-US" sz="1100" dirty="0">
                <a:effectLst/>
              </a:rPr>
              <a:t>It is always difficult to lose one of our students. You will likely be one of the individuals to whom students look for information.  Here is a suggestion for what you might say at your next class meeting:</a:t>
            </a:r>
            <a:endParaRPr lang="en-US" sz="900" dirty="0"/>
          </a:p>
          <a:p>
            <a:r>
              <a:rPr lang="en-US" sz="1100" dirty="0">
                <a:effectLst/>
              </a:rPr>
              <a:t> </a:t>
            </a:r>
            <a:endParaRPr lang="en-US" sz="900" dirty="0"/>
          </a:p>
          <a:p>
            <a:r>
              <a:rPr lang="en-US" sz="1100" dirty="0">
                <a:effectLst/>
              </a:rPr>
              <a:t>“I am very sorry to share that your classmate Erik Rushford has passed away.  All of us are saddened by this loss.  There are many resources on campus to assist you should you need it.  You may stop by my office hours or speak with me after class.  Also, a 24/7 counselor is available to speak by phone at 352-392-1575.  You can also make an appointment for the Counseling Center at that number.  </a:t>
            </a:r>
            <a:r>
              <a:rPr lang="en-US" sz="1100" dirty="0">
                <a:effectLst/>
                <a:hlinkClick r:id="rId3"/>
              </a:rPr>
              <a:t>The U Matter We Care Program</a:t>
            </a:r>
            <a:r>
              <a:rPr lang="en-US" sz="1100" dirty="0">
                <a:effectLst/>
              </a:rPr>
              <a:t> can assist you or a friend in distress.  You can reach them via their </a:t>
            </a:r>
            <a:r>
              <a:rPr lang="en-US" sz="1100" dirty="0">
                <a:effectLst/>
                <a:hlinkClick r:id="rId3"/>
              </a:rPr>
              <a:t>website</a:t>
            </a:r>
            <a:r>
              <a:rPr lang="en-US" sz="1100" dirty="0">
                <a:effectLst/>
              </a:rPr>
              <a:t> or call (352) 392-1261.  Additionally, the </a:t>
            </a:r>
            <a:r>
              <a:rPr lang="en-US" sz="1100" dirty="0">
                <a:effectLst/>
                <a:hlinkClick r:id="rId4" tooltip="Original URL: https://alachuacounty.us/depts/css/crisiscenter/Pages/CrisisCenter.aspx. Click or tap if you trust this link."/>
              </a:rPr>
              <a:t>Alachua County Crisis Center</a:t>
            </a:r>
            <a:r>
              <a:rPr lang="en-US" sz="1100" dirty="0">
                <a:effectLst/>
              </a:rPr>
              <a:t> provides free 24/7 crisis and suicide prevention support and can be contacted at (352) 264-6789. Reach out and let me know if you need additional assistance.”</a:t>
            </a:r>
            <a:endParaRPr lang="en-US" sz="900" dirty="0"/>
          </a:p>
          <a:p>
            <a:r>
              <a:rPr lang="en-US" sz="1100" dirty="0">
                <a:effectLst/>
              </a:rPr>
              <a:t> </a:t>
            </a:r>
            <a:endParaRPr lang="en-US" sz="900" dirty="0"/>
          </a:p>
          <a:p>
            <a:r>
              <a:rPr lang="en-US" sz="1100" dirty="0">
                <a:effectLst/>
              </a:rPr>
              <a:t>If you feel uncomfortable having that conversation in class, I can request for a counselor to come do that conversation with you. Also, you as a faculty member can make use of 24/7 counseling support through the </a:t>
            </a:r>
            <a:r>
              <a:rPr lang="en-US" sz="1100" dirty="0">
                <a:effectLst/>
                <a:hlinkClick r:id="rId5"/>
              </a:rPr>
              <a:t>Employee Assistance Program</a:t>
            </a:r>
            <a:r>
              <a:rPr lang="en-US" sz="1100" dirty="0">
                <a:effectLst/>
              </a:rPr>
              <a:t>, Call: 833.306.0103 or TTY: 800.697.0353. </a:t>
            </a:r>
            <a:endParaRPr lang="en-US" sz="900" dirty="0"/>
          </a:p>
          <a:p>
            <a:r>
              <a:rPr lang="en-US" sz="1100" dirty="0">
                <a:effectLst/>
              </a:rPr>
              <a:t> </a:t>
            </a:r>
            <a:endParaRPr lang="en-US" sz="900" dirty="0"/>
          </a:p>
          <a:p>
            <a:r>
              <a:rPr lang="en-US" sz="1100" dirty="0">
                <a:effectLst/>
              </a:rPr>
              <a:t>If one of your students gets particularly upset during class, you may choose to walk with or request the assistance of another student to send that student to </a:t>
            </a:r>
            <a:r>
              <a:rPr lang="en-US" sz="1100" b="1" dirty="0">
                <a:effectLst/>
              </a:rPr>
              <a:t>401 Peabody Hall </a:t>
            </a:r>
            <a:r>
              <a:rPr lang="en-US" sz="1100" dirty="0">
                <a:effectLst/>
              </a:rPr>
              <a:t>to meet with a crisis counselor at the Counseling and Wellness during business hours (9 am – 4 p.m.).</a:t>
            </a:r>
            <a:endParaRPr lang="en-US" sz="900" dirty="0"/>
          </a:p>
          <a:p>
            <a:r>
              <a:rPr lang="en-US" sz="1100" dirty="0">
                <a:effectLst/>
              </a:rPr>
              <a:t> </a:t>
            </a:r>
            <a:endParaRPr lang="en-US" sz="900" dirty="0"/>
          </a:p>
          <a:p>
            <a:r>
              <a:rPr lang="en-US" sz="1100" dirty="0">
                <a:effectLst/>
              </a:rPr>
              <a:t>Please do not hesitate to contact me if I can be of help through this difficult time.</a:t>
            </a:r>
            <a:endParaRPr lang="en-US" sz="900" dirty="0"/>
          </a:p>
          <a:p>
            <a:r>
              <a:rPr lang="en-US" sz="1100" dirty="0">
                <a:effectLst/>
              </a:rPr>
              <a:t> </a:t>
            </a:r>
            <a:endParaRPr lang="en-US" sz="900" dirty="0"/>
          </a:p>
          <a:p>
            <a:r>
              <a:rPr lang="en-US" sz="1100" dirty="0">
                <a:effectLst/>
              </a:rPr>
              <a:t>Sincerely,</a:t>
            </a:r>
            <a:endParaRPr lang="en-US" sz="900" dirty="0"/>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175</a:t>
            </a:fld>
            <a:endParaRPr lang="en-US"/>
          </a:p>
        </p:txBody>
      </p:sp>
    </p:spTree>
    <p:extLst>
      <p:ext uri="{BB962C8B-B14F-4D97-AF65-F5344CB8AC3E}">
        <p14:creationId xmlns:p14="http://schemas.microsoft.com/office/powerpoint/2010/main" val="28507660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176</a:t>
            </a:fld>
            <a:endParaRPr lang="en-US"/>
          </a:p>
        </p:txBody>
      </p:sp>
    </p:spTree>
    <p:extLst>
      <p:ext uri="{BB962C8B-B14F-4D97-AF65-F5344CB8AC3E}">
        <p14:creationId xmlns:p14="http://schemas.microsoft.com/office/powerpoint/2010/main" val="42565698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even have abstract    </a:t>
            </a:r>
            <a:r>
              <a:rPr lang="en-US" dirty="0" err="1"/>
              <a:t>if_statement</a:t>
            </a:r>
            <a:r>
              <a:rPr lang="en-US" dirty="0"/>
              <a:t> ::= expr block</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179</a:t>
            </a:fld>
            <a:endParaRPr lang="en-US"/>
          </a:p>
        </p:txBody>
      </p:sp>
    </p:spTree>
    <p:extLst>
      <p:ext uri="{BB962C8B-B14F-4D97-AF65-F5344CB8AC3E}">
        <p14:creationId xmlns:p14="http://schemas.microsoft.com/office/powerpoint/2010/main" val="14744150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 syntax was complicated because we need to express associativity and operator precedence.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180</a:t>
            </a:fld>
            <a:endParaRPr lang="en-US"/>
          </a:p>
        </p:txBody>
      </p:sp>
    </p:spTree>
    <p:extLst>
      <p:ext uri="{BB962C8B-B14F-4D97-AF65-F5344CB8AC3E}">
        <p14:creationId xmlns:p14="http://schemas.microsoft.com/office/powerpoint/2010/main" val="25066938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5C7484-15E0-4568-9632-46237269FC58}" type="slidenum">
              <a:rPr lang="en-US" smtClean="0"/>
              <a:pPr>
                <a:defRPr/>
              </a:pPr>
              <a:t>182</a:t>
            </a:fld>
            <a:endParaRPr lang="en-US"/>
          </a:p>
        </p:txBody>
      </p:sp>
    </p:spTree>
    <p:extLst>
      <p:ext uri="{BB962C8B-B14F-4D97-AF65-F5344CB8AC3E}">
        <p14:creationId xmlns:p14="http://schemas.microsoft.com/office/powerpoint/2010/main" val="2711393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point of </a:t>
            </a:r>
            <a:r>
              <a:rPr lang="en-US" dirty="0" err="1"/>
              <a:t>firstToken</a:t>
            </a:r>
            <a:r>
              <a:rPr lang="en-US" dirty="0"/>
              <a: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184</a:t>
            </a:fld>
            <a:endParaRPr lang="en-US"/>
          </a:p>
        </p:txBody>
      </p:sp>
    </p:spTree>
    <p:extLst>
      <p:ext uri="{BB962C8B-B14F-4D97-AF65-F5344CB8AC3E}">
        <p14:creationId xmlns:p14="http://schemas.microsoft.com/office/powerpoint/2010/main" val="38203363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point of </a:t>
            </a:r>
            <a:r>
              <a:rPr lang="en-US" dirty="0" err="1"/>
              <a:t>firstToken</a:t>
            </a:r>
            <a:r>
              <a:rPr lang="en-US" dirty="0"/>
              <a: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185</a:t>
            </a:fld>
            <a:endParaRPr lang="en-US"/>
          </a:p>
        </p:txBody>
      </p:sp>
    </p:spTree>
    <p:extLst>
      <p:ext uri="{BB962C8B-B14F-4D97-AF65-F5344CB8AC3E}">
        <p14:creationId xmlns:p14="http://schemas.microsoft.com/office/powerpoint/2010/main" val="416837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parse trees</a:t>
            </a:r>
            <a:r>
              <a:rPr lang="en-US" baseline="0" dirty="0"/>
              <a:t> leave out some detail regarding the </a:t>
            </a:r>
            <a:r>
              <a:rPr lang="en-US" baseline="0" dirty="0" err="1"/>
              <a:t>boolean</a:t>
            </a:r>
            <a:r>
              <a:rPr lang="en-US" baseline="0" dirty="0"/>
              <a:t> expressions.  </a:t>
            </a:r>
          </a:p>
          <a:p>
            <a:pPr eaLnBrk="1" hangingPunct="1">
              <a:lnSpc>
                <a:spcPct val="90000"/>
              </a:lnSpc>
              <a:buFontTx/>
              <a:buNone/>
            </a:pPr>
            <a:r>
              <a:rPr lang="en-US" dirty="0">
                <a:solidFill>
                  <a:schemeClr val="accent2"/>
                </a:solidFill>
              </a:rPr>
              <a:t>left tree corresponds to if b1 then (if b2 then s1 else s2)</a:t>
            </a:r>
          </a:p>
          <a:p>
            <a:pPr eaLnBrk="1" hangingPunct="1">
              <a:lnSpc>
                <a:spcPct val="90000"/>
              </a:lnSpc>
              <a:buFontTx/>
              <a:buNone/>
            </a:pPr>
            <a:r>
              <a:rPr lang="en-US" dirty="0">
                <a:solidFill>
                  <a:schemeClr val="accent2"/>
                </a:solidFill>
              </a:rPr>
              <a:t>right tree corresponds to if b1 then (if then s1) else s2</a:t>
            </a:r>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27</a:t>
            </a:fld>
            <a:endParaRPr lang="en-US"/>
          </a:p>
        </p:txBody>
      </p:sp>
    </p:spTree>
    <p:extLst>
      <p:ext uri="{BB962C8B-B14F-4D97-AF65-F5344CB8AC3E}">
        <p14:creationId xmlns:p14="http://schemas.microsoft.com/office/powerpoint/2010/main" val="25234533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186</a:t>
            </a:fld>
            <a:endParaRPr lang="en-US"/>
          </a:p>
        </p:txBody>
      </p:sp>
    </p:spTree>
    <p:extLst>
      <p:ext uri="{BB962C8B-B14F-4D97-AF65-F5344CB8AC3E}">
        <p14:creationId xmlns:p14="http://schemas.microsoft.com/office/powerpoint/2010/main" val="14188047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187</a:t>
            </a:fld>
            <a:endParaRPr lang="en-US"/>
          </a:p>
        </p:txBody>
      </p:sp>
    </p:spTree>
    <p:extLst>
      <p:ext uri="{BB962C8B-B14F-4D97-AF65-F5344CB8AC3E}">
        <p14:creationId xmlns:p14="http://schemas.microsoft.com/office/powerpoint/2010/main" val="13131940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IntLitExpr</a:t>
            </a:r>
            <a:r>
              <a:rPr lang="en-US" dirty="0"/>
              <a:t> only has one Token, which is already being saved as </a:t>
            </a:r>
            <a:r>
              <a:rPr lang="en-US" dirty="0" err="1"/>
              <a:t>firstToken</a:t>
            </a:r>
            <a:r>
              <a:rPr lang="en-US" dirty="0"/>
              <a:t>.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188</a:t>
            </a:fld>
            <a:endParaRPr lang="en-US"/>
          </a:p>
        </p:txBody>
      </p:sp>
    </p:spTree>
    <p:extLst>
      <p:ext uri="{BB962C8B-B14F-4D97-AF65-F5344CB8AC3E}">
        <p14:creationId xmlns:p14="http://schemas.microsoft.com/office/powerpoint/2010/main" val="35127467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have type Expr—so they can be either </a:t>
            </a:r>
            <a:r>
              <a:rPr lang="en-US" dirty="0" err="1"/>
              <a:t>IntLitExpr</a:t>
            </a:r>
            <a:r>
              <a:rPr lang="en-US" dirty="0"/>
              <a:t> or </a:t>
            </a:r>
            <a:r>
              <a:rPr lang="en-US" dirty="0" err="1"/>
              <a:t>BinaryExpr</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189</a:t>
            </a:fld>
            <a:endParaRPr lang="en-US"/>
          </a:p>
        </p:txBody>
      </p:sp>
    </p:spTree>
    <p:extLst>
      <p:ext uri="{BB962C8B-B14F-4D97-AF65-F5344CB8AC3E}">
        <p14:creationId xmlns:p14="http://schemas.microsoft.com/office/powerpoint/2010/main" val="23362158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a:t>
            </a:r>
            <a:r>
              <a:rPr lang="en-US" dirty="0" err="1"/>
              <a:t>BinaryExpr</a:t>
            </a:r>
            <a:endParaRPr lang="en-US" dirty="0"/>
          </a:p>
          <a:p>
            <a:r>
              <a:rPr lang="en-US" dirty="0"/>
              <a:t>orange:  </a:t>
            </a:r>
            <a:r>
              <a:rPr lang="en-US" dirty="0" err="1"/>
              <a:t>IntLitExpr</a:t>
            </a:r>
            <a:endParaRPr lang="en-US" dirty="0"/>
          </a:p>
          <a:p>
            <a:r>
              <a:rPr lang="en-US" dirty="0"/>
              <a:t>red:  </a:t>
            </a:r>
            <a:r>
              <a:rPr lang="en-US" dirty="0" err="1"/>
              <a:t>IToken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190</a:t>
            </a:fld>
            <a:endParaRPr lang="en-US"/>
          </a:p>
        </p:txBody>
      </p:sp>
    </p:spTree>
    <p:extLst>
      <p:ext uri="{BB962C8B-B14F-4D97-AF65-F5344CB8AC3E}">
        <p14:creationId xmlns:p14="http://schemas.microsoft.com/office/powerpoint/2010/main" val="27033034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 is always the current token.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193</a:t>
            </a:fld>
            <a:endParaRPr lang="en-US"/>
          </a:p>
        </p:txBody>
      </p:sp>
    </p:spTree>
    <p:extLst>
      <p:ext uri="{BB962C8B-B14F-4D97-AF65-F5344CB8AC3E}">
        <p14:creationId xmlns:p14="http://schemas.microsoft.com/office/powerpoint/2010/main" val="15407932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194</a:t>
            </a:fld>
            <a:endParaRPr lang="en-US"/>
          </a:p>
        </p:txBody>
      </p:sp>
    </p:spTree>
    <p:extLst>
      <p:ext uri="{BB962C8B-B14F-4D97-AF65-F5344CB8AC3E}">
        <p14:creationId xmlns:p14="http://schemas.microsoft.com/office/powerpoint/2010/main" val="6006864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a:t>
            </a:r>
            <a:r>
              <a:rPr lang="en-US" dirty="0" err="1"/>
              <a:t>BinaryExpr</a:t>
            </a:r>
            <a:endParaRPr lang="en-US" dirty="0"/>
          </a:p>
          <a:p>
            <a:r>
              <a:rPr lang="en-US" dirty="0"/>
              <a:t>orange:  </a:t>
            </a:r>
            <a:r>
              <a:rPr lang="en-US" dirty="0" err="1"/>
              <a:t>IntLitExpr</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196</a:t>
            </a:fld>
            <a:endParaRPr lang="en-US"/>
          </a:p>
        </p:txBody>
      </p:sp>
    </p:spTree>
    <p:extLst>
      <p:ext uri="{BB962C8B-B14F-4D97-AF65-F5344CB8AC3E}">
        <p14:creationId xmlns:p14="http://schemas.microsoft.com/office/powerpoint/2010/main" val="1450955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5C7484-15E0-4568-9632-46237269FC58}" type="slidenum">
              <a:rPr lang="en-US" smtClean="0"/>
              <a:pPr>
                <a:defRPr/>
              </a:pPr>
              <a:t>202</a:t>
            </a:fld>
            <a:endParaRPr lang="en-US"/>
          </a:p>
        </p:txBody>
      </p:sp>
    </p:spTree>
    <p:extLst>
      <p:ext uri="{BB962C8B-B14F-4D97-AF65-F5344CB8AC3E}">
        <p14:creationId xmlns:p14="http://schemas.microsoft.com/office/powerpoint/2010/main" val="34196093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203</a:t>
            </a:fld>
            <a:endParaRPr lang="en-US"/>
          </a:p>
        </p:txBody>
      </p:sp>
    </p:spTree>
    <p:extLst>
      <p:ext uri="{BB962C8B-B14F-4D97-AF65-F5344CB8AC3E}">
        <p14:creationId xmlns:p14="http://schemas.microsoft.com/office/powerpoint/2010/main" val="3660052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unmatched -&gt; if </a:t>
            </a:r>
            <a:r>
              <a:rPr lang="en-US" dirty="0" err="1"/>
              <a:t>bexp</a:t>
            </a:r>
            <a:r>
              <a:rPr lang="en-US" dirty="0"/>
              <a:t> then </a:t>
            </a:r>
            <a:r>
              <a:rPr lang="en-US" dirty="0" err="1"/>
              <a:t>stmt</a:t>
            </a:r>
            <a:endParaRPr lang="en-US" dirty="0"/>
          </a:p>
          <a:p>
            <a:r>
              <a:rPr lang="en-US" dirty="0"/>
              <a:t>                          if </a:t>
            </a:r>
            <a:r>
              <a:rPr lang="en-US" dirty="0" err="1"/>
              <a:t>bexp</a:t>
            </a:r>
            <a:r>
              <a:rPr lang="en-US" dirty="0"/>
              <a:t> then matched</a:t>
            </a:r>
          </a:p>
          <a:p>
            <a:r>
              <a:rPr lang="en-US" dirty="0"/>
              <a:t>                          if </a:t>
            </a:r>
            <a:r>
              <a:rPr lang="en-US" dirty="0" err="1"/>
              <a:t>bexp</a:t>
            </a:r>
            <a:r>
              <a:rPr lang="en-US" dirty="0"/>
              <a:t> then if b2 then matched else matched</a:t>
            </a:r>
          </a:p>
          <a:p>
            <a:r>
              <a:rPr lang="en-US" dirty="0"/>
              <a:t>                          if </a:t>
            </a:r>
            <a:r>
              <a:rPr lang="en-US" dirty="0" err="1"/>
              <a:t>bext</a:t>
            </a:r>
            <a:r>
              <a:rPr lang="en-US" dirty="0"/>
              <a:t>  then if </a:t>
            </a:r>
            <a:r>
              <a:rPr lang="en-US" dirty="0" err="1"/>
              <a:t>bw</a:t>
            </a:r>
            <a:r>
              <a:rPr lang="en-US" dirty="0"/>
              <a:t> then     s1                   s2</a:t>
            </a:r>
          </a:p>
          <a:p>
            <a:endParaRPr lang="en-US" dirty="0"/>
          </a:p>
          <a:p>
            <a:r>
              <a:rPr lang="en-US" dirty="0"/>
              <a:t>Try alternative</a:t>
            </a:r>
          </a:p>
          <a:p>
            <a:r>
              <a:rPr lang="en-US" dirty="0"/>
              <a:t>matched -&gt;  if </a:t>
            </a:r>
            <a:r>
              <a:rPr lang="en-US" dirty="0" err="1"/>
              <a:t>bexp</a:t>
            </a:r>
            <a:r>
              <a:rPr lang="en-US" dirty="0"/>
              <a:t> then matched else matched</a:t>
            </a:r>
          </a:p>
          <a:p>
            <a:r>
              <a:rPr lang="en-US" dirty="0"/>
              <a:t>                                            if b2 then s2         </a:t>
            </a:r>
            <a:r>
              <a:rPr lang="en-US" dirty="0" err="1"/>
              <a:t>s2</a:t>
            </a:r>
            <a:r>
              <a:rPr lang="en-US" dirty="0"/>
              <a:t>       but it is not the case that  matched </a:t>
            </a:r>
            <a:r>
              <a:rPr lang="en-US" dirty="0">
                <a:sym typeface="Wingdings" panose="05000000000000000000" pitchFamily="2" charset="2"/>
              </a:rPr>
              <a:t> if b2 then s2, so this doesn’t work.</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31</a:t>
            </a:fld>
            <a:endParaRPr lang="en-US"/>
          </a:p>
        </p:txBody>
      </p:sp>
    </p:spTree>
    <p:extLst>
      <p:ext uri="{BB962C8B-B14F-4D97-AF65-F5344CB8AC3E}">
        <p14:creationId xmlns:p14="http://schemas.microsoft.com/office/powerpoint/2010/main" val="9608370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206</a:t>
            </a:fld>
            <a:endParaRPr lang="en-US"/>
          </a:p>
        </p:txBody>
      </p:sp>
    </p:spTree>
    <p:extLst>
      <p:ext uri="{BB962C8B-B14F-4D97-AF65-F5344CB8AC3E}">
        <p14:creationId xmlns:p14="http://schemas.microsoft.com/office/powerpoint/2010/main" val="34769174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207</a:t>
            </a:fld>
            <a:endParaRPr lang="en-US"/>
          </a:p>
        </p:txBody>
      </p:sp>
    </p:spTree>
    <p:extLst>
      <p:ext uri="{BB962C8B-B14F-4D97-AF65-F5344CB8AC3E}">
        <p14:creationId xmlns:p14="http://schemas.microsoft.com/office/powerpoint/2010/main" val="3274879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IntLitExpr</a:t>
            </a:r>
            <a:r>
              <a:rPr lang="en-US" dirty="0"/>
              <a:t> only has one Token, which is already being saved as </a:t>
            </a:r>
            <a:r>
              <a:rPr lang="en-US" dirty="0" err="1"/>
              <a:t>firsToken</a:t>
            </a:r>
            <a:r>
              <a:rPr lang="en-US" dirty="0"/>
              <a:t>.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208</a:t>
            </a:fld>
            <a:endParaRPr lang="en-US"/>
          </a:p>
        </p:txBody>
      </p:sp>
    </p:spTree>
    <p:extLst>
      <p:ext uri="{BB962C8B-B14F-4D97-AF65-F5344CB8AC3E}">
        <p14:creationId xmlns:p14="http://schemas.microsoft.com/office/powerpoint/2010/main" val="3980732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have type Expr—so they can be either </a:t>
            </a:r>
            <a:r>
              <a:rPr lang="en-US" dirty="0" err="1"/>
              <a:t>IntLitExpr</a:t>
            </a:r>
            <a:r>
              <a:rPr lang="en-US" dirty="0"/>
              <a:t> or </a:t>
            </a:r>
            <a:r>
              <a:rPr lang="en-US" dirty="0" err="1"/>
              <a:t>BinaryExpr</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209</a:t>
            </a:fld>
            <a:endParaRPr lang="en-US"/>
          </a:p>
        </p:txBody>
      </p:sp>
    </p:spTree>
    <p:extLst>
      <p:ext uri="{BB962C8B-B14F-4D97-AF65-F5344CB8AC3E}">
        <p14:creationId xmlns:p14="http://schemas.microsoft.com/office/powerpoint/2010/main" val="13082041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Expressions can be evaluated with a simpler program, but this is a good example of the visitor pattern. </a:t>
            </a:r>
          </a:p>
          <a:p>
            <a:r>
              <a:rPr lang="en-US" dirty="0"/>
              <a:t>The </a:t>
            </a:r>
            <a:r>
              <a:rPr lang="en-US" dirty="0" err="1"/>
              <a:t>arg</a:t>
            </a:r>
            <a:r>
              <a:rPr lang="en-US" dirty="0"/>
              <a:t> parameter allows information to be passed from parent to child as the AST is traversed.  In this example, the info was all from child to parent, so we didn’t need the </a:t>
            </a:r>
            <a:r>
              <a:rPr lang="en-US" dirty="0" err="1"/>
              <a:t>arg</a:t>
            </a:r>
            <a:r>
              <a:rPr lang="en-US" dirty="0"/>
              <a:t> parameter.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214</a:t>
            </a:fld>
            <a:endParaRPr lang="en-US"/>
          </a:p>
        </p:txBody>
      </p:sp>
    </p:spTree>
    <p:extLst>
      <p:ext uri="{BB962C8B-B14F-4D97-AF65-F5344CB8AC3E}">
        <p14:creationId xmlns:p14="http://schemas.microsoft.com/office/powerpoint/2010/main" val="19734409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216</a:t>
            </a:fld>
            <a:endParaRPr lang="en-US"/>
          </a:p>
        </p:txBody>
      </p:sp>
    </p:spTree>
    <p:extLst>
      <p:ext uri="{BB962C8B-B14F-4D97-AF65-F5344CB8AC3E}">
        <p14:creationId xmlns:p14="http://schemas.microsoft.com/office/powerpoint/2010/main" val="1326499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32</a:t>
            </a:fld>
            <a:endParaRPr lang="en-US"/>
          </a:p>
        </p:txBody>
      </p:sp>
    </p:spTree>
    <p:extLst>
      <p:ext uri="{BB962C8B-B14F-4D97-AF65-F5344CB8AC3E}">
        <p14:creationId xmlns:p14="http://schemas.microsoft.com/office/powerpoint/2010/main" val="803619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7C22415-59D7-40F2-B637-CB48404FA465}" type="slidenum">
              <a:rPr lang="en-US" smtClean="0"/>
              <a:pPr>
                <a:defRPr/>
              </a:pPr>
              <a:t>33</a:t>
            </a:fld>
            <a:endParaRPr lang="en-US"/>
          </a:p>
        </p:txBody>
      </p:sp>
    </p:spTree>
    <p:extLst>
      <p:ext uri="{BB962C8B-B14F-4D97-AF65-F5344CB8AC3E}">
        <p14:creationId xmlns:p14="http://schemas.microsoft.com/office/powerpoint/2010/main" val="247480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34</a:t>
            </a:fld>
            <a:endParaRPr lang="en-US"/>
          </a:p>
        </p:txBody>
      </p:sp>
    </p:spTree>
    <p:extLst>
      <p:ext uri="{BB962C8B-B14F-4D97-AF65-F5344CB8AC3E}">
        <p14:creationId xmlns:p14="http://schemas.microsoft.com/office/powerpoint/2010/main" val="651497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36</a:t>
            </a:fld>
            <a:endParaRPr lang="en-US"/>
          </a:p>
        </p:txBody>
      </p:sp>
    </p:spTree>
    <p:extLst>
      <p:ext uri="{BB962C8B-B14F-4D97-AF65-F5344CB8AC3E}">
        <p14:creationId xmlns:p14="http://schemas.microsoft.com/office/powerpoint/2010/main" val="1943721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29579">
              <a:defRPr/>
            </a:pPr>
            <a:r>
              <a:rPr lang="en-US" dirty="0"/>
              <a:t>n is the length of the input program. </a:t>
            </a:r>
          </a:p>
          <a:p>
            <a:endParaRPr lang="en-US" dirty="0"/>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37</a:t>
            </a:fld>
            <a:endParaRPr lang="en-US"/>
          </a:p>
        </p:txBody>
      </p:sp>
    </p:spTree>
    <p:extLst>
      <p:ext uri="{BB962C8B-B14F-4D97-AF65-F5344CB8AC3E}">
        <p14:creationId xmlns:p14="http://schemas.microsoft.com/office/powerpoint/2010/main" val="130494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38</a:t>
            </a:fld>
            <a:endParaRPr lang="en-US"/>
          </a:p>
        </p:txBody>
      </p:sp>
    </p:spTree>
    <p:extLst>
      <p:ext uri="{BB962C8B-B14F-4D97-AF65-F5344CB8AC3E}">
        <p14:creationId xmlns:p14="http://schemas.microsoft.com/office/powerpoint/2010/main" val="222419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67A3589-B8AB-46A6-887A-C56103EED716}" type="slidenum">
              <a:rPr lang="en-US" smtClean="0"/>
              <a:pPr/>
              <a:t>40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a:t>Find a prefix of </a:t>
            </a:r>
            <a:r>
              <a:rPr lang="en-US" dirty="0" err="1"/>
              <a:t>xw</a:t>
            </a:r>
            <a:r>
              <a:rPr lang="en-US" dirty="0"/>
              <a:t> on the right hand side of a production</a:t>
            </a:r>
          </a:p>
          <a:p>
            <a:pPr eaLnBrk="1" hangingPunct="1"/>
            <a:r>
              <a:rPr lang="en-US" dirty="0" err="1"/>
              <a:t>xw</a:t>
            </a:r>
            <a:endParaRPr lang="en-US" dirty="0"/>
          </a:p>
          <a:p>
            <a:pPr eaLnBrk="1" hangingPunct="1"/>
            <a:r>
              <a:rPr lang="en-US" dirty="0"/>
              <a:t>-&gt;</a:t>
            </a:r>
          </a:p>
          <a:p>
            <a:pPr eaLnBrk="1" hangingPunct="1"/>
            <a:r>
              <a:rPr lang="en-US" dirty="0"/>
              <a:t>Aw</a:t>
            </a:r>
          </a:p>
          <a:p>
            <a:pPr eaLnBrk="1" hangingPunct="1"/>
            <a:r>
              <a:rPr lang="en-US" dirty="0"/>
              <a:t>-&gt;</a:t>
            </a:r>
          </a:p>
          <a:p>
            <a:pPr eaLnBrk="1" hangingPunct="1"/>
            <a:r>
              <a:rPr lang="en-US" dirty="0"/>
              <a:t>AB</a:t>
            </a:r>
          </a:p>
          <a:p>
            <a:pPr eaLnBrk="1" hangingPunct="1"/>
            <a:r>
              <a:rPr lang="en-US" dirty="0"/>
              <a:t>-&gt;</a:t>
            </a:r>
          </a:p>
          <a:p>
            <a:pPr eaLnBrk="1" hangingPunct="1"/>
            <a:r>
              <a:rPr lang="en-US" dirty="0"/>
              <a: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a:t>
            </a:fld>
            <a:endParaRPr lang="en-US"/>
          </a:p>
        </p:txBody>
      </p:sp>
    </p:spTree>
    <p:extLst>
      <p:ext uri="{BB962C8B-B14F-4D97-AF65-F5344CB8AC3E}">
        <p14:creationId xmlns:p14="http://schemas.microsoft.com/office/powerpoint/2010/main" val="283961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abbcde</a:t>
            </a:r>
            <a:endParaRPr lang="en-US" dirty="0"/>
          </a:p>
          <a:p>
            <a:r>
              <a:rPr lang="en-US" dirty="0"/>
              <a:t>-&gt;</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42</a:t>
            </a:fld>
            <a:endParaRPr lang="en-US"/>
          </a:p>
        </p:txBody>
      </p:sp>
    </p:spTree>
    <p:extLst>
      <p:ext uri="{BB962C8B-B14F-4D97-AF65-F5344CB8AC3E}">
        <p14:creationId xmlns:p14="http://schemas.microsoft.com/office/powerpoint/2010/main" val="3198300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43</a:t>
            </a:fld>
            <a:endParaRPr lang="en-US"/>
          </a:p>
        </p:txBody>
      </p:sp>
    </p:spTree>
    <p:extLst>
      <p:ext uri="{BB962C8B-B14F-4D97-AF65-F5344CB8AC3E}">
        <p14:creationId xmlns:p14="http://schemas.microsoft.com/office/powerpoint/2010/main" val="2214799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44</a:t>
            </a:fld>
            <a:endParaRPr lang="en-US"/>
          </a:p>
        </p:txBody>
      </p:sp>
    </p:spTree>
    <p:extLst>
      <p:ext uri="{BB962C8B-B14F-4D97-AF65-F5344CB8AC3E}">
        <p14:creationId xmlns:p14="http://schemas.microsoft.com/office/powerpoint/2010/main" val="210620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a:t>
            </a:r>
            <a:r>
              <a:rPr lang="en-US" dirty="0" err="1"/>
              <a:t>xw</a:t>
            </a:r>
            <a:endParaRPr lang="en-US" dirty="0"/>
          </a:p>
          <a:p>
            <a:r>
              <a:rPr lang="en-US" dirty="0"/>
              <a:t>-&gt;</a:t>
            </a:r>
          </a:p>
          <a:p>
            <a:r>
              <a:rPr lang="en-US" dirty="0"/>
              <a:t>AB	</a:t>
            </a:r>
            <a:r>
              <a:rPr lang="en-US" dirty="0" err="1"/>
              <a:t>xw</a:t>
            </a:r>
            <a:endParaRPr lang="en-US" dirty="0"/>
          </a:p>
          <a:p>
            <a:r>
              <a:rPr lang="en-US" dirty="0"/>
              <a:t>-&gt;</a:t>
            </a:r>
          </a:p>
          <a:p>
            <a:r>
              <a:rPr lang="en-US" dirty="0" err="1"/>
              <a:t>xB</a:t>
            </a:r>
            <a:r>
              <a:rPr lang="en-US" dirty="0"/>
              <a:t>	</a:t>
            </a:r>
            <a:r>
              <a:rPr lang="en-US" dirty="0" err="1"/>
              <a:t>xw</a:t>
            </a:r>
            <a:endParaRPr lang="en-US" dirty="0"/>
          </a:p>
          <a:p>
            <a:r>
              <a:rPr lang="en-US" dirty="0"/>
              <a:t>-&gt;</a:t>
            </a:r>
          </a:p>
          <a:p>
            <a:r>
              <a:rPr lang="en-US" dirty="0"/>
              <a:t>B	w</a:t>
            </a:r>
          </a:p>
          <a:p>
            <a:r>
              <a:rPr lang="en-US" dirty="0"/>
              <a:t>-&gt;</a:t>
            </a:r>
          </a:p>
          <a:p>
            <a:r>
              <a:rPr lang="en-US" dirty="0"/>
              <a:t>w	w</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49</a:t>
            </a:fld>
            <a:endParaRPr lang="en-US"/>
          </a:p>
        </p:txBody>
      </p:sp>
    </p:spTree>
    <p:extLst>
      <p:ext uri="{BB962C8B-B14F-4D97-AF65-F5344CB8AC3E}">
        <p14:creationId xmlns:p14="http://schemas.microsoft.com/office/powerpoint/2010/main" val="3382811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F9B3839-5F9D-46B7-A276-ECC1E6E40E19}" type="slidenum">
              <a:rPr lang="en-US" smtClean="0"/>
              <a:pPr/>
              <a:t>50</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dirty="0"/>
              <a:t>For our project, we want one symbol lookahead most of the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zero or more x followed by y, or zero or more x followed by z  (string is in language)</a:t>
            </a:r>
          </a:p>
          <a:p>
            <a:endParaRPr lang="en-US" dirty="0"/>
          </a:p>
          <a:p>
            <a:pPr defTabSz="914400" fontAlgn="auto">
              <a:lnSpc>
                <a:spcPct val="90000"/>
              </a:lnSpc>
              <a:buFontTx/>
              <a:buNone/>
            </a:pPr>
            <a:r>
              <a:rPr lang="en-US" sz="1200" dirty="0"/>
              <a:t>S		</a:t>
            </a:r>
            <a:r>
              <a:rPr lang="en-US" sz="1200" dirty="0" err="1"/>
              <a:t>xxz</a:t>
            </a:r>
            <a:endParaRPr lang="en-US" sz="1200" dirty="0"/>
          </a:p>
          <a:p>
            <a:pPr defTabSz="914400" fontAlgn="auto">
              <a:lnSpc>
                <a:spcPct val="90000"/>
              </a:lnSpc>
              <a:buFontTx/>
              <a:buNone/>
            </a:pPr>
            <a:r>
              <a:rPr lang="en-US" sz="1200" dirty="0">
                <a:cs typeface="Arial" charset="0"/>
              </a:rPr>
              <a:t>→    </a:t>
            </a:r>
            <a:r>
              <a:rPr lang="en-US" sz="1100" dirty="0">
                <a:solidFill>
                  <a:srgbClr val="FF3300"/>
                </a:solidFill>
                <a:cs typeface="Arial" charset="0"/>
              </a:rPr>
              <a:t>(choose A) </a:t>
            </a:r>
            <a:endParaRPr lang="en-US" sz="1200" dirty="0">
              <a:cs typeface="Arial" charset="0"/>
            </a:endParaRPr>
          </a:p>
          <a:p>
            <a:pPr defTabSz="914400" fontAlgn="auto">
              <a:lnSpc>
                <a:spcPct val="90000"/>
              </a:lnSpc>
              <a:buFontTx/>
              <a:buNone/>
            </a:pPr>
            <a:r>
              <a:rPr lang="en-US" sz="1200" dirty="0">
                <a:cs typeface="Arial" charset="0"/>
              </a:rPr>
              <a:t>A		</a:t>
            </a:r>
            <a:r>
              <a:rPr lang="en-US" sz="1200" dirty="0" err="1">
                <a:cs typeface="Arial" charset="0"/>
              </a:rPr>
              <a:t>xxz</a:t>
            </a:r>
            <a:endParaRPr lang="en-US" sz="1200" dirty="0">
              <a:cs typeface="Arial" charset="0"/>
            </a:endParaRPr>
          </a:p>
          <a:p>
            <a:pPr defTabSz="914400" fontAlgn="auto">
              <a:lnSpc>
                <a:spcPct val="90000"/>
              </a:lnSpc>
              <a:buFontTx/>
              <a:buNone/>
            </a:pPr>
            <a:r>
              <a:rPr lang="en-US" sz="1200" dirty="0">
                <a:cs typeface="Arial" charset="0"/>
              </a:rPr>
              <a:t>→</a:t>
            </a:r>
          </a:p>
          <a:p>
            <a:pPr defTabSz="914400" fontAlgn="auto">
              <a:lnSpc>
                <a:spcPct val="90000"/>
              </a:lnSpc>
              <a:buFontTx/>
              <a:buNone/>
            </a:pPr>
            <a:r>
              <a:rPr lang="en-US" sz="1200" dirty="0" err="1">
                <a:solidFill>
                  <a:schemeClr val="accent2"/>
                </a:solidFill>
                <a:cs typeface="Arial" charset="0"/>
              </a:rPr>
              <a:t>x</a:t>
            </a:r>
            <a:r>
              <a:rPr lang="en-US" sz="1200" dirty="0" err="1">
                <a:cs typeface="Arial" charset="0"/>
              </a:rPr>
              <a:t>A</a:t>
            </a:r>
            <a:r>
              <a:rPr lang="en-US" sz="1200" dirty="0">
                <a:cs typeface="Arial" charset="0"/>
              </a:rPr>
              <a:t>	</a:t>
            </a:r>
            <a:r>
              <a:rPr lang="en-US" sz="1200" dirty="0" err="1">
                <a:solidFill>
                  <a:schemeClr val="accent2"/>
                </a:solidFill>
                <a:cs typeface="Arial" charset="0"/>
              </a:rPr>
              <a:t>x</a:t>
            </a:r>
            <a:r>
              <a:rPr lang="en-US" sz="1200" dirty="0" err="1">
                <a:cs typeface="Arial" charset="0"/>
              </a:rPr>
              <a:t>xz</a:t>
            </a:r>
            <a:endParaRPr lang="en-US" sz="1200" dirty="0">
              <a:cs typeface="Arial" charset="0"/>
            </a:endParaRPr>
          </a:p>
          <a:p>
            <a:pPr defTabSz="914400" fontAlgn="auto">
              <a:lnSpc>
                <a:spcPct val="90000"/>
              </a:lnSpc>
              <a:buFontTx/>
              <a:buNone/>
            </a:pPr>
            <a:r>
              <a:rPr lang="en-US" sz="1200" dirty="0">
                <a:cs typeface="Arial" charset="0"/>
              </a:rPr>
              <a:t>→ (consume x)</a:t>
            </a:r>
          </a:p>
          <a:p>
            <a:pPr defTabSz="914400" fontAlgn="auto">
              <a:lnSpc>
                <a:spcPct val="90000"/>
              </a:lnSpc>
              <a:buFontTx/>
              <a:buNone/>
            </a:pPr>
            <a:r>
              <a:rPr lang="en-US" sz="1200" dirty="0">
                <a:solidFill>
                  <a:srgbClr val="FF3300"/>
                </a:solidFill>
                <a:cs typeface="Arial" charset="0"/>
              </a:rPr>
              <a:t>A</a:t>
            </a:r>
            <a:r>
              <a:rPr lang="en-US" sz="1200" dirty="0">
                <a:cs typeface="Arial" charset="0"/>
              </a:rPr>
              <a:t>	</a:t>
            </a:r>
            <a:r>
              <a:rPr lang="en-US" sz="1200" u="sng" dirty="0" err="1">
                <a:cs typeface="Arial" charset="0"/>
              </a:rPr>
              <a:t>x</a:t>
            </a:r>
            <a:r>
              <a:rPr lang="en-US" sz="1200" dirty="0" err="1">
                <a:cs typeface="Arial" charset="0"/>
              </a:rPr>
              <a:t>z</a:t>
            </a:r>
            <a:endParaRPr lang="en-US" sz="1200" dirty="0">
              <a:cs typeface="Arial" charset="0"/>
            </a:endParaRPr>
          </a:p>
          <a:p>
            <a:pPr defTabSz="914400" fontAlgn="auto">
              <a:lnSpc>
                <a:spcPct val="90000"/>
              </a:lnSpc>
              <a:buFontTx/>
              <a:buNone/>
            </a:pPr>
            <a:r>
              <a:rPr lang="en-US" sz="1200" dirty="0">
                <a:cs typeface="Arial" charset="0"/>
              </a:rPr>
              <a:t>→</a:t>
            </a:r>
          </a:p>
          <a:p>
            <a:pPr defTabSz="914400" fontAlgn="auto">
              <a:lnSpc>
                <a:spcPct val="90000"/>
              </a:lnSpc>
              <a:buFontTx/>
              <a:buNone/>
            </a:pPr>
            <a:r>
              <a:rPr lang="en-US" sz="1200" dirty="0" err="1">
                <a:cs typeface="Arial" charset="0"/>
              </a:rPr>
              <a:t>xA</a:t>
            </a:r>
            <a:r>
              <a:rPr lang="en-US" sz="1200" dirty="0">
                <a:cs typeface="Arial" charset="0"/>
              </a:rPr>
              <a:t>	</a:t>
            </a:r>
            <a:r>
              <a:rPr lang="en-US" sz="1200" dirty="0" err="1">
                <a:cs typeface="Arial" charset="0"/>
              </a:rPr>
              <a:t>xz</a:t>
            </a:r>
            <a:endParaRPr lang="en-US" sz="1200" dirty="0">
              <a:cs typeface="Arial" charset="0"/>
            </a:endParaRPr>
          </a:p>
          <a:p>
            <a:pPr defTabSz="914400" fontAlgn="auto">
              <a:lnSpc>
                <a:spcPct val="90000"/>
              </a:lnSpc>
              <a:buFontTx/>
              <a:buNone/>
            </a:pPr>
            <a:r>
              <a:rPr lang="en-US" sz="1200" dirty="0">
                <a:cs typeface="Arial" charset="0"/>
              </a:rPr>
              <a:t>→ (consume x)</a:t>
            </a:r>
          </a:p>
          <a:p>
            <a:pPr defTabSz="914400" fontAlgn="auto">
              <a:lnSpc>
                <a:spcPct val="90000"/>
              </a:lnSpc>
              <a:buFontTx/>
              <a:buNone/>
            </a:pPr>
            <a:r>
              <a:rPr lang="en-US" sz="1200" dirty="0">
                <a:cs typeface="Arial" charset="0"/>
              </a:rPr>
              <a:t>A		z                       </a:t>
            </a:r>
          </a:p>
          <a:p>
            <a:endParaRPr lang="en-US" dirty="0"/>
          </a:p>
        </p:txBody>
      </p:sp>
      <p:sp>
        <p:nvSpPr>
          <p:cNvPr id="4" name="Slide Number Placeholder 3"/>
          <p:cNvSpPr>
            <a:spLocks noGrp="1"/>
          </p:cNvSpPr>
          <p:nvPr>
            <p:ph type="sldNum" sz="quarter" idx="5"/>
          </p:nvPr>
        </p:nvSpPr>
        <p:spPr/>
        <p:txBody>
          <a:bodyPr/>
          <a:lstStyle/>
          <a:p>
            <a:pPr>
              <a:defRPr/>
            </a:pPr>
            <a:fld id="{E7C22415-59D7-40F2-B637-CB48404FA465}" type="slidenum">
              <a:rPr lang="en-US" smtClean="0"/>
              <a:pPr>
                <a:defRPr/>
              </a:pPr>
              <a:t>51</a:t>
            </a:fld>
            <a:endParaRPr lang="en-US"/>
          </a:p>
        </p:txBody>
      </p:sp>
    </p:spTree>
    <p:extLst>
      <p:ext uri="{BB962C8B-B14F-4D97-AF65-F5344CB8AC3E}">
        <p14:creationId xmlns:p14="http://schemas.microsoft.com/office/powerpoint/2010/main" val="238241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52</a:t>
            </a:fld>
            <a:endParaRPr lang="en-US"/>
          </a:p>
        </p:txBody>
      </p:sp>
    </p:spTree>
    <p:extLst>
      <p:ext uri="{BB962C8B-B14F-4D97-AF65-F5344CB8AC3E}">
        <p14:creationId xmlns:p14="http://schemas.microsoft.com/office/powerpoint/2010/main" val="1093567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-&gt; 	</a:t>
            </a:r>
            <a:r>
              <a:rPr lang="en-US" dirty="0" err="1"/>
              <a:t>xxz</a:t>
            </a:r>
            <a:endParaRPr lang="en-US" dirty="0"/>
          </a:p>
          <a:p>
            <a:r>
              <a:rPr lang="en-US" dirty="0"/>
              <a:t>B -&gt;  </a:t>
            </a:r>
          </a:p>
          <a:p>
            <a:r>
              <a:rPr lang="en-US" dirty="0" err="1"/>
              <a:t>xB</a:t>
            </a:r>
            <a:r>
              <a:rPr lang="en-US" dirty="0"/>
              <a:t> -&gt;     </a:t>
            </a:r>
            <a:r>
              <a:rPr lang="en-US" dirty="0" err="1"/>
              <a:t>xxz</a:t>
            </a:r>
            <a:endParaRPr lang="en-US" dirty="0"/>
          </a:p>
          <a:p>
            <a:r>
              <a:rPr lang="en-US" dirty="0" err="1"/>
              <a:t>xB</a:t>
            </a:r>
            <a:r>
              <a:rPr lang="en-US" dirty="0"/>
              <a:t> -&gt;      </a:t>
            </a:r>
            <a:r>
              <a:rPr lang="en-US" dirty="0" err="1"/>
              <a:t>xz</a:t>
            </a:r>
            <a:endParaRPr lang="en-US" dirty="0"/>
          </a:p>
          <a:p>
            <a:r>
              <a:rPr lang="en-US" dirty="0"/>
              <a:t>z              </a:t>
            </a:r>
            <a:r>
              <a:rPr lang="en-US" dirty="0" err="1"/>
              <a:t>z</a:t>
            </a:r>
            <a:endParaRPr lang="en-US" dirty="0"/>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53</a:t>
            </a:fld>
            <a:endParaRPr lang="en-US"/>
          </a:p>
        </p:txBody>
      </p:sp>
    </p:spTree>
    <p:extLst>
      <p:ext uri="{BB962C8B-B14F-4D97-AF65-F5344CB8AC3E}">
        <p14:creationId xmlns:p14="http://schemas.microsoft.com/office/powerpoint/2010/main" val="225635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-&gt; 	</a:t>
            </a:r>
            <a:r>
              <a:rPr lang="en-US" dirty="0" err="1"/>
              <a:t>xxz</a:t>
            </a:r>
            <a:endParaRPr lang="en-US" dirty="0"/>
          </a:p>
          <a:p>
            <a:r>
              <a:rPr lang="en-US" dirty="0"/>
              <a:t>B -&gt;  </a:t>
            </a:r>
          </a:p>
          <a:p>
            <a:r>
              <a:rPr lang="en-US" dirty="0" err="1"/>
              <a:t>xB</a:t>
            </a:r>
            <a:r>
              <a:rPr lang="en-US" dirty="0"/>
              <a:t> -&gt;     </a:t>
            </a:r>
            <a:r>
              <a:rPr lang="en-US" dirty="0" err="1"/>
              <a:t>xxz</a:t>
            </a:r>
            <a:endParaRPr lang="en-US" dirty="0"/>
          </a:p>
          <a:p>
            <a:r>
              <a:rPr lang="en-US" dirty="0" err="1"/>
              <a:t>xB</a:t>
            </a:r>
            <a:r>
              <a:rPr lang="en-US" dirty="0"/>
              <a:t> -&gt;      </a:t>
            </a:r>
            <a:r>
              <a:rPr lang="en-US" dirty="0" err="1"/>
              <a:t>xz</a:t>
            </a:r>
            <a:endParaRPr lang="en-US" dirty="0"/>
          </a:p>
          <a:p>
            <a:r>
              <a:rPr lang="en-US" dirty="0"/>
              <a:t>z              </a:t>
            </a:r>
            <a:r>
              <a:rPr lang="en-US" dirty="0" err="1"/>
              <a:t>z</a:t>
            </a:r>
            <a:endParaRPr lang="en-US" dirty="0"/>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54</a:t>
            </a:fld>
            <a:endParaRPr lang="en-US"/>
          </a:p>
        </p:txBody>
      </p:sp>
    </p:spTree>
    <p:extLst>
      <p:ext uri="{BB962C8B-B14F-4D97-AF65-F5344CB8AC3E}">
        <p14:creationId xmlns:p14="http://schemas.microsoft.com/office/powerpoint/2010/main" val="308409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B8AFE0BB-C827-479C-A317-87787D052129}" type="slidenum">
              <a:rPr lang="en-US" smtClean="0">
                <a:solidFill>
                  <a:srgbClr val="000000"/>
                </a:solidFill>
              </a:rPr>
              <a:pPr/>
              <a:t>55</a:t>
            </a:fld>
            <a:endParaRPr lang="en-US">
              <a:solidFill>
                <a:srgbClr val="000000"/>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en-US" dirty="0"/>
              <a:t>In</a:t>
            </a:r>
            <a:r>
              <a:rPr lang="en-US" baseline="0" dirty="0"/>
              <a:t> the past, bounding the lookahead was important.  </a:t>
            </a:r>
          </a:p>
          <a:p>
            <a:pPr eaLnBrk="1" hangingPunct="1"/>
            <a:r>
              <a:rPr lang="en-US" baseline="0" dirty="0"/>
              <a:t>Now, this is not so important since enough memory is available to read the whole input string into memory (and an IDE will do this anyway).  </a:t>
            </a:r>
          </a:p>
          <a:p>
            <a:pPr eaLnBrk="1" hangingPunct="1"/>
            <a:r>
              <a:rPr lang="en-US" baseline="0" dirty="0"/>
              <a:t>For example, </a:t>
            </a:r>
            <a:r>
              <a:rPr lang="en-US" dirty="0" err="1"/>
              <a:t>Antlr</a:t>
            </a:r>
            <a:r>
              <a:rPr lang="en-US" dirty="0"/>
              <a:t> generates parsers for  LL(*) algorithms.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BNF leads to recursion in parser, EBNF iteration in parser</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451277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56</a:t>
            </a:fld>
            <a:endParaRPr lang="en-US"/>
          </a:p>
        </p:txBody>
      </p:sp>
    </p:spTree>
    <p:extLst>
      <p:ext uri="{BB962C8B-B14F-4D97-AF65-F5344CB8AC3E}">
        <p14:creationId xmlns:p14="http://schemas.microsoft.com/office/powerpoint/2010/main" val="3418360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D62C66B8-9BBB-4277-900D-AFA195DF9FA8}" type="slidenum">
              <a:rPr lang="en-US" smtClean="0">
                <a:solidFill>
                  <a:srgbClr val="000000"/>
                </a:solidFill>
              </a:rPr>
              <a:pPr/>
              <a:t>57</a:t>
            </a:fld>
            <a:endParaRPr lang="en-US">
              <a:solidFill>
                <a:srgbClr val="000000"/>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r>
              <a:rPr lang="en-US" dirty="0"/>
              <a:t>recall that </a:t>
            </a:r>
            <a:r>
              <a:rPr lang="en-US" dirty="0">
                <a:sym typeface="Symbol" pitchFamily="18" charset="2"/>
              </a:rPr>
              <a:t> and  are arbitrary strings, while a is a terminal.</a:t>
            </a:r>
          </a:p>
          <a:p>
            <a:pPr eaLnBrk="1" hangingPunct="1"/>
            <a:r>
              <a:rPr lang="en-US" dirty="0">
                <a:sym typeface="Symbol" pitchFamily="18" charset="2"/>
              </a:rPr>
              <a:t>Preliminary idea:  choose the production whose first set matches the first remaining token in the string being parsed.   </a:t>
            </a:r>
          </a:p>
          <a:p>
            <a:pPr eaLnBrk="1" hangingPunct="1"/>
            <a:r>
              <a:rPr lang="en-US" dirty="0">
                <a:sym typeface="Symbol" pitchFamily="18" charset="2"/>
              </a:rPr>
              <a:t>We’ll need some constraints on the FIRST sets to get LL(1).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0"/>
              </a:spcBef>
              <a:buFontTx/>
              <a:buNone/>
            </a:pPr>
            <a:r>
              <a:rPr lang="en-US" sz="1200" dirty="0"/>
              <a:t>FIRST(x) = {x} </a:t>
            </a:r>
          </a:p>
          <a:p>
            <a:pPr eaLnBrk="1" hangingPunct="1">
              <a:lnSpc>
                <a:spcPct val="80000"/>
              </a:lnSpc>
              <a:spcBef>
                <a:spcPts val="0"/>
              </a:spcBef>
              <a:buFontTx/>
              <a:buNone/>
            </a:pPr>
            <a:r>
              <a:rPr lang="en-US" sz="1200" dirty="0"/>
              <a:t>FIRST(y) = {y}</a:t>
            </a:r>
          </a:p>
          <a:p>
            <a:pPr eaLnBrk="1" hangingPunct="1">
              <a:lnSpc>
                <a:spcPct val="80000"/>
              </a:lnSpc>
              <a:spcBef>
                <a:spcPts val="0"/>
              </a:spcBef>
              <a:buFontTx/>
              <a:buNone/>
            </a:pPr>
            <a:r>
              <a:rPr lang="en-US" sz="1200" dirty="0"/>
              <a:t>FIRST(w) = {w}</a:t>
            </a:r>
          </a:p>
          <a:p>
            <a:pPr eaLnBrk="1" hangingPunct="1">
              <a:lnSpc>
                <a:spcPct val="80000"/>
              </a:lnSpc>
              <a:spcBef>
                <a:spcPts val="0"/>
              </a:spcBef>
              <a:buFontTx/>
              <a:buNone/>
            </a:pPr>
            <a:r>
              <a:rPr lang="en-US" sz="1200" dirty="0"/>
              <a:t>FIRST(z} = {z}</a:t>
            </a:r>
          </a:p>
          <a:p>
            <a:pPr eaLnBrk="1" hangingPunct="1">
              <a:lnSpc>
                <a:spcPct val="80000"/>
              </a:lnSpc>
              <a:spcBef>
                <a:spcPts val="0"/>
              </a:spcBef>
              <a:buFontTx/>
              <a:buNone/>
            </a:pPr>
            <a:r>
              <a:rPr lang="en-US" sz="1200" dirty="0"/>
              <a:t>FIRST(A) = FIRST(x) U FIRST(y) = {</a:t>
            </a:r>
            <a:r>
              <a:rPr lang="en-US" sz="1200" dirty="0" err="1"/>
              <a:t>x,y</a:t>
            </a:r>
            <a:r>
              <a:rPr lang="en-US" sz="1200" dirty="0"/>
              <a:t>}</a:t>
            </a:r>
          </a:p>
          <a:p>
            <a:pPr eaLnBrk="1" hangingPunct="1">
              <a:lnSpc>
                <a:spcPct val="80000"/>
              </a:lnSpc>
              <a:spcBef>
                <a:spcPts val="0"/>
              </a:spcBef>
              <a:buFontTx/>
              <a:buNone/>
            </a:pPr>
            <a:r>
              <a:rPr lang="en-US" sz="1200" dirty="0"/>
              <a:t>FIRST(B) = FIRST(w) U FIRST(z) = {</a:t>
            </a:r>
            <a:r>
              <a:rPr lang="en-US" sz="1200" dirty="0" err="1"/>
              <a:t>w,z</a:t>
            </a:r>
            <a:r>
              <a:rPr lang="en-US" sz="1200" dirty="0"/>
              <a:t>}</a:t>
            </a:r>
          </a:p>
          <a:p>
            <a:pPr eaLnBrk="1" hangingPunct="1">
              <a:lnSpc>
                <a:spcPct val="80000"/>
              </a:lnSpc>
              <a:spcBef>
                <a:spcPts val="0"/>
              </a:spcBef>
              <a:buFontTx/>
              <a:buNone/>
            </a:pPr>
            <a:r>
              <a:rPr lang="en-US" sz="1200" dirty="0">
                <a:solidFill>
                  <a:schemeClr val="accent2"/>
                </a:solidFill>
              </a:rPr>
              <a:t>FIRST(S) = FIRST(AB) = FIRST(A) = {</a:t>
            </a:r>
            <a:r>
              <a:rPr lang="en-US" sz="1200" dirty="0" err="1">
                <a:solidFill>
                  <a:schemeClr val="accent2"/>
                </a:solidFill>
              </a:rPr>
              <a:t>x,y</a:t>
            </a:r>
            <a:r>
              <a:rPr lang="en-US" sz="1200" dirty="0">
                <a:solidFill>
                  <a:schemeClr val="accent2"/>
                </a:solidFill>
              </a:rPr>
              <a:t>}</a:t>
            </a:r>
            <a:r>
              <a:rPr lang="en-US" sz="1200" dirty="0"/>
              <a:t> </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58</a:t>
            </a:fld>
            <a:endParaRPr lang="en-US"/>
          </a:p>
        </p:txBody>
      </p:sp>
    </p:spTree>
    <p:extLst>
      <p:ext uri="{BB962C8B-B14F-4D97-AF65-F5344CB8AC3E}">
        <p14:creationId xmlns:p14="http://schemas.microsoft.com/office/powerpoint/2010/main" val="1938115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example that we looked at earlier where parsing failed if we chose A in the first step and succeeded if we chose B.</a:t>
            </a:r>
          </a:p>
          <a:p>
            <a:pPr eaLnBrk="1" hangingPunct="1">
              <a:lnSpc>
                <a:spcPct val="80000"/>
              </a:lnSpc>
              <a:buFontTx/>
              <a:buNone/>
            </a:pPr>
            <a:r>
              <a:rPr lang="en-US" sz="1200" dirty="0"/>
              <a:t>FIRST(</a:t>
            </a:r>
            <a:r>
              <a:rPr lang="en-US" sz="1200" dirty="0" err="1"/>
              <a:t>xA</a:t>
            </a:r>
            <a:r>
              <a:rPr lang="en-US" sz="1200" dirty="0"/>
              <a:t>) = FIRST(x) = {x} </a:t>
            </a:r>
          </a:p>
          <a:p>
            <a:pPr eaLnBrk="1" hangingPunct="1">
              <a:lnSpc>
                <a:spcPct val="80000"/>
              </a:lnSpc>
              <a:buFontTx/>
              <a:buNone/>
            </a:pPr>
            <a:r>
              <a:rPr lang="en-US" sz="1200" dirty="0"/>
              <a:t>FIRST(y) = {y}</a:t>
            </a:r>
          </a:p>
          <a:p>
            <a:pPr eaLnBrk="1" hangingPunct="1">
              <a:lnSpc>
                <a:spcPct val="80000"/>
              </a:lnSpc>
              <a:buFontTx/>
              <a:buNone/>
            </a:pPr>
            <a:r>
              <a:rPr lang="en-US" sz="1200" dirty="0"/>
              <a:t>FIRST(</a:t>
            </a:r>
            <a:r>
              <a:rPr lang="en-US" sz="1200" dirty="0" err="1"/>
              <a:t>xB</a:t>
            </a:r>
            <a:r>
              <a:rPr lang="en-US" sz="1200" dirty="0"/>
              <a:t>) = FIRST(x) = {x}</a:t>
            </a:r>
          </a:p>
          <a:p>
            <a:pPr eaLnBrk="1" hangingPunct="1">
              <a:lnSpc>
                <a:spcPct val="80000"/>
              </a:lnSpc>
              <a:buFontTx/>
              <a:buNone/>
            </a:pPr>
            <a:r>
              <a:rPr lang="en-US" sz="1200" dirty="0"/>
              <a:t>FIRST(z) = {z} </a:t>
            </a:r>
          </a:p>
          <a:p>
            <a:pPr eaLnBrk="1" hangingPunct="1">
              <a:lnSpc>
                <a:spcPct val="80000"/>
              </a:lnSpc>
              <a:buFontTx/>
              <a:buNone/>
            </a:pPr>
            <a:r>
              <a:rPr lang="en-US" sz="1200" dirty="0"/>
              <a:t>FIRST(A) = FIRST(</a:t>
            </a:r>
            <a:r>
              <a:rPr lang="en-US" sz="1200" dirty="0" err="1"/>
              <a:t>xA</a:t>
            </a:r>
            <a:r>
              <a:rPr lang="en-US" sz="1200" dirty="0"/>
              <a:t>) U FIRST(y) = {</a:t>
            </a:r>
            <a:r>
              <a:rPr lang="en-US" sz="1200" dirty="0" err="1"/>
              <a:t>x,y</a:t>
            </a:r>
            <a:r>
              <a:rPr lang="en-US" sz="1200" dirty="0"/>
              <a:t>}</a:t>
            </a:r>
          </a:p>
          <a:p>
            <a:pPr eaLnBrk="1" hangingPunct="1">
              <a:lnSpc>
                <a:spcPct val="80000"/>
              </a:lnSpc>
              <a:buFontTx/>
              <a:buNone/>
            </a:pPr>
            <a:r>
              <a:rPr lang="en-US" sz="1200" dirty="0"/>
              <a:t>FIRST(B) = FIRST(</a:t>
            </a:r>
            <a:r>
              <a:rPr lang="en-US" sz="1200" dirty="0" err="1"/>
              <a:t>xB</a:t>
            </a:r>
            <a:r>
              <a:rPr lang="en-US" sz="1200" dirty="0"/>
              <a:t>) U FIRST(z) = {</a:t>
            </a:r>
            <a:r>
              <a:rPr lang="en-US" sz="1200" dirty="0" err="1"/>
              <a:t>x,z</a:t>
            </a:r>
            <a:r>
              <a:rPr lang="en-US" sz="1200" dirty="0"/>
              <a:t>}</a:t>
            </a:r>
          </a:p>
          <a:p>
            <a:pPr eaLnBrk="1" hangingPunct="1">
              <a:lnSpc>
                <a:spcPct val="80000"/>
              </a:lnSpc>
              <a:buFontTx/>
              <a:buNone/>
            </a:pPr>
            <a:r>
              <a:rPr lang="en-US" sz="1200" dirty="0">
                <a:solidFill>
                  <a:schemeClr val="accent2"/>
                </a:solidFill>
              </a:rPr>
              <a:t>FIRST(S) = FIRST(A) U FIRST(B) = {</a:t>
            </a:r>
            <a:r>
              <a:rPr lang="en-US" sz="1200" dirty="0" err="1">
                <a:solidFill>
                  <a:schemeClr val="accent2"/>
                </a:solidFill>
              </a:rPr>
              <a:t>x,y,z</a:t>
            </a:r>
            <a:r>
              <a:rPr lang="en-US" sz="1200" dirty="0">
                <a:solidFill>
                  <a:schemeClr val="accent2"/>
                </a:solidFill>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60</a:t>
            </a:fld>
            <a:endParaRPr lang="en-US"/>
          </a:p>
        </p:txBody>
      </p:sp>
    </p:spTree>
    <p:extLst>
      <p:ext uri="{BB962C8B-B14F-4D97-AF65-F5344CB8AC3E}">
        <p14:creationId xmlns:p14="http://schemas.microsoft.com/office/powerpoint/2010/main" val="1102468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61</a:t>
            </a:fld>
            <a:endParaRPr lang="en-US"/>
          </a:p>
        </p:txBody>
      </p:sp>
    </p:spTree>
    <p:extLst>
      <p:ext uri="{BB962C8B-B14F-4D97-AF65-F5344CB8AC3E}">
        <p14:creationId xmlns:p14="http://schemas.microsoft.com/office/powerpoint/2010/main" val="1260592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Idea—maybe we need FIRST sets to be disjoint???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62</a:t>
            </a:fld>
            <a:endParaRPr lang="en-US"/>
          </a:p>
        </p:txBody>
      </p:sp>
    </p:spTree>
    <p:extLst>
      <p:ext uri="{BB962C8B-B14F-4D97-AF65-F5344CB8AC3E}">
        <p14:creationId xmlns:p14="http://schemas.microsoft.com/office/powerpoint/2010/main" val="2351273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prstClr val="black"/>
                </a:solidFill>
              </a:rPr>
              <a:t>S	x</a:t>
            </a:r>
          </a:p>
          <a:p>
            <a:r>
              <a:rPr lang="en-US" dirty="0">
                <a:solidFill>
                  <a:prstClr val="black"/>
                </a:solidFill>
                <a:cs typeface="Arial" charset="0"/>
              </a:rPr>
              <a:t>→</a:t>
            </a:r>
          </a:p>
          <a:p>
            <a:r>
              <a:rPr lang="en-US" dirty="0">
                <a:solidFill>
                  <a:prstClr val="black"/>
                </a:solidFill>
              </a:rPr>
              <a:t>Ax   	x</a:t>
            </a:r>
          </a:p>
          <a:p>
            <a:r>
              <a:rPr lang="en-US" dirty="0">
                <a:solidFill>
                  <a:prstClr val="black"/>
                </a:solidFill>
              </a:rPr>
              <a:t>→</a:t>
            </a:r>
          </a:p>
          <a:p>
            <a:r>
              <a:rPr lang="en-US" dirty="0" err="1">
                <a:solidFill>
                  <a:prstClr val="black"/>
                </a:solidFill>
              </a:rPr>
              <a:t>xAx</a:t>
            </a:r>
            <a:r>
              <a:rPr lang="en-US" dirty="0">
                <a:solidFill>
                  <a:prstClr val="black"/>
                </a:solidFill>
              </a:rPr>
              <a:t>   	x</a:t>
            </a:r>
          </a:p>
          <a:p>
            <a:r>
              <a:rPr lang="en-US" dirty="0">
                <a:solidFill>
                  <a:prstClr val="black"/>
                </a:solidFill>
              </a:rPr>
              <a:t>→</a:t>
            </a:r>
          </a:p>
          <a:p>
            <a:r>
              <a:rPr lang="en-US" dirty="0">
                <a:solidFill>
                  <a:prstClr val="black"/>
                </a:solidFill>
              </a:rPr>
              <a:t>Ax       ε</a:t>
            </a:r>
          </a:p>
          <a:p>
            <a:r>
              <a:rPr lang="en-US" dirty="0">
                <a:solidFill>
                  <a:prstClr val="black"/>
                </a:solidFill>
              </a:rPr>
              <a:t>FAILURE</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65</a:t>
            </a:fld>
            <a:endParaRPr lang="en-US"/>
          </a:p>
        </p:txBody>
      </p:sp>
    </p:spTree>
    <p:extLst>
      <p:ext uri="{BB962C8B-B14F-4D97-AF65-F5344CB8AC3E}">
        <p14:creationId xmlns:p14="http://schemas.microsoft.com/office/powerpoint/2010/main" val="353265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sz="1200" dirty="0">
                <a:solidFill>
                  <a:prstClr val="black"/>
                </a:solidFill>
                <a:latin typeface="Calibri" panose="020F0502020204030204" pitchFamily="34" charset="0"/>
                <a:cs typeface="Calibri" panose="020F0502020204030204" pitchFamily="34" charset="0"/>
              </a:rPr>
              <a:t>ε</a:t>
            </a:r>
            <a:r>
              <a:rPr lang="en-US" dirty="0"/>
              <a:t>) =  {  }</a:t>
            </a:r>
          </a:p>
          <a:p>
            <a:r>
              <a:rPr lang="en-US" dirty="0"/>
              <a:t>First(</a:t>
            </a:r>
            <a:r>
              <a:rPr lang="en-US" dirty="0" err="1"/>
              <a:t>xA</a:t>
            </a:r>
            <a:r>
              <a:rPr lang="en-US" dirty="0"/>
              <a:t>)  = {x}  </a:t>
            </a:r>
          </a:p>
          <a:p>
            <a:r>
              <a:rPr lang="en-US" dirty="0"/>
              <a:t>So disjoint, but still doesn’t work.</a:t>
            </a:r>
          </a:p>
          <a:p>
            <a:endParaRPr lang="en-US" dirty="0"/>
          </a:p>
          <a:p>
            <a:r>
              <a:rPr lang="en-US" dirty="0"/>
              <a:t>Problem—we can’t tell when to choose epsilon production. </a:t>
            </a:r>
          </a:p>
          <a:p>
            <a:r>
              <a:rPr lang="en-US" dirty="0"/>
              <a:t>The problem seems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67</a:t>
            </a:fld>
            <a:endParaRPr lang="en-US"/>
          </a:p>
        </p:txBody>
      </p:sp>
    </p:spTree>
    <p:extLst>
      <p:ext uri="{BB962C8B-B14F-4D97-AF65-F5344CB8AC3E}">
        <p14:creationId xmlns:p14="http://schemas.microsoft.com/office/powerpoint/2010/main" val="260402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pPr>
              <a:defRPr/>
            </a:pPr>
            <a:fld id="{E7C22415-59D7-40F2-B637-CB48404FA465}" type="slidenum">
              <a:rPr lang="en-US" smtClean="0"/>
              <a:pPr>
                <a:defRPr/>
              </a:pPr>
              <a:t>68</a:t>
            </a:fld>
            <a:endParaRPr lang="en-US"/>
          </a:p>
        </p:txBody>
      </p:sp>
    </p:spTree>
    <p:extLst>
      <p:ext uri="{BB962C8B-B14F-4D97-AF65-F5344CB8AC3E}">
        <p14:creationId xmlns:p14="http://schemas.microsoft.com/office/powerpoint/2010/main" val="4036353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72</a:t>
            </a:fld>
            <a:endParaRPr lang="en-US"/>
          </a:p>
        </p:txBody>
      </p:sp>
    </p:spTree>
    <p:extLst>
      <p:ext uri="{BB962C8B-B14F-4D97-AF65-F5344CB8AC3E}">
        <p14:creationId xmlns:p14="http://schemas.microsoft.com/office/powerpoint/2010/main" val="1534039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buFontTx/>
              <a:buNone/>
            </a:pPr>
            <a:r>
              <a:rPr lang="en-US" sz="1200" dirty="0">
                <a:solidFill>
                  <a:schemeClr val="hlink"/>
                </a:solidFill>
              </a:rPr>
              <a:t>expr  </a:t>
            </a:r>
            <a:r>
              <a:rPr lang="en-US" sz="1200" dirty="0">
                <a:solidFill>
                  <a:schemeClr val="hlink"/>
                </a:solidFill>
                <a:cs typeface="Arial" charset="0"/>
              </a:rPr>
              <a:t>→</a:t>
            </a:r>
            <a:r>
              <a:rPr lang="en-US" sz="1200" dirty="0">
                <a:solidFill>
                  <a:schemeClr val="hlink"/>
                </a:solidFill>
              </a:rPr>
              <a:t> </a:t>
            </a:r>
          </a:p>
          <a:p>
            <a:pPr lvl="1" eaLnBrk="1" hangingPunct="1">
              <a:lnSpc>
                <a:spcPct val="90000"/>
              </a:lnSpc>
              <a:buFontTx/>
              <a:buNone/>
            </a:pPr>
            <a:r>
              <a:rPr lang="en-US" sz="1200" dirty="0">
                <a:solidFill>
                  <a:schemeClr val="hlink"/>
                </a:solidFill>
              </a:rPr>
              <a:t>    factor </a:t>
            </a:r>
            <a:r>
              <a:rPr lang="en-US" sz="1200" dirty="0">
                <a:solidFill>
                  <a:schemeClr val="hlink"/>
                </a:solidFill>
                <a:cs typeface="Arial" charset="0"/>
              </a:rPr>
              <a:t>→</a:t>
            </a:r>
            <a:r>
              <a:rPr lang="en-US" sz="1200" dirty="0">
                <a:solidFill>
                  <a:schemeClr val="hlink"/>
                </a:solidFill>
              </a:rPr>
              <a:t> </a:t>
            </a:r>
          </a:p>
          <a:p>
            <a:pPr lvl="1" eaLnBrk="1" hangingPunct="1">
              <a:lnSpc>
                <a:spcPct val="90000"/>
              </a:lnSpc>
              <a:buFontTx/>
              <a:buNone/>
            </a:pPr>
            <a:r>
              <a:rPr lang="en-US" sz="1200" dirty="0">
                <a:solidFill>
                  <a:schemeClr val="hlink"/>
                </a:solidFill>
              </a:rPr>
              <a:t>    ident(x)</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a:t>
            </a:fld>
            <a:endParaRPr lang="en-US"/>
          </a:p>
        </p:txBody>
      </p:sp>
    </p:spTree>
    <p:extLst>
      <p:ext uri="{BB962C8B-B14F-4D97-AF65-F5344CB8AC3E}">
        <p14:creationId xmlns:p14="http://schemas.microsoft.com/office/powerpoint/2010/main" val="3622411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75</a:t>
            </a:fld>
            <a:endParaRPr lang="en-US"/>
          </a:p>
        </p:txBody>
      </p:sp>
    </p:spTree>
    <p:extLst>
      <p:ext uri="{BB962C8B-B14F-4D97-AF65-F5344CB8AC3E}">
        <p14:creationId xmlns:p14="http://schemas.microsoft.com/office/powerpoint/2010/main" val="2894889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79</a:t>
            </a:fld>
            <a:endParaRPr lang="en-US"/>
          </a:p>
        </p:txBody>
      </p:sp>
    </p:spTree>
    <p:extLst>
      <p:ext uri="{BB962C8B-B14F-4D97-AF65-F5344CB8AC3E}">
        <p14:creationId xmlns:p14="http://schemas.microsoft.com/office/powerpoint/2010/main" val="3950583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80</a:t>
            </a:fld>
            <a:endParaRPr lang="en-US"/>
          </a:p>
        </p:txBody>
      </p:sp>
    </p:spTree>
    <p:extLst>
      <p:ext uri="{BB962C8B-B14F-4D97-AF65-F5344CB8AC3E}">
        <p14:creationId xmlns:p14="http://schemas.microsoft.com/office/powerpoint/2010/main" val="209621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82</a:t>
            </a:fld>
            <a:endParaRPr lang="en-US"/>
          </a:p>
        </p:txBody>
      </p:sp>
    </p:spTree>
    <p:extLst>
      <p:ext uri="{BB962C8B-B14F-4D97-AF65-F5344CB8AC3E}">
        <p14:creationId xmlns:p14="http://schemas.microsoft.com/office/powerpoint/2010/main" val="1788828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CB7E1435-6D47-4345-8566-5C224437DEA2}" type="slidenum">
              <a:rPr lang="en-US" smtClean="0">
                <a:solidFill>
                  <a:srgbClr val="000000"/>
                </a:solidFill>
              </a:rPr>
              <a:pPr/>
              <a:t>83</a:t>
            </a:fld>
            <a:endParaRPr lang="en-US">
              <a:solidFill>
                <a:srgbClr val="000000"/>
              </a:solidFill>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r>
              <a:rPr lang="en-US" dirty="0"/>
              <a:t>See slide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84</a:t>
            </a:fld>
            <a:endParaRPr lang="en-US"/>
          </a:p>
        </p:txBody>
      </p:sp>
    </p:spTree>
    <p:extLst>
      <p:ext uri="{BB962C8B-B14F-4D97-AF65-F5344CB8AC3E}">
        <p14:creationId xmlns:p14="http://schemas.microsoft.com/office/powerpoint/2010/main" val="719371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1A9FB277-D374-42CF-A04B-ABC77D23C86B}" type="slidenum">
              <a:rPr lang="en-US" smtClean="0">
                <a:solidFill>
                  <a:srgbClr val="000000"/>
                </a:solidFill>
              </a:rPr>
              <a:pPr/>
              <a:t>87</a:t>
            </a:fld>
            <a:endParaRPr lang="en-US">
              <a:solidFill>
                <a:srgbClr val="000000"/>
              </a:solidFill>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dirty="0" err="1"/>
              <a:t>yacc</a:t>
            </a:r>
            <a:r>
              <a:rPr lang="en-US" dirty="0"/>
              <a:t> is an example of a parser generator that takes LR grammars and generates bottom-up parsers written in c. </a:t>
            </a:r>
          </a:p>
          <a:p>
            <a:pPr eaLnBrk="1" hangingPunct="1"/>
            <a:r>
              <a:rPr lang="en-US" dirty="0" err="1"/>
              <a:t>javacc</a:t>
            </a:r>
            <a:r>
              <a:rPr lang="en-US" dirty="0"/>
              <a:t> takes LL(k) grammars and generates top-down (recursive descent) parsers written in Java.  </a:t>
            </a:r>
          </a:p>
          <a:p>
            <a:pPr eaLnBrk="1" hangingPunct="1"/>
            <a:r>
              <a:rPr lang="en-US" dirty="0" err="1"/>
              <a:t>antlr</a:t>
            </a:r>
            <a:r>
              <a:rPr lang="en-US" dirty="0"/>
              <a:t> takes LL(*) grammars and generates parsers written in Java, C, C++, Python,…   </a:t>
            </a:r>
            <a:r>
              <a:rPr lang="en-US" dirty="0" err="1"/>
              <a:t>antlr</a:t>
            </a:r>
            <a:r>
              <a:rPr lang="en-US" dirty="0"/>
              <a:t> creates a little DFA to lookahead and decide which path to take</a:t>
            </a:r>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92</a:t>
            </a:fld>
            <a:endParaRPr lang="en-US"/>
          </a:p>
        </p:txBody>
      </p:sp>
    </p:spTree>
    <p:extLst>
      <p:ext uri="{BB962C8B-B14F-4D97-AF65-F5344CB8AC3E}">
        <p14:creationId xmlns:p14="http://schemas.microsoft.com/office/powerpoint/2010/main" val="232578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recall that </a:t>
            </a:r>
            <a:r>
              <a:rPr lang="en-US" dirty="0">
                <a:sym typeface="Symbol" pitchFamily="18" charset="2"/>
              </a:rPr>
              <a:t> and  are arbitrary strings of symbols,  c is a terminal.  A and S are non-terminals.</a:t>
            </a:r>
          </a:p>
          <a:p>
            <a:r>
              <a:rPr lang="en-US" dirty="0"/>
              <a:t>FIRST(</a:t>
            </a:r>
            <a:r>
              <a:rPr lang="en-US" dirty="0">
                <a:sym typeface="Symbol" pitchFamily="18" charset="2"/>
              </a:rPr>
              <a:t></a:t>
            </a:r>
            <a:r>
              <a:rPr lang="en-US" dirty="0"/>
              <a:t>) is the set of tokens (or </a:t>
            </a:r>
            <a:r>
              <a:rPr lang="en-US" dirty="0">
                <a:sym typeface="Symbol" pitchFamily="18" charset="2"/>
              </a:rPr>
              <a:t></a:t>
            </a:r>
            <a:r>
              <a:rPr lang="en-US" dirty="0"/>
              <a:t>) that appear as the first symbol in some string generated from </a:t>
            </a:r>
            <a:r>
              <a:rPr lang="en-US" dirty="0">
                <a:sym typeface="Symbol" pitchFamily="18" charset="2"/>
              </a:rPr>
              <a:t> with 0 or more derivation steps.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FOLLOW(A) is the set of all terminal symbols that can immediately follow a subsequence derived from A in a sequence derived from the start </a:t>
            </a:r>
            <a:r>
              <a:rPr lang="en-US" dirty="0" err="1"/>
              <a:t>symbol,S</a:t>
            </a:r>
            <a:r>
              <a:rPr lang="en-US" dirty="0"/>
              <a:t>.</a:t>
            </a:r>
          </a:p>
          <a:p>
            <a:pPr eaLnBrk="1" hangingPunct="1">
              <a:lnSpc>
                <a:spcPct val="80000"/>
              </a:lnSpc>
            </a:pPr>
            <a:r>
              <a:rPr lang="en-US" sz="1600" dirty="0"/>
              <a:t>The predict set tells us which production to choose.  </a:t>
            </a:r>
          </a:p>
          <a:p>
            <a:pPr lvl="1" eaLnBrk="1" hangingPunct="1">
              <a:lnSpc>
                <a:spcPct val="80000"/>
              </a:lnSpc>
            </a:pPr>
            <a:r>
              <a:rPr lang="en-US" sz="1400" dirty="0"/>
              <a:t>If we see non-terminal a, and a in PREDICT(A ::= α), then choose this production</a:t>
            </a:r>
          </a:p>
          <a:p>
            <a:pPr lvl="1" eaLnBrk="1" hangingPunct="1">
              <a:lnSpc>
                <a:spcPct val="80000"/>
              </a:lnSpc>
            </a:pPr>
            <a:r>
              <a:rPr lang="en-US" sz="1400" dirty="0"/>
              <a:t>For the choice to be unambiguous, the predict sets with same left side should be unique.</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93</a:t>
            </a:fld>
            <a:endParaRPr lang="en-US"/>
          </a:p>
        </p:txBody>
      </p:sp>
    </p:spTree>
    <p:extLst>
      <p:ext uri="{BB962C8B-B14F-4D97-AF65-F5344CB8AC3E}">
        <p14:creationId xmlns:p14="http://schemas.microsoft.com/office/powerpoint/2010/main" val="805737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should we do?  </a:t>
            </a:r>
          </a:p>
          <a:p>
            <a:r>
              <a:rPr lang="en-US" dirty="0"/>
              <a:t>Calculate the predict sets </a:t>
            </a:r>
          </a:p>
          <a:p>
            <a:r>
              <a:rPr lang="en-US" dirty="0"/>
              <a:t>Look at rules with dec on </a:t>
            </a:r>
            <a:r>
              <a:rPr lang="en-US" dirty="0" err="1"/>
              <a:t>lhs</a:t>
            </a:r>
            <a:r>
              <a:rPr lang="en-US" dirty="0"/>
              <a:t> first. </a:t>
            </a:r>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94</a:t>
            </a:fld>
            <a:endParaRPr lang="en-US"/>
          </a:p>
        </p:txBody>
      </p:sp>
    </p:spTree>
    <p:extLst>
      <p:ext uri="{BB962C8B-B14F-4D97-AF65-F5344CB8AC3E}">
        <p14:creationId xmlns:p14="http://schemas.microsoft.com/office/powerpoint/2010/main" val="28562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means a derivation step</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a:t>
            </a:fld>
            <a:endParaRPr lang="en-US"/>
          </a:p>
        </p:txBody>
      </p:sp>
    </p:spTree>
    <p:extLst>
      <p:ext uri="{BB962C8B-B14F-4D97-AF65-F5344CB8AC3E}">
        <p14:creationId xmlns:p14="http://schemas.microsoft.com/office/powerpoint/2010/main" val="216050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Disjoint—so far so good.</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95</a:t>
            </a:fld>
            <a:endParaRPr lang="en-US"/>
          </a:p>
        </p:txBody>
      </p:sp>
    </p:spTree>
    <p:extLst>
      <p:ext uri="{BB962C8B-B14F-4D97-AF65-F5344CB8AC3E}">
        <p14:creationId xmlns:p14="http://schemas.microsoft.com/office/powerpoint/2010/main" val="42908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96</a:t>
            </a:fld>
            <a:endParaRPr lang="en-US"/>
          </a:p>
        </p:txBody>
      </p:sp>
    </p:spTree>
    <p:extLst>
      <p:ext uri="{BB962C8B-B14F-4D97-AF65-F5344CB8AC3E}">
        <p14:creationId xmlns:p14="http://schemas.microsoft.com/office/powerpoint/2010/main" val="77068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put the predict sets in green by each production</a:t>
            </a:r>
          </a:p>
          <a:p>
            <a:endParaRPr lang="en-US" dirty="0"/>
          </a:p>
          <a:p>
            <a:r>
              <a:rPr lang="en-US" dirty="0"/>
              <a:t>dec                   			     int ident ; </a:t>
            </a:r>
          </a:p>
          <a:p>
            <a:r>
              <a:rPr lang="en-US" dirty="0"/>
              <a:t>-&gt;</a:t>
            </a:r>
          </a:p>
          <a:p>
            <a:r>
              <a:rPr lang="en-US" dirty="0"/>
              <a:t>modifier type ident ;		     int ident ;</a:t>
            </a:r>
          </a:p>
          <a:p>
            <a:r>
              <a:rPr lang="en-US" dirty="0"/>
              <a:t>-&gt;</a:t>
            </a:r>
          </a:p>
          <a:p>
            <a:r>
              <a:rPr lang="el-GR" sz="1200" dirty="0">
                <a:solidFill>
                  <a:schemeClr val="accent2"/>
                </a:solidFill>
                <a:cs typeface="Arial" charset="0"/>
              </a:rPr>
              <a:t>ε</a:t>
            </a:r>
            <a:r>
              <a:rPr lang="en-US" sz="1200" dirty="0">
                <a:solidFill>
                  <a:schemeClr val="accent2"/>
                </a:solidFill>
                <a:cs typeface="Arial" charset="0"/>
              </a:rPr>
              <a:t>  type  ident;  	                  int ident ;</a:t>
            </a:r>
          </a:p>
          <a:p>
            <a:r>
              <a:rPr lang="en-US" sz="1200" dirty="0">
                <a:solidFill>
                  <a:schemeClr val="accent2"/>
                </a:solidFill>
                <a:cs typeface="Arial" charset="0"/>
              </a:rPr>
              <a:t>-&gt;</a:t>
            </a:r>
          </a:p>
          <a:p>
            <a:r>
              <a:rPr lang="en-US" sz="1200" dirty="0">
                <a:solidFill>
                  <a:schemeClr val="accent2"/>
                </a:solidFill>
                <a:cs typeface="Arial" charset="0"/>
              </a:rPr>
              <a:t>int ident ;                                        int ident ;</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99</a:t>
            </a:fld>
            <a:endParaRPr lang="en-US"/>
          </a:p>
        </p:txBody>
      </p:sp>
    </p:spTree>
    <p:extLst>
      <p:ext uri="{BB962C8B-B14F-4D97-AF65-F5344CB8AC3E}">
        <p14:creationId xmlns:p14="http://schemas.microsoft.com/office/powerpoint/2010/main" val="3838794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railroad diagram</a:t>
            </a:r>
          </a:p>
        </p:txBody>
      </p:sp>
      <p:sp>
        <p:nvSpPr>
          <p:cNvPr id="4" name="Slide Number Placeholder 3"/>
          <p:cNvSpPr>
            <a:spLocks noGrp="1"/>
          </p:cNvSpPr>
          <p:nvPr>
            <p:ph type="sldNum" sz="quarter" idx="5"/>
          </p:nvPr>
        </p:nvSpPr>
        <p:spPr/>
        <p:txBody>
          <a:bodyPr/>
          <a:lstStyle/>
          <a:p>
            <a:pPr>
              <a:defRPr/>
            </a:pPr>
            <a:fld id="{E7C22415-59D7-40F2-B637-CB48404FA465}" type="slidenum">
              <a:rPr lang="en-US" smtClean="0"/>
              <a:pPr>
                <a:defRPr/>
              </a:pPr>
              <a:t>100</a:t>
            </a:fld>
            <a:endParaRPr lang="en-US"/>
          </a:p>
        </p:txBody>
      </p:sp>
    </p:spTree>
    <p:extLst>
      <p:ext uri="{BB962C8B-B14F-4D97-AF65-F5344CB8AC3E}">
        <p14:creationId xmlns:p14="http://schemas.microsoft.com/office/powerpoint/2010/main" val="1809189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 separated list of at least one ident</a:t>
            </a:r>
          </a:p>
          <a:p>
            <a:r>
              <a:rPr lang="en-US" dirty="0"/>
              <a:t>See if this is LL(1)</a:t>
            </a:r>
          </a:p>
          <a:p>
            <a:endParaRPr lang="en-US" dirty="0"/>
          </a:p>
          <a:p>
            <a:r>
              <a:rPr lang="en-US" dirty="0"/>
              <a:t>FIRST(</a:t>
            </a:r>
            <a:r>
              <a:rPr lang="en-US" dirty="0" err="1"/>
              <a:t>ident_list</a:t>
            </a:r>
            <a:r>
              <a:rPr lang="en-US" dirty="0"/>
              <a:t>) = ident  U   FIRST(</a:t>
            </a:r>
            <a:r>
              <a:rPr lang="en-US" dirty="0" err="1"/>
              <a:t>ident_list</a:t>
            </a:r>
            <a:r>
              <a:rPr lang="en-US" dirty="0"/>
              <a:t>)</a:t>
            </a:r>
          </a:p>
          <a:p>
            <a:r>
              <a:rPr lang="en-US" dirty="0"/>
              <a:t>Predict (</a:t>
            </a:r>
            <a:r>
              <a:rPr lang="en-US" dirty="0" err="1"/>
              <a:t>ident_list</a:t>
            </a:r>
            <a:r>
              <a:rPr lang="en-US" dirty="0"/>
              <a:t> ::= ident) = {ident}</a:t>
            </a:r>
          </a:p>
          <a:p>
            <a:r>
              <a:rPr lang="en-US" dirty="0"/>
              <a:t>Predict (</a:t>
            </a:r>
            <a:r>
              <a:rPr lang="en-US" dirty="0" err="1"/>
              <a:t>ident_list</a:t>
            </a:r>
            <a:r>
              <a:rPr lang="en-US" dirty="0"/>
              <a:t> ::= </a:t>
            </a:r>
            <a:r>
              <a:rPr lang="en-US" dirty="0" err="1"/>
              <a:t>ident_list</a:t>
            </a:r>
            <a:r>
              <a:rPr lang="en-US" dirty="0"/>
              <a:t> , ident ) = {ident}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101</a:t>
            </a:fld>
            <a:endParaRPr lang="en-US"/>
          </a:p>
        </p:txBody>
      </p:sp>
    </p:spTree>
    <p:extLst>
      <p:ext uri="{BB962C8B-B14F-4D97-AF65-F5344CB8AC3E}">
        <p14:creationId xmlns:p14="http://schemas.microsoft.com/office/powerpoint/2010/main" val="1735388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 separated list of at least one ident</a:t>
            </a:r>
          </a:p>
          <a:p>
            <a:endParaRPr lang="en-US" dirty="0"/>
          </a:p>
          <a:p>
            <a:r>
              <a:rPr lang="en-US" dirty="0"/>
              <a:t>FIRST(</a:t>
            </a:r>
            <a:r>
              <a:rPr lang="en-US" dirty="0" err="1"/>
              <a:t>ident_list</a:t>
            </a:r>
            <a:r>
              <a:rPr lang="en-US" dirty="0"/>
              <a:t>) = ident  U   FIRST(</a:t>
            </a:r>
            <a:r>
              <a:rPr lang="en-US" dirty="0" err="1"/>
              <a:t>ident_list</a:t>
            </a:r>
            <a:r>
              <a:rPr lang="en-US" dirty="0"/>
              <a:t>)</a:t>
            </a:r>
          </a:p>
          <a:p>
            <a:r>
              <a:rPr lang="en-US" dirty="0"/>
              <a:t>Predict (</a:t>
            </a:r>
            <a:r>
              <a:rPr lang="en-US" dirty="0" err="1"/>
              <a:t>ident_list</a:t>
            </a:r>
            <a:r>
              <a:rPr lang="en-US" dirty="0"/>
              <a:t> ::= ident) = {ident}</a:t>
            </a:r>
          </a:p>
          <a:p>
            <a:r>
              <a:rPr lang="en-US" dirty="0"/>
              <a:t>Predict (</a:t>
            </a:r>
            <a:r>
              <a:rPr lang="en-US" dirty="0" err="1"/>
              <a:t>ident_list</a:t>
            </a:r>
            <a:r>
              <a:rPr lang="en-US" dirty="0"/>
              <a:t> ::= </a:t>
            </a:r>
            <a:r>
              <a:rPr lang="en-US" dirty="0" err="1"/>
              <a:t>ident_list</a:t>
            </a:r>
            <a:r>
              <a:rPr lang="en-US" dirty="0"/>
              <a:t> , ident ) = {ident}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102</a:t>
            </a:fld>
            <a:endParaRPr lang="en-US"/>
          </a:p>
        </p:txBody>
      </p:sp>
    </p:spTree>
    <p:extLst>
      <p:ext uri="{BB962C8B-B14F-4D97-AF65-F5344CB8AC3E}">
        <p14:creationId xmlns:p14="http://schemas.microsoft.com/office/powerpoint/2010/main" val="1011086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Grammars are not unique—multiple grammars can specify the same language.</a:t>
            </a:r>
          </a:p>
          <a:p>
            <a:r>
              <a:rPr lang="en-US" dirty="0"/>
              <a:t>The slide shows a replacement of a left recursive production with an equivalent (generates same language) that is not left-recursive.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104</a:t>
            </a:fld>
            <a:endParaRPr lang="en-US"/>
          </a:p>
        </p:txBody>
      </p:sp>
    </p:spTree>
    <p:extLst>
      <p:ext uri="{BB962C8B-B14F-4D97-AF65-F5344CB8AC3E}">
        <p14:creationId xmlns:p14="http://schemas.microsoft.com/office/powerpoint/2010/main" val="3047600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106</a:t>
            </a:fld>
            <a:endParaRPr lang="en-US"/>
          </a:p>
        </p:txBody>
      </p:sp>
    </p:spTree>
    <p:extLst>
      <p:ext uri="{BB962C8B-B14F-4D97-AF65-F5344CB8AC3E}">
        <p14:creationId xmlns:p14="http://schemas.microsoft.com/office/powerpoint/2010/main" val="3789688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107</a:t>
            </a:fld>
            <a:endParaRPr lang="en-US"/>
          </a:p>
        </p:txBody>
      </p:sp>
    </p:spTree>
    <p:extLst>
      <p:ext uri="{BB962C8B-B14F-4D97-AF65-F5344CB8AC3E}">
        <p14:creationId xmlns:p14="http://schemas.microsoft.com/office/powerpoint/2010/main" val="1310805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language (comma separated list of at least one ident)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108</a:t>
            </a:fld>
            <a:endParaRPr lang="en-US"/>
          </a:p>
        </p:txBody>
      </p:sp>
    </p:spTree>
    <p:extLst>
      <p:ext uri="{BB962C8B-B14F-4D97-AF65-F5344CB8AC3E}">
        <p14:creationId xmlns:p14="http://schemas.microsoft.com/office/powerpoint/2010/main" val="354065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buFontTx/>
              <a:buNone/>
            </a:pPr>
            <a:r>
              <a:rPr lang="en-US" sz="1200" dirty="0">
                <a:solidFill>
                  <a:schemeClr val="hlink"/>
                </a:solidFill>
              </a:rPr>
              <a:t>expr </a:t>
            </a:r>
            <a:r>
              <a:rPr lang="en-US" sz="1200" dirty="0">
                <a:solidFill>
                  <a:schemeClr val="hlink"/>
                </a:solidFill>
                <a:cs typeface="Arial" charset="0"/>
              </a:rPr>
              <a:t>→</a:t>
            </a:r>
            <a:endParaRPr lang="ru-RU" sz="1200" dirty="0">
              <a:solidFill>
                <a:schemeClr val="hlink"/>
              </a:solidFill>
              <a:cs typeface="Arial" charset="0"/>
            </a:endParaRPr>
          </a:p>
          <a:p>
            <a:pPr lvl="1" eaLnBrk="1" hangingPunct="1">
              <a:lnSpc>
                <a:spcPct val="90000"/>
              </a:lnSpc>
              <a:buFontTx/>
              <a:buNone/>
            </a:pPr>
            <a:r>
              <a:rPr lang="en-US" sz="1200" dirty="0">
                <a:solidFill>
                  <a:schemeClr val="hlink"/>
                </a:solidFill>
              </a:rPr>
              <a:t>     factor </a:t>
            </a:r>
            <a:r>
              <a:rPr lang="en-US" sz="1200" dirty="0">
                <a:solidFill>
                  <a:schemeClr val="hlink"/>
                </a:solidFill>
                <a:cs typeface="Arial" charset="0"/>
              </a:rPr>
              <a:t>→</a:t>
            </a:r>
            <a:r>
              <a:rPr lang="en-US" sz="1200" dirty="0">
                <a:solidFill>
                  <a:schemeClr val="hlink"/>
                </a:solidFill>
              </a:rPr>
              <a:t> </a:t>
            </a:r>
          </a:p>
          <a:p>
            <a:pPr lvl="1" eaLnBrk="1" hangingPunct="1">
              <a:lnSpc>
                <a:spcPct val="90000"/>
              </a:lnSpc>
              <a:buFontTx/>
              <a:buNone/>
            </a:pPr>
            <a:r>
              <a:rPr lang="en-US" sz="1200" dirty="0">
                <a:solidFill>
                  <a:schemeClr val="hlink"/>
                </a:solidFill>
              </a:rPr>
              <a:t>     </a:t>
            </a:r>
            <a:r>
              <a:rPr lang="en-US" sz="1200" dirty="0" err="1">
                <a:solidFill>
                  <a:schemeClr val="hlink"/>
                </a:solidFill>
              </a:rPr>
              <a:t>numlit</a:t>
            </a:r>
            <a:r>
              <a:rPr lang="en-US" sz="1200" dirty="0">
                <a:solidFill>
                  <a:schemeClr val="hlink"/>
                </a:solidFill>
              </a:rPr>
              <a:t>(34)</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1862040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parse tree for </a:t>
            </a:r>
            <a:r>
              <a:rPr lang="en-US" dirty="0" err="1"/>
              <a:t>abc</a:t>
            </a:r>
            <a:r>
              <a:rPr lang="en-US" dirty="0"/>
              <a:t>, def, x, y, z   after first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110</a:t>
            </a:fld>
            <a:endParaRPr lang="en-US"/>
          </a:p>
        </p:txBody>
      </p:sp>
    </p:spTree>
    <p:extLst>
      <p:ext uri="{BB962C8B-B14F-4D97-AF65-F5344CB8AC3E}">
        <p14:creationId xmlns:p14="http://schemas.microsoft.com/office/powerpoint/2010/main" val="233439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structure of the parse tree?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112</a:t>
            </a:fld>
            <a:endParaRPr lang="en-US"/>
          </a:p>
        </p:txBody>
      </p:sp>
    </p:spTree>
    <p:extLst>
      <p:ext uri="{BB962C8B-B14F-4D97-AF65-F5344CB8AC3E}">
        <p14:creationId xmlns:p14="http://schemas.microsoft.com/office/powerpoint/2010/main" val="654881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113</a:t>
            </a:fld>
            <a:endParaRPr lang="en-US"/>
          </a:p>
        </p:txBody>
      </p:sp>
    </p:spTree>
    <p:extLst>
      <p:ext uri="{BB962C8B-B14F-4D97-AF65-F5344CB8AC3E}">
        <p14:creationId xmlns:p14="http://schemas.microsoft.com/office/powerpoint/2010/main" val="3370109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2x+3</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114</a:t>
            </a:fld>
            <a:endParaRPr lang="en-US"/>
          </a:p>
        </p:txBody>
      </p:sp>
    </p:spTree>
    <p:extLst>
      <p:ext uri="{BB962C8B-B14F-4D97-AF65-F5344CB8AC3E}">
        <p14:creationId xmlns:p14="http://schemas.microsoft.com/office/powerpoint/2010/main" val="2981343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115</a:t>
            </a:fld>
            <a:endParaRPr lang="en-US"/>
          </a:p>
        </p:txBody>
      </p:sp>
    </p:spTree>
    <p:extLst>
      <p:ext uri="{BB962C8B-B14F-4D97-AF65-F5344CB8AC3E}">
        <p14:creationId xmlns:p14="http://schemas.microsoft.com/office/powerpoint/2010/main" val="1302270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116</a:t>
            </a:fld>
            <a:endParaRPr lang="en-US"/>
          </a:p>
        </p:txBody>
      </p:sp>
    </p:spTree>
    <p:extLst>
      <p:ext uri="{BB962C8B-B14F-4D97-AF65-F5344CB8AC3E}">
        <p14:creationId xmlns:p14="http://schemas.microsoft.com/office/powerpoint/2010/main" val="2144418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programming language designers have made different choices about this.</a:t>
            </a:r>
          </a:p>
          <a:p>
            <a:r>
              <a:rPr lang="en-US" dirty="0"/>
              <a:t>figure:  Scott.  Programming Language Pragmatics, 4</a:t>
            </a:r>
            <a:r>
              <a:rPr lang="en-US" baseline="30000" dirty="0"/>
              <a:t>th</a:t>
            </a:r>
            <a:r>
              <a:rPr lang="en-US" dirty="0"/>
              <a:t> ed. </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117</a:t>
            </a:fld>
            <a:endParaRPr lang="en-US"/>
          </a:p>
        </p:txBody>
      </p:sp>
    </p:spTree>
    <p:extLst>
      <p:ext uri="{BB962C8B-B14F-4D97-AF65-F5344CB8AC3E}">
        <p14:creationId xmlns:p14="http://schemas.microsoft.com/office/powerpoint/2010/main" val="1952225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parse trees (or abstract syntax trees) are a data structure that represents the program in memory.  </a:t>
            </a:r>
          </a:p>
          <a:p>
            <a:r>
              <a:rPr lang="en-US" dirty="0"/>
              <a:t>We would like that structure to reflect the order of operations.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119</a:t>
            </a:fld>
            <a:endParaRPr lang="en-US"/>
          </a:p>
        </p:txBody>
      </p:sp>
    </p:spTree>
    <p:extLst>
      <p:ext uri="{BB962C8B-B14F-4D97-AF65-F5344CB8AC3E}">
        <p14:creationId xmlns:p14="http://schemas.microsoft.com/office/powerpoint/2010/main" val="27024241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parse trees (or abstract syntax trees) are a data structure that represents the program in memory.  </a:t>
            </a:r>
          </a:p>
          <a:p>
            <a:r>
              <a:rPr lang="en-US" dirty="0"/>
              <a:t>We would like that structure to reflect the order of operations.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120</a:t>
            </a:fld>
            <a:endParaRPr lang="en-US"/>
          </a:p>
        </p:txBody>
      </p:sp>
    </p:spTree>
    <p:extLst>
      <p:ext uri="{BB962C8B-B14F-4D97-AF65-F5344CB8AC3E}">
        <p14:creationId xmlns:p14="http://schemas.microsoft.com/office/powerpoint/2010/main" val="3645985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A3FAEB8-58D8-4957-B3CA-50A3958C7203}" type="slidenum">
              <a:rPr lang="en-US" smtClean="0">
                <a:solidFill>
                  <a:srgbClr val="000000"/>
                </a:solidFill>
              </a:rPr>
              <a:pPr/>
              <a:t>121</a:t>
            </a:fld>
            <a:endParaRPr lang="en-US">
              <a:solidFill>
                <a:srgbClr val="000000"/>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r>
              <a:rPr lang="en-US" dirty="0"/>
              <a:t>Precedence and associatively are important aspects of expressions that are not captured by the phrase structure of the language.  </a:t>
            </a:r>
          </a:p>
          <a:p>
            <a:pPr eaLnBrk="1" hangingPunct="1"/>
            <a:r>
              <a:rPr lang="en-US" dirty="0"/>
              <a:t>However, grammars can be written so that precedence and associativity are reflected in the parse tree.</a:t>
            </a:r>
          </a:p>
          <a:p>
            <a:pPr eaLnBrk="1" hangingPunct="1"/>
            <a:r>
              <a:rPr lang="en-US" dirty="0"/>
              <a:t>In particular, left recursion is the most useful way to indicate left associativity, but makes the grammar not LL(1).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a:t>
            </a:fld>
            <a:endParaRPr lang="en-US"/>
          </a:p>
        </p:txBody>
      </p:sp>
    </p:spTree>
    <p:extLst>
      <p:ext uri="{BB962C8B-B14F-4D97-AF65-F5344CB8AC3E}">
        <p14:creationId xmlns:p14="http://schemas.microsoft.com/office/powerpoint/2010/main" val="17652195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A3FAEB8-58D8-4957-B3CA-50A3958C7203}" type="slidenum">
              <a:rPr lang="en-US" smtClean="0">
                <a:solidFill>
                  <a:srgbClr val="000000"/>
                </a:solidFill>
              </a:rPr>
              <a:pPr/>
              <a:t>122</a:t>
            </a:fld>
            <a:endParaRPr lang="en-US">
              <a:solidFill>
                <a:srgbClr val="000000"/>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r>
              <a:rPr lang="en-US" dirty="0"/>
              <a:t>Precedence and associatively are important aspects of expressions that are not captured by the phrase structure of the language.  </a:t>
            </a:r>
          </a:p>
          <a:p>
            <a:pPr eaLnBrk="1" hangingPunct="1"/>
            <a:r>
              <a:rPr lang="en-US" dirty="0"/>
              <a:t>However, grammars can be written so that precedence and associativity are reflected in the parse tree.</a:t>
            </a:r>
          </a:p>
          <a:p>
            <a:pPr eaLnBrk="1" hangingPunct="1"/>
            <a:r>
              <a:rPr lang="en-US" dirty="0"/>
              <a:t>In particular, left recursion is the most useful way to indicate left associativity, but makes the grammar not LL(1).  </a:t>
            </a:r>
          </a:p>
        </p:txBody>
      </p:sp>
    </p:spTree>
    <p:extLst>
      <p:ext uri="{BB962C8B-B14F-4D97-AF65-F5344CB8AC3E}">
        <p14:creationId xmlns:p14="http://schemas.microsoft.com/office/powerpoint/2010/main" val="5018567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A3FAEB8-58D8-4957-B3CA-50A3958C7203}" type="slidenum">
              <a:rPr lang="en-US" smtClean="0">
                <a:solidFill>
                  <a:srgbClr val="000000"/>
                </a:solidFill>
              </a:rPr>
              <a:pPr/>
              <a:t>123</a:t>
            </a:fld>
            <a:endParaRPr lang="en-US">
              <a:solidFill>
                <a:srgbClr val="000000"/>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r>
              <a:rPr lang="en-US" dirty="0"/>
              <a:t>Precedence and associatively are important aspects of expressions that are not captured by the phrase structure of the language.  </a:t>
            </a:r>
          </a:p>
          <a:p>
            <a:pPr eaLnBrk="1" hangingPunct="1"/>
            <a:r>
              <a:rPr lang="en-US" dirty="0"/>
              <a:t>However, grammars can be written so that precedence and associativity are reflected in the parse tree.</a:t>
            </a:r>
          </a:p>
          <a:p>
            <a:pPr eaLnBrk="1" hangingPunct="1"/>
            <a:r>
              <a:rPr lang="en-US" dirty="0"/>
              <a:t>In particular, left recursion is the most useful way to indicate left associativity, but makes the grammar not LL(1).  </a:t>
            </a:r>
          </a:p>
        </p:txBody>
      </p:sp>
    </p:spTree>
    <p:extLst>
      <p:ext uri="{BB962C8B-B14F-4D97-AF65-F5344CB8AC3E}">
        <p14:creationId xmlns:p14="http://schemas.microsoft.com/office/powerpoint/2010/main" val="26190080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properly evaluate expression by traversing tree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124</a:t>
            </a:fld>
            <a:endParaRPr lang="en-US"/>
          </a:p>
        </p:txBody>
      </p:sp>
    </p:spTree>
    <p:extLst>
      <p:ext uri="{BB962C8B-B14F-4D97-AF65-F5344CB8AC3E}">
        <p14:creationId xmlns:p14="http://schemas.microsoft.com/office/powerpoint/2010/main" val="28119394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left recursive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126</a:t>
            </a:fld>
            <a:endParaRPr lang="en-US"/>
          </a:p>
        </p:txBody>
      </p:sp>
    </p:spTree>
    <p:extLst>
      <p:ext uri="{BB962C8B-B14F-4D97-AF65-F5344CB8AC3E}">
        <p14:creationId xmlns:p14="http://schemas.microsoft.com/office/powerpoint/2010/main" val="2857594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A = expr</a:t>
            </a:r>
          </a:p>
          <a:p>
            <a:r>
              <a:rPr lang="en-US" sz="1200" dirty="0">
                <a:latin typeface="Calibri" panose="020F0502020204030204" pitchFamily="34" charset="0"/>
                <a:cs typeface="Calibri" panose="020F0502020204030204" pitchFamily="34" charset="0"/>
              </a:rPr>
              <a:t>σ  =  </a:t>
            </a:r>
            <a:r>
              <a:rPr lang="en-US" sz="1200" dirty="0" err="1">
                <a:latin typeface="Calibri" panose="020F0502020204030204" pitchFamily="34" charset="0"/>
                <a:cs typeface="Calibri" panose="020F0502020204030204" pitchFamily="34" charset="0"/>
              </a:rPr>
              <a:t>addop</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numer</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β  =  number</a:t>
            </a:r>
          </a:p>
          <a:p>
            <a:r>
              <a:rPr lang="en-US" sz="1200" dirty="0">
                <a:latin typeface="Calibri" panose="020F0502020204030204" pitchFamily="34" charset="0"/>
                <a:cs typeface="Calibri" panose="020F0502020204030204" pitchFamily="34" charset="0"/>
              </a:rPr>
              <a:t>B = </a:t>
            </a:r>
            <a:r>
              <a:rPr lang="en-US" sz="1200" dirty="0" err="1">
                <a:latin typeface="Calibri" panose="020F0502020204030204" pitchFamily="34" charset="0"/>
                <a:cs typeface="Calibri" panose="020F0502020204030204" pitchFamily="34" charset="0"/>
              </a:rPr>
              <a:t>expr_tail</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expr ::= </a:t>
            </a:r>
            <a:endParaRPr lang="en-US" dirty="0"/>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127</a:t>
            </a:fld>
            <a:endParaRPr lang="en-US"/>
          </a:p>
        </p:txBody>
      </p:sp>
    </p:spTree>
    <p:extLst>
      <p:ext uri="{BB962C8B-B14F-4D97-AF65-F5344CB8AC3E}">
        <p14:creationId xmlns:p14="http://schemas.microsoft.com/office/powerpoint/2010/main" val="4068913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A = expr</a:t>
            </a:r>
          </a:p>
          <a:p>
            <a:r>
              <a:rPr lang="en-US" sz="1200" dirty="0">
                <a:latin typeface="Calibri" panose="020F0502020204030204" pitchFamily="34" charset="0"/>
                <a:cs typeface="Calibri" panose="020F0502020204030204" pitchFamily="34" charset="0"/>
              </a:rPr>
              <a:t>σ  =  </a:t>
            </a:r>
            <a:r>
              <a:rPr lang="en-US" sz="1200" dirty="0" err="1">
                <a:latin typeface="Calibri" panose="020F0502020204030204" pitchFamily="34" charset="0"/>
                <a:cs typeface="Calibri" panose="020F0502020204030204" pitchFamily="34" charset="0"/>
              </a:rPr>
              <a:t>addop</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numer</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β  =  number</a:t>
            </a:r>
          </a:p>
          <a:p>
            <a:r>
              <a:rPr lang="en-US" sz="1200" dirty="0">
                <a:latin typeface="Calibri" panose="020F0502020204030204" pitchFamily="34" charset="0"/>
                <a:cs typeface="Calibri" panose="020F0502020204030204" pitchFamily="34" charset="0"/>
              </a:rPr>
              <a:t>B = </a:t>
            </a:r>
            <a:r>
              <a:rPr lang="en-US" sz="1200" dirty="0" err="1">
                <a:latin typeface="Calibri" panose="020F0502020204030204" pitchFamily="34" charset="0"/>
                <a:cs typeface="Calibri" panose="020F0502020204030204" pitchFamily="34" charset="0"/>
              </a:rPr>
              <a:t>expr_tail</a:t>
            </a:r>
            <a:endParaRPr lang="en-US" sz="1200" dirty="0">
              <a:latin typeface="Calibri" panose="020F0502020204030204" pitchFamily="34" charset="0"/>
              <a:cs typeface="Calibri" panose="020F0502020204030204" pitchFamily="34" charset="0"/>
            </a:endParaRPr>
          </a:p>
          <a:p>
            <a:pPr eaLnBrk="1" hangingPunct="1">
              <a:spcBef>
                <a:spcPts val="500"/>
              </a:spcBef>
              <a:buFontTx/>
              <a:buNone/>
            </a:pPr>
            <a:r>
              <a:rPr lang="en-US" i="1" dirty="0"/>
              <a:t>expr</a:t>
            </a:r>
            <a:r>
              <a:rPr lang="en-US" dirty="0"/>
              <a:t> ::= </a:t>
            </a:r>
            <a:r>
              <a:rPr lang="en-US" dirty="0">
                <a:solidFill>
                  <a:schemeClr val="accent4"/>
                </a:solidFill>
              </a:rPr>
              <a:t>number</a:t>
            </a:r>
            <a:r>
              <a:rPr lang="en-US" dirty="0"/>
              <a:t> </a:t>
            </a:r>
            <a:r>
              <a:rPr lang="en-US" i="1" dirty="0" err="1"/>
              <a:t>expr_tail</a:t>
            </a:r>
            <a:r>
              <a:rPr lang="en-US" i="1" dirty="0"/>
              <a:t> </a:t>
            </a:r>
          </a:p>
          <a:p>
            <a:pPr eaLnBrk="1" hangingPunct="1">
              <a:spcBef>
                <a:spcPts val="500"/>
              </a:spcBef>
              <a:buFontTx/>
              <a:buNone/>
            </a:pPr>
            <a:r>
              <a:rPr lang="en-US" i="1" dirty="0" err="1"/>
              <a:t>expr_tail</a:t>
            </a:r>
            <a:r>
              <a:rPr lang="en-US" dirty="0"/>
              <a:t> ::= </a:t>
            </a:r>
            <a:r>
              <a:rPr lang="en-US" i="1" dirty="0" err="1"/>
              <a:t>add_op</a:t>
            </a:r>
            <a:r>
              <a:rPr lang="en-US" dirty="0"/>
              <a:t> </a:t>
            </a:r>
            <a:r>
              <a:rPr lang="en-US" dirty="0">
                <a:solidFill>
                  <a:schemeClr val="accent4"/>
                </a:solidFill>
              </a:rPr>
              <a:t>number</a:t>
            </a:r>
            <a:r>
              <a:rPr lang="en-US" dirty="0"/>
              <a:t> </a:t>
            </a:r>
            <a:r>
              <a:rPr lang="en-US" i="1" dirty="0" err="1"/>
              <a:t>expr_tail</a:t>
            </a:r>
            <a:r>
              <a:rPr lang="en-US" dirty="0"/>
              <a:t> | </a:t>
            </a:r>
            <a:r>
              <a:rPr lang="en-US" dirty="0">
                <a:latin typeface="Arial" panose="020B0604020202020204" pitchFamily="34" charset="0"/>
                <a:cs typeface="Arial" panose="020B0604020202020204" pitchFamily="34" charset="0"/>
              </a:rPr>
              <a:t>ε</a:t>
            </a:r>
            <a:endParaRPr lang="en-US" sz="2000" dirty="0">
              <a:latin typeface="Arial" panose="020B0604020202020204" pitchFamily="34" charset="0"/>
              <a:cs typeface="Arial" panose="020B0604020202020204" pitchFamily="34" charset="0"/>
            </a:endParaRPr>
          </a:p>
          <a:p>
            <a:pPr eaLnBrk="1" hangingPunct="1">
              <a:spcBef>
                <a:spcPts val="500"/>
              </a:spcBef>
              <a:buFontTx/>
              <a:buNone/>
            </a:pPr>
            <a:r>
              <a:rPr lang="en-US" i="1" dirty="0" err="1"/>
              <a:t>add_op</a:t>
            </a:r>
            <a:r>
              <a:rPr lang="en-US" dirty="0"/>
              <a:t> ::= </a:t>
            </a:r>
            <a:r>
              <a:rPr lang="en-US" dirty="0">
                <a:solidFill>
                  <a:schemeClr val="accent4"/>
                </a:solidFill>
              </a:rPr>
              <a:t>+</a:t>
            </a:r>
            <a:r>
              <a:rPr lang="en-US" dirty="0"/>
              <a:t> | </a:t>
            </a:r>
            <a:r>
              <a:rPr lang="en-US" dirty="0">
                <a:solidFill>
                  <a:schemeClr val="accent4"/>
                </a:solidFill>
              </a:rPr>
              <a:t>-</a:t>
            </a:r>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128</a:t>
            </a:fld>
            <a:endParaRPr lang="en-US"/>
          </a:p>
        </p:txBody>
      </p:sp>
    </p:spTree>
    <p:extLst>
      <p:ext uri="{BB962C8B-B14F-4D97-AF65-F5344CB8AC3E}">
        <p14:creationId xmlns:p14="http://schemas.microsoft.com/office/powerpoint/2010/main" val="3362949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131</a:t>
            </a:fld>
            <a:endParaRPr lang="en-US"/>
          </a:p>
        </p:txBody>
      </p:sp>
    </p:spTree>
    <p:extLst>
      <p:ext uri="{BB962C8B-B14F-4D97-AF65-F5344CB8AC3E}">
        <p14:creationId xmlns:p14="http://schemas.microsoft.com/office/powerpoint/2010/main" val="18946468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134</a:t>
            </a:fld>
            <a:endParaRPr lang="en-US"/>
          </a:p>
        </p:txBody>
      </p:sp>
    </p:spTree>
    <p:extLst>
      <p:ext uri="{BB962C8B-B14F-4D97-AF65-F5344CB8AC3E}">
        <p14:creationId xmlns:p14="http://schemas.microsoft.com/office/powerpoint/2010/main" val="17636884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138</a:t>
            </a:fld>
            <a:endParaRPr lang="en-US"/>
          </a:p>
        </p:txBody>
      </p:sp>
    </p:spTree>
    <p:extLst>
      <p:ext uri="{BB962C8B-B14F-4D97-AF65-F5344CB8AC3E}">
        <p14:creationId xmlns:p14="http://schemas.microsoft.com/office/powerpoint/2010/main" val="26839374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recall that </a:t>
            </a:r>
            <a:r>
              <a:rPr lang="en-US" dirty="0">
                <a:sym typeface="Symbol" pitchFamily="18" charset="2"/>
              </a:rPr>
              <a:t> and  are arbitrary strings of symbols,  c is a terminal.  A and S are non-terminals.</a:t>
            </a:r>
          </a:p>
          <a:p>
            <a:r>
              <a:rPr lang="en-US" dirty="0"/>
              <a:t>FIRST(</a:t>
            </a:r>
            <a:r>
              <a:rPr lang="en-US" dirty="0">
                <a:sym typeface="Symbol" pitchFamily="18" charset="2"/>
              </a:rPr>
              <a:t></a:t>
            </a:r>
            <a:r>
              <a:rPr lang="en-US" dirty="0"/>
              <a:t>) is the set of tokens (or </a:t>
            </a:r>
            <a:r>
              <a:rPr lang="en-US" dirty="0">
                <a:sym typeface="Symbol" pitchFamily="18" charset="2"/>
              </a:rPr>
              <a:t></a:t>
            </a:r>
            <a:r>
              <a:rPr lang="en-US" dirty="0"/>
              <a:t>) that appear as the first symbol in some string generated from </a:t>
            </a:r>
            <a:r>
              <a:rPr lang="en-US" dirty="0">
                <a:sym typeface="Symbol" pitchFamily="18" charset="2"/>
              </a:rPr>
              <a:t> with 0 or more derivation steps.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FOLLOW(A) is the set of all terminal symbols that can immediately follow a subsequence derived from A in a sequence derived from the start </a:t>
            </a:r>
            <a:r>
              <a:rPr lang="en-US" dirty="0" err="1"/>
              <a:t>symbol,S</a:t>
            </a:r>
            <a:r>
              <a:rPr lang="en-US" dirty="0"/>
              <a:t>.</a:t>
            </a:r>
          </a:p>
          <a:p>
            <a:pPr eaLnBrk="1" hangingPunct="1">
              <a:lnSpc>
                <a:spcPct val="80000"/>
              </a:lnSpc>
            </a:pPr>
            <a:r>
              <a:rPr lang="en-US" sz="1600" dirty="0"/>
              <a:t>The predict set tells us which production to choose.  </a:t>
            </a:r>
          </a:p>
          <a:p>
            <a:pPr lvl="1" eaLnBrk="1" hangingPunct="1">
              <a:lnSpc>
                <a:spcPct val="80000"/>
              </a:lnSpc>
            </a:pPr>
            <a:r>
              <a:rPr lang="en-US" sz="1400" dirty="0"/>
              <a:t>If we see non-terminal a, and a in PREDICT(A ::= α), then choose this production</a:t>
            </a:r>
          </a:p>
          <a:p>
            <a:pPr lvl="1" eaLnBrk="1" hangingPunct="1">
              <a:lnSpc>
                <a:spcPct val="80000"/>
              </a:lnSpc>
            </a:pPr>
            <a:r>
              <a:rPr lang="en-US" sz="1400" dirty="0"/>
              <a:t>For the choice to be unambiguous, the predict sets with same left side should be unique.</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142</a:t>
            </a:fld>
            <a:endParaRPr lang="en-US"/>
          </a:p>
        </p:txBody>
      </p:sp>
    </p:spTree>
    <p:extLst>
      <p:ext uri="{BB962C8B-B14F-4D97-AF65-F5344CB8AC3E}">
        <p14:creationId xmlns:p14="http://schemas.microsoft.com/office/powerpoint/2010/main" val="80573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buNone/>
            </a:pPr>
            <a:r>
              <a:rPr lang="en-US" sz="1200" dirty="0">
                <a:solidFill>
                  <a:schemeClr val="hlink"/>
                </a:solidFill>
              </a:rPr>
              <a:t>expr </a:t>
            </a:r>
            <a:r>
              <a:rPr lang="en-US" sz="1200" dirty="0">
                <a:solidFill>
                  <a:schemeClr val="hlink"/>
                </a:solidFill>
                <a:cs typeface="Arial" charset="0"/>
              </a:rPr>
              <a:t>→</a:t>
            </a:r>
            <a:r>
              <a:rPr lang="en-US" sz="1200" dirty="0">
                <a:solidFill>
                  <a:schemeClr val="hlink"/>
                </a:solidFill>
              </a:rPr>
              <a:t> </a:t>
            </a:r>
          </a:p>
          <a:p>
            <a:pPr lvl="1">
              <a:lnSpc>
                <a:spcPct val="90000"/>
              </a:lnSpc>
              <a:buNone/>
            </a:pPr>
            <a:r>
              <a:rPr lang="en-US" sz="1200" dirty="0">
                <a:solidFill>
                  <a:schemeClr val="hlink"/>
                </a:solidFill>
              </a:rPr>
              <a:t>       expr op(+) factor </a:t>
            </a:r>
            <a:r>
              <a:rPr lang="en-US" sz="1200" dirty="0">
                <a:solidFill>
                  <a:schemeClr val="hlink"/>
                </a:solidFill>
                <a:cs typeface="Arial" charset="0"/>
              </a:rPr>
              <a:t>→</a:t>
            </a:r>
            <a:r>
              <a:rPr lang="en-US" sz="1200" dirty="0">
                <a:solidFill>
                  <a:schemeClr val="hlink"/>
                </a:solidFill>
              </a:rPr>
              <a:t> </a:t>
            </a:r>
          </a:p>
          <a:p>
            <a:pPr lvl="1">
              <a:lnSpc>
                <a:spcPct val="90000"/>
              </a:lnSpc>
              <a:buNone/>
            </a:pPr>
            <a:r>
              <a:rPr lang="en-US" sz="1200" dirty="0">
                <a:solidFill>
                  <a:schemeClr val="hlink"/>
                </a:solidFill>
              </a:rPr>
              <a:t>       factor op(+) factor </a:t>
            </a:r>
            <a:r>
              <a:rPr lang="en-US" sz="1200" dirty="0">
                <a:solidFill>
                  <a:schemeClr val="hlink"/>
                </a:solidFill>
                <a:cs typeface="Arial" charset="0"/>
              </a:rPr>
              <a:t>→</a:t>
            </a:r>
            <a:r>
              <a:rPr lang="en-US" sz="1200" dirty="0">
                <a:solidFill>
                  <a:schemeClr val="hlink"/>
                </a:solidFill>
              </a:rPr>
              <a:t> </a:t>
            </a:r>
          </a:p>
          <a:p>
            <a:pPr lvl="1">
              <a:lnSpc>
                <a:spcPct val="90000"/>
              </a:lnSpc>
              <a:buNone/>
            </a:pPr>
            <a:r>
              <a:rPr lang="en-US" sz="1200" dirty="0">
                <a:solidFill>
                  <a:schemeClr val="hlink"/>
                </a:solidFill>
              </a:rPr>
              <a:t>       ident(s) op(+) factor </a:t>
            </a:r>
            <a:r>
              <a:rPr lang="en-US" sz="1200" dirty="0">
                <a:solidFill>
                  <a:schemeClr val="hlink"/>
                </a:solidFill>
                <a:cs typeface="Arial" charset="0"/>
              </a:rPr>
              <a:t>→</a:t>
            </a:r>
            <a:r>
              <a:rPr lang="en-US" sz="1200" dirty="0">
                <a:solidFill>
                  <a:schemeClr val="hlink"/>
                </a:solidFill>
              </a:rPr>
              <a:t> </a:t>
            </a:r>
          </a:p>
          <a:p>
            <a:pPr lvl="1">
              <a:lnSpc>
                <a:spcPct val="90000"/>
              </a:lnSpc>
              <a:buNone/>
            </a:pPr>
            <a:r>
              <a:rPr lang="en-US" sz="1200" dirty="0">
                <a:solidFill>
                  <a:schemeClr val="hlink"/>
                </a:solidFill>
              </a:rPr>
              <a:t>       ident(s) op(+) </a:t>
            </a:r>
            <a:r>
              <a:rPr lang="en-US" sz="1200" dirty="0" err="1">
                <a:solidFill>
                  <a:schemeClr val="hlink"/>
                </a:solidFill>
              </a:rPr>
              <a:t>numlit</a:t>
            </a:r>
            <a:r>
              <a:rPr lang="en-US" sz="1200" dirty="0">
                <a:solidFill>
                  <a:schemeClr val="hlink"/>
                </a:solidFill>
              </a:rPr>
              <a:t>(2)</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a:t>
            </a:fld>
            <a:endParaRPr lang="en-US"/>
          </a:p>
        </p:txBody>
      </p:sp>
    </p:spTree>
    <p:extLst>
      <p:ext uri="{BB962C8B-B14F-4D97-AF65-F5344CB8AC3E}">
        <p14:creationId xmlns:p14="http://schemas.microsoft.com/office/powerpoint/2010/main" val="17209187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143</a:t>
            </a:fld>
            <a:endParaRPr lang="en-US"/>
          </a:p>
        </p:txBody>
      </p:sp>
    </p:spTree>
    <p:extLst>
      <p:ext uri="{BB962C8B-B14F-4D97-AF65-F5344CB8AC3E}">
        <p14:creationId xmlns:p14="http://schemas.microsoft.com/office/powerpoint/2010/main" val="36397185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some symbols red?</a:t>
            </a:r>
          </a:p>
          <a:p>
            <a:r>
              <a:rPr lang="en-US" dirty="0"/>
              <a:t>Is this LL(1)?    Is it left recursive? </a:t>
            </a:r>
          </a:p>
          <a:p>
            <a:r>
              <a:rPr lang="en-US" dirty="0"/>
              <a:t>Left factorize first two rules</a:t>
            </a:r>
          </a:p>
          <a:p>
            <a:r>
              <a:rPr lang="en-US" dirty="0"/>
              <a:t>expr :: = @expr.field_</a:t>
            </a:r>
            <a:r>
              <a:rPr lang="en-US" b="0" dirty="0"/>
              <a:t>name (</a:t>
            </a:r>
            <a:r>
              <a:rPr lang="el-GR" b="0" dirty="0">
                <a:solidFill>
                  <a:schemeClr val="tx2"/>
                </a:solidFill>
                <a:cs typeface="Arial" charset="0"/>
              </a:rPr>
              <a:t>ε</a:t>
            </a:r>
            <a:r>
              <a:rPr lang="en-US" b="0" dirty="0">
                <a:solidFill>
                  <a:schemeClr val="tx2"/>
                </a:solidFill>
                <a:cs typeface="Arial" charset="0"/>
              </a:rPr>
              <a:t> | = expr)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expr ::=  @expr.method_name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r>
              <a:rPr lang="en-US" b="0" dirty="0"/>
              <a:t>Left factorize again</a:t>
            </a:r>
          </a:p>
          <a:p>
            <a:endParaRPr lang="en-US" b="0"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145</a:t>
            </a:fld>
            <a:endParaRPr lang="en-US"/>
          </a:p>
        </p:txBody>
      </p:sp>
    </p:spTree>
    <p:extLst>
      <p:ext uri="{BB962C8B-B14F-4D97-AF65-F5344CB8AC3E}">
        <p14:creationId xmlns:p14="http://schemas.microsoft.com/office/powerpoint/2010/main" val="7581674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 :: = @expr.field_</a:t>
            </a:r>
            <a:r>
              <a:rPr lang="en-US" b="0" dirty="0"/>
              <a:t>name (</a:t>
            </a:r>
            <a:r>
              <a:rPr lang="el-GR" b="0" dirty="0">
                <a:solidFill>
                  <a:schemeClr val="tx2"/>
                </a:solidFill>
                <a:cs typeface="Arial" charset="0"/>
              </a:rPr>
              <a:t>ε</a:t>
            </a:r>
            <a:r>
              <a:rPr lang="en-US" b="0" dirty="0">
                <a:solidFill>
                  <a:schemeClr val="tx2"/>
                </a:solidFill>
                <a:cs typeface="Arial" charset="0"/>
              </a:rPr>
              <a:t> | = expr)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expr ::=  @expr.method_name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r>
              <a:rPr lang="en-US" b="0" dirty="0"/>
              <a:t>Left factorize again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expr ::=  @expr. (   </a:t>
            </a:r>
            <a:r>
              <a:rPr lang="en-US" dirty="0" err="1"/>
              <a:t>field_</a:t>
            </a:r>
            <a:r>
              <a:rPr lang="en-US" b="0" dirty="0" err="1"/>
              <a:t>name</a:t>
            </a:r>
            <a:r>
              <a:rPr lang="en-US" b="0" dirty="0"/>
              <a:t> (</a:t>
            </a:r>
            <a:r>
              <a:rPr lang="el-GR" b="0" dirty="0">
                <a:solidFill>
                  <a:schemeClr val="tx2"/>
                </a:solidFill>
                <a:cs typeface="Arial" charset="0"/>
              </a:rPr>
              <a:t>ε</a:t>
            </a:r>
            <a:r>
              <a:rPr lang="en-US" b="0" dirty="0">
                <a:solidFill>
                  <a:schemeClr val="tx2"/>
                </a:solidFill>
                <a:cs typeface="Arial" charset="0"/>
              </a:rPr>
              <a:t> | = expr)   |    </a:t>
            </a:r>
            <a:r>
              <a:rPr lang="en-US" b="0" dirty="0" err="1">
                <a:solidFill>
                  <a:schemeClr val="tx2"/>
                </a:solidFill>
                <a:cs typeface="Arial" charset="0"/>
              </a:rPr>
              <a:t>method_name</a:t>
            </a:r>
            <a:r>
              <a:rPr lang="en-US" b="0" dirty="0">
                <a:solidFill>
                  <a:schemeClr val="tx2"/>
                </a:solidFill>
                <a:cs typeface="Arial" charset="0"/>
              </a:rPr>
              <a:t>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 )</a:t>
            </a:r>
          </a:p>
          <a:p>
            <a:endParaRPr lang="en-US" b="0"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146</a:t>
            </a:fld>
            <a:endParaRPr lang="en-US"/>
          </a:p>
        </p:txBody>
      </p:sp>
    </p:spTree>
    <p:extLst>
      <p:ext uri="{BB962C8B-B14F-4D97-AF65-F5344CB8AC3E}">
        <p14:creationId xmlns:p14="http://schemas.microsoft.com/office/powerpoint/2010/main" val="36883832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symbol </a:t>
            </a:r>
            <a:r>
              <a:rPr lang="en-US" dirty="0" err="1"/>
              <a:t>expr_tail</a:t>
            </a:r>
            <a:endParaRPr lang="en-US" dirty="0"/>
          </a:p>
          <a:p>
            <a:r>
              <a:rPr lang="en-US" b="0" dirty="0">
                <a:solidFill>
                  <a:schemeClr val="accent4"/>
                </a:solidFill>
              </a:rPr>
              <a:t>Is this LL(1)?  </a:t>
            </a:r>
          </a:p>
          <a:p>
            <a:r>
              <a:rPr lang="en-US" b="0" dirty="0">
                <a:solidFill>
                  <a:schemeClr val="accent4"/>
                </a:solidFill>
              </a:rPr>
              <a:t>PREDICT(</a:t>
            </a:r>
            <a:r>
              <a:rPr lang="en-US" b="0" dirty="0" err="1">
                <a:solidFill>
                  <a:schemeClr val="accent4"/>
                </a:solidFill>
              </a:rPr>
              <a:t>expr_tail</a:t>
            </a:r>
            <a:r>
              <a:rPr lang="en-US" b="0" dirty="0">
                <a:solidFill>
                  <a:schemeClr val="accent4"/>
                </a:solidFill>
              </a:rPr>
              <a:t> ::= </a:t>
            </a:r>
            <a:r>
              <a:rPr lang="en-US" b="0" dirty="0" err="1">
                <a:solidFill>
                  <a:schemeClr val="accent4"/>
                </a:solidFill>
              </a:rPr>
              <a:t>field_name</a:t>
            </a:r>
            <a:r>
              <a:rPr lang="en-US" b="0" dirty="0">
                <a:solidFill>
                  <a:schemeClr val="accent4"/>
                </a:solidFill>
              </a:rPr>
              <a:t> ….) = {ident}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accent4"/>
                </a:solidFill>
              </a:rPr>
              <a:t>PREDICT(</a:t>
            </a:r>
            <a:r>
              <a:rPr lang="en-US" b="0" dirty="0" err="1">
                <a:solidFill>
                  <a:schemeClr val="accent4"/>
                </a:solidFill>
              </a:rPr>
              <a:t>expr_tail</a:t>
            </a:r>
            <a:r>
              <a:rPr lang="en-US" b="0" dirty="0">
                <a:solidFill>
                  <a:schemeClr val="accent4"/>
                </a:solidFill>
              </a:rPr>
              <a:t> ::= </a:t>
            </a:r>
            <a:r>
              <a:rPr lang="en-US" b="0" dirty="0" err="1">
                <a:solidFill>
                  <a:schemeClr val="accent4"/>
                </a:solidFill>
              </a:rPr>
              <a:t>method_anem</a:t>
            </a:r>
            <a:r>
              <a:rPr lang="en-US" b="0" dirty="0">
                <a:solidFill>
                  <a:schemeClr val="accent4"/>
                </a:solidFill>
              </a:rPr>
              <a:t>….) = {ident}</a:t>
            </a:r>
          </a:p>
          <a:p>
            <a:endParaRPr lang="en-US" b="0" dirty="0">
              <a:solidFill>
                <a:schemeClr val="accent4"/>
              </a:solidFill>
            </a:endParaRPr>
          </a:p>
          <a:p>
            <a:endParaRPr lang="en-US" b="0"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147</a:t>
            </a:fld>
            <a:endParaRPr lang="en-US"/>
          </a:p>
        </p:txBody>
      </p:sp>
    </p:spTree>
    <p:extLst>
      <p:ext uri="{BB962C8B-B14F-4D97-AF65-F5344CB8AC3E}">
        <p14:creationId xmlns:p14="http://schemas.microsoft.com/office/powerpoint/2010/main" val="32220874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can left factorize </a:t>
            </a:r>
            <a:r>
              <a:rPr lang="en-US" dirty="0" err="1"/>
              <a:t>expr_tail</a:t>
            </a:r>
            <a:endParaRPr lang="en-US" b="0" dirty="0">
              <a:solidFill>
                <a:schemeClr val="accent4"/>
              </a:solidFill>
            </a:endParaRPr>
          </a:p>
          <a:p>
            <a:endParaRPr lang="en-US" b="0"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148</a:t>
            </a:fld>
            <a:endParaRPr lang="en-US"/>
          </a:p>
        </p:txBody>
      </p:sp>
    </p:spTree>
    <p:extLst>
      <p:ext uri="{BB962C8B-B14F-4D97-AF65-F5344CB8AC3E}">
        <p14:creationId xmlns:p14="http://schemas.microsoft.com/office/powerpoint/2010/main" val="2841476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Need to check the predict set for the three </a:t>
            </a:r>
            <a:r>
              <a:rPr lang="en-US" b="0" dirty="0" err="1"/>
              <a:t>expr_tail_tail</a:t>
            </a:r>
            <a:r>
              <a:rPr lang="en-US" b="0" dirty="0"/>
              <a:t> rules.</a:t>
            </a:r>
          </a:p>
          <a:p>
            <a:r>
              <a:rPr lang="en-US" b="0" dirty="0"/>
              <a:t>PREDICT (</a:t>
            </a:r>
            <a:r>
              <a:rPr lang="en-US" b="0" dirty="0" err="1"/>
              <a:t>expr_tail_tail</a:t>
            </a:r>
            <a:r>
              <a:rPr lang="en-US" b="0" dirty="0"/>
              <a:t> ::= </a:t>
            </a:r>
            <a:r>
              <a:rPr lang="el-GR" b="0" dirty="0">
                <a:solidFill>
                  <a:schemeClr val="tx2"/>
                </a:solidFill>
                <a:cs typeface="Arial" charset="0"/>
              </a:rPr>
              <a:t>ε</a:t>
            </a:r>
            <a:r>
              <a:rPr lang="en-US" b="0" dirty="0">
                <a:solidFill>
                  <a:schemeClr val="tx2"/>
                </a:solidFill>
                <a:cs typeface="Arial" charset="0"/>
              </a:rPr>
              <a:t>)  = FOLLOW(</a:t>
            </a:r>
            <a:r>
              <a:rPr lang="en-US" b="0" dirty="0" err="1">
                <a:solidFill>
                  <a:schemeClr val="tx2"/>
                </a:solidFill>
                <a:cs typeface="Arial" charset="0"/>
              </a:rPr>
              <a:t>epxr_tail</a:t>
            </a:r>
            <a:r>
              <a:rPr lang="en-US" b="0" dirty="0">
                <a:solidFill>
                  <a:schemeClr val="tx2"/>
                </a:solidFill>
                <a:cs typeface="Arial" charset="0"/>
              </a:rPr>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PREDICT(</a:t>
            </a:r>
            <a:r>
              <a:rPr lang="en-US" b="0" i="1" dirty="0" err="1"/>
              <a:t>expr_tail_tail</a:t>
            </a:r>
            <a:r>
              <a:rPr lang="en-US" b="0" i="1" dirty="0"/>
              <a:t> </a:t>
            </a:r>
            <a:r>
              <a:rPr lang="en-US" b="0" dirty="0">
                <a:solidFill>
                  <a:schemeClr val="accent4"/>
                </a:solidFill>
              </a:rPr>
              <a:t>=</a:t>
            </a:r>
            <a:r>
              <a:rPr lang="en-US" b="0" dirty="0"/>
              <a:t> </a:t>
            </a:r>
            <a:r>
              <a:rPr lang="en-US" b="0" i="1" dirty="0"/>
              <a:t>expr ) = FIRST(expr)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t>PREDICT(</a:t>
            </a:r>
            <a:r>
              <a:rPr lang="en-US" b="0" i="1" dirty="0" err="1"/>
              <a:t>expr_tail_tail</a:t>
            </a:r>
            <a:r>
              <a:rPr lang="en-US" b="0" i="1" dirty="0"/>
              <a:t> = </a:t>
            </a:r>
            <a:r>
              <a:rPr lang="en-US" b="0" dirty="0">
                <a:solidFill>
                  <a:schemeClr val="accent4"/>
                </a:solidFill>
              </a:rPr>
              <a:t>(</a:t>
            </a:r>
            <a:r>
              <a:rPr lang="en-US" b="0" dirty="0">
                <a:solidFill>
                  <a:srgbClr val="0099FF"/>
                </a:solidFill>
              </a:rPr>
              <a:t> </a:t>
            </a:r>
            <a:r>
              <a:rPr lang="el-GR" b="0" dirty="0">
                <a:solidFill>
                  <a:schemeClr val="tx2"/>
                </a:solidFill>
                <a:cs typeface="Arial" charset="0"/>
              </a:rPr>
              <a:t>ε</a:t>
            </a:r>
            <a:r>
              <a:rPr lang="en-US" b="0" dirty="0">
                <a:solidFill>
                  <a:schemeClr val="tx2"/>
                </a:solidFill>
              </a:rPr>
              <a:t> </a:t>
            </a:r>
            <a:r>
              <a:rPr lang="en-US" b="0" dirty="0"/>
              <a:t>| </a:t>
            </a:r>
            <a:r>
              <a:rPr lang="en-US" b="0" i="1" dirty="0"/>
              <a:t>expr</a:t>
            </a:r>
            <a:r>
              <a:rPr lang="en-US" b="0" dirty="0"/>
              <a:t> (</a:t>
            </a:r>
            <a:r>
              <a:rPr lang="en-US" b="0" dirty="0">
                <a:solidFill>
                  <a:schemeClr val="accent4"/>
                </a:solidFill>
              </a:rPr>
              <a:t>,</a:t>
            </a:r>
            <a:r>
              <a:rPr lang="en-US" b="0" dirty="0"/>
              <a:t> </a:t>
            </a:r>
            <a:r>
              <a:rPr lang="en-US" b="0" i="1" dirty="0"/>
              <a:t>expr</a:t>
            </a:r>
            <a:r>
              <a:rPr lang="en-US" b="0" dirty="0">
                <a:solidFill>
                  <a:schemeClr val="accent2"/>
                </a:solidFill>
              </a:rPr>
              <a:t>)</a:t>
            </a:r>
            <a:r>
              <a:rPr lang="en-US" b="0" dirty="0"/>
              <a:t>* </a:t>
            </a:r>
            <a:r>
              <a:rPr lang="en-US" b="0" dirty="0">
                <a:solidFill>
                  <a:schemeClr val="accent4"/>
                </a:solidFill>
              </a:rPr>
              <a:t>)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a:p>
            <a:endParaRPr lang="en-US" b="1" dirty="0">
              <a:solidFill>
                <a:schemeClr val="tx2"/>
              </a:solidFill>
              <a:cs typeface="Arial" charset="0"/>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149</a:t>
            </a:fld>
            <a:endParaRPr lang="en-US"/>
          </a:p>
        </p:txBody>
      </p:sp>
    </p:spTree>
    <p:extLst>
      <p:ext uri="{BB962C8B-B14F-4D97-AF65-F5344CB8AC3E}">
        <p14:creationId xmlns:p14="http://schemas.microsoft.com/office/powerpoint/2010/main" val="4147303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Need to check the predict set for the three </a:t>
            </a:r>
            <a:r>
              <a:rPr lang="en-US" b="0" dirty="0" err="1"/>
              <a:t>expr_tail_tail</a:t>
            </a:r>
            <a:r>
              <a:rPr lang="en-US" b="0" dirty="0"/>
              <a:t> rules.</a:t>
            </a:r>
          </a:p>
          <a:p>
            <a:r>
              <a:rPr lang="en-US" b="0" dirty="0"/>
              <a:t>PREDICT (</a:t>
            </a:r>
            <a:r>
              <a:rPr lang="en-US" b="0" dirty="0" err="1"/>
              <a:t>expr_tail_tail</a:t>
            </a:r>
            <a:r>
              <a:rPr lang="en-US" b="0" dirty="0"/>
              <a:t> ::= </a:t>
            </a:r>
            <a:r>
              <a:rPr lang="el-GR" b="0" dirty="0">
                <a:solidFill>
                  <a:schemeClr val="tx2"/>
                </a:solidFill>
                <a:cs typeface="Arial" charset="0"/>
              </a:rPr>
              <a:t>ε</a:t>
            </a:r>
            <a:r>
              <a:rPr lang="en-US" b="0" dirty="0">
                <a:solidFill>
                  <a:schemeClr val="tx2"/>
                </a:solidFill>
                <a:cs typeface="Arial" charset="0"/>
              </a:rPr>
              <a:t>)  = FOLLOW(</a:t>
            </a:r>
            <a:r>
              <a:rPr lang="en-US" b="0" dirty="0" err="1">
                <a:solidFill>
                  <a:schemeClr val="tx2"/>
                </a:solidFill>
                <a:cs typeface="Arial" charset="0"/>
              </a:rPr>
              <a:t>epxr_tail</a:t>
            </a:r>
            <a:r>
              <a:rPr lang="en-US" b="0" dirty="0">
                <a:solidFill>
                  <a:schemeClr val="tx2"/>
                </a:solidFill>
                <a:cs typeface="Arial" charset="0"/>
              </a:rPr>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PREDICT(</a:t>
            </a:r>
            <a:r>
              <a:rPr lang="en-US" b="0" i="1" dirty="0" err="1"/>
              <a:t>expr_tail_tail</a:t>
            </a:r>
            <a:r>
              <a:rPr lang="en-US" b="0" i="1" dirty="0"/>
              <a:t> </a:t>
            </a:r>
            <a:r>
              <a:rPr lang="en-US" b="0" dirty="0">
                <a:solidFill>
                  <a:schemeClr val="accent4"/>
                </a:solidFill>
              </a:rPr>
              <a:t>=</a:t>
            </a:r>
            <a:r>
              <a:rPr lang="en-US" b="0" dirty="0"/>
              <a:t> </a:t>
            </a:r>
            <a:r>
              <a:rPr lang="en-US" b="0" i="1" dirty="0"/>
              <a:t>expr ) = FIRST(expr)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t>PREDICT(</a:t>
            </a:r>
            <a:r>
              <a:rPr lang="en-US" b="0" i="1" dirty="0" err="1"/>
              <a:t>expr_tail_tail</a:t>
            </a:r>
            <a:r>
              <a:rPr lang="en-US" b="0" i="1" dirty="0"/>
              <a:t> = </a:t>
            </a:r>
            <a:r>
              <a:rPr lang="en-US" b="0" dirty="0">
                <a:solidFill>
                  <a:schemeClr val="accent4"/>
                </a:solidFill>
              </a:rPr>
              <a:t>(</a:t>
            </a:r>
            <a:r>
              <a:rPr lang="en-US" b="0" dirty="0">
                <a:solidFill>
                  <a:srgbClr val="0099FF"/>
                </a:solidFill>
              </a:rPr>
              <a:t> </a:t>
            </a:r>
            <a:r>
              <a:rPr lang="el-GR" b="0" dirty="0">
                <a:solidFill>
                  <a:schemeClr val="tx2"/>
                </a:solidFill>
                <a:cs typeface="Arial" charset="0"/>
              </a:rPr>
              <a:t>ε</a:t>
            </a:r>
            <a:r>
              <a:rPr lang="en-US" b="0" dirty="0">
                <a:solidFill>
                  <a:schemeClr val="tx2"/>
                </a:solidFill>
              </a:rPr>
              <a:t> </a:t>
            </a:r>
            <a:r>
              <a:rPr lang="en-US" b="0" dirty="0"/>
              <a:t>| </a:t>
            </a:r>
            <a:r>
              <a:rPr lang="en-US" b="0" i="1" dirty="0"/>
              <a:t>expr</a:t>
            </a:r>
            <a:r>
              <a:rPr lang="en-US" b="0" dirty="0"/>
              <a:t> (</a:t>
            </a:r>
            <a:r>
              <a:rPr lang="en-US" b="0" dirty="0">
                <a:solidFill>
                  <a:schemeClr val="accent4"/>
                </a:solidFill>
              </a:rPr>
              <a:t>,</a:t>
            </a:r>
            <a:r>
              <a:rPr lang="en-US" b="0" dirty="0"/>
              <a:t> </a:t>
            </a:r>
            <a:r>
              <a:rPr lang="en-US" b="0" i="1" dirty="0"/>
              <a:t>expr</a:t>
            </a:r>
            <a:r>
              <a:rPr lang="en-US" b="0" dirty="0">
                <a:solidFill>
                  <a:schemeClr val="accent2"/>
                </a:solidFill>
              </a:rPr>
              <a:t>)</a:t>
            </a:r>
            <a:r>
              <a:rPr lang="en-US" b="0" dirty="0"/>
              <a:t>* </a:t>
            </a:r>
            <a:r>
              <a:rPr lang="en-US" b="0" dirty="0">
                <a:solidFill>
                  <a:schemeClr val="accent4"/>
                </a:solidFill>
              </a:rPr>
              <a:t>)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a:p>
            <a:endParaRPr lang="en-US" b="1" dirty="0">
              <a:solidFill>
                <a:schemeClr val="tx2"/>
              </a:solidFill>
              <a:cs typeface="Arial" charset="0"/>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150</a:t>
            </a:fld>
            <a:endParaRPr lang="en-US"/>
          </a:p>
        </p:txBody>
      </p:sp>
    </p:spTree>
    <p:extLst>
      <p:ext uri="{BB962C8B-B14F-4D97-AF65-F5344CB8AC3E}">
        <p14:creationId xmlns:p14="http://schemas.microsoft.com/office/powerpoint/2010/main" val="6582848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Need to check the predict set for the three </a:t>
            </a:r>
            <a:r>
              <a:rPr lang="en-US" b="0" dirty="0" err="1"/>
              <a:t>expr_tail_tail</a:t>
            </a:r>
            <a:r>
              <a:rPr lang="en-US" b="0" dirty="0"/>
              <a:t> rules.</a:t>
            </a:r>
          </a:p>
          <a:p>
            <a:r>
              <a:rPr lang="en-US" b="0" dirty="0"/>
              <a:t>PREDICT (</a:t>
            </a:r>
            <a:r>
              <a:rPr lang="en-US" b="0" dirty="0" err="1"/>
              <a:t>expr_tail_tail</a:t>
            </a:r>
            <a:r>
              <a:rPr lang="en-US" b="0" dirty="0"/>
              <a:t> ::= </a:t>
            </a:r>
            <a:r>
              <a:rPr lang="el-GR" b="0" dirty="0">
                <a:solidFill>
                  <a:schemeClr val="tx2"/>
                </a:solidFill>
                <a:cs typeface="Arial" charset="0"/>
              </a:rPr>
              <a:t>ε</a:t>
            </a:r>
            <a:r>
              <a:rPr lang="en-US" b="0" dirty="0">
                <a:solidFill>
                  <a:schemeClr val="tx2"/>
                </a:solidFill>
                <a:cs typeface="Arial" charset="0"/>
              </a:rPr>
              <a:t>)  = FOLLOW(</a:t>
            </a:r>
            <a:r>
              <a:rPr lang="en-US" b="0" dirty="0" err="1">
                <a:solidFill>
                  <a:schemeClr val="tx2"/>
                </a:solidFill>
                <a:cs typeface="Arial" charset="0"/>
              </a:rPr>
              <a:t>epxr_tail</a:t>
            </a:r>
            <a:r>
              <a:rPr lang="en-US" b="0" dirty="0">
                <a:solidFill>
                  <a:schemeClr val="tx2"/>
                </a:solidFill>
                <a:cs typeface="Arial" charset="0"/>
              </a:rPr>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PREDICT(</a:t>
            </a:r>
            <a:r>
              <a:rPr lang="en-US" b="0" i="1" dirty="0" err="1"/>
              <a:t>expr_tail_tail</a:t>
            </a:r>
            <a:r>
              <a:rPr lang="en-US" b="0" i="1" dirty="0"/>
              <a:t> </a:t>
            </a:r>
            <a:r>
              <a:rPr lang="en-US" b="0" dirty="0">
                <a:solidFill>
                  <a:schemeClr val="accent4"/>
                </a:solidFill>
              </a:rPr>
              <a:t>=</a:t>
            </a:r>
            <a:r>
              <a:rPr lang="en-US" b="0" dirty="0"/>
              <a:t> </a:t>
            </a:r>
            <a:r>
              <a:rPr lang="en-US" b="0" i="1" dirty="0"/>
              <a:t>expr ) = FIRST(expr)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t>PREDICT(</a:t>
            </a:r>
            <a:r>
              <a:rPr lang="en-US" b="0" i="1" dirty="0" err="1"/>
              <a:t>expr_tail_tail</a:t>
            </a:r>
            <a:r>
              <a:rPr lang="en-US" b="0" i="1" dirty="0"/>
              <a:t> = </a:t>
            </a:r>
            <a:r>
              <a:rPr lang="en-US" b="0" dirty="0">
                <a:solidFill>
                  <a:schemeClr val="accent4"/>
                </a:solidFill>
              </a:rPr>
              <a:t>(</a:t>
            </a:r>
            <a:r>
              <a:rPr lang="en-US" b="0" dirty="0">
                <a:solidFill>
                  <a:srgbClr val="0099FF"/>
                </a:solidFill>
              </a:rPr>
              <a:t> </a:t>
            </a:r>
            <a:r>
              <a:rPr lang="el-GR" b="0" dirty="0">
                <a:solidFill>
                  <a:schemeClr val="tx2"/>
                </a:solidFill>
                <a:cs typeface="Arial" charset="0"/>
              </a:rPr>
              <a:t>ε</a:t>
            </a:r>
            <a:r>
              <a:rPr lang="en-US" b="0" dirty="0">
                <a:solidFill>
                  <a:schemeClr val="tx2"/>
                </a:solidFill>
              </a:rPr>
              <a:t> </a:t>
            </a:r>
            <a:r>
              <a:rPr lang="en-US" b="0" dirty="0"/>
              <a:t>| </a:t>
            </a:r>
            <a:r>
              <a:rPr lang="en-US" b="0" i="1" dirty="0"/>
              <a:t>expr</a:t>
            </a:r>
            <a:r>
              <a:rPr lang="en-US" b="0" dirty="0"/>
              <a:t> (</a:t>
            </a:r>
            <a:r>
              <a:rPr lang="en-US" b="0" dirty="0">
                <a:solidFill>
                  <a:schemeClr val="accent4"/>
                </a:solidFill>
              </a:rPr>
              <a:t>,</a:t>
            </a:r>
            <a:r>
              <a:rPr lang="en-US" b="0" dirty="0"/>
              <a:t> </a:t>
            </a:r>
            <a:r>
              <a:rPr lang="en-US" b="0" i="1" dirty="0"/>
              <a:t>expr</a:t>
            </a:r>
            <a:r>
              <a:rPr lang="en-US" b="0" dirty="0">
                <a:solidFill>
                  <a:schemeClr val="accent2"/>
                </a:solidFill>
              </a:rPr>
              <a:t>)</a:t>
            </a:r>
            <a:r>
              <a:rPr lang="en-US" b="0" dirty="0"/>
              <a:t>* </a:t>
            </a:r>
            <a:r>
              <a:rPr lang="en-US" b="0" dirty="0">
                <a:solidFill>
                  <a:schemeClr val="accent4"/>
                </a:solidFill>
              </a:rPr>
              <a:t>)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a:p>
            <a:endParaRPr lang="en-US" b="1" dirty="0">
              <a:solidFill>
                <a:schemeClr val="tx2"/>
              </a:solidFill>
              <a:cs typeface="Arial" charset="0"/>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151</a:t>
            </a:fld>
            <a:endParaRPr lang="en-US"/>
          </a:p>
        </p:txBody>
      </p:sp>
    </p:spTree>
    <p:extLst>
      <p:ext uri="{BB962C8B-B14F-4D97-AF65-F5344CB8AC3E}">
        <p14:creationId xmlns:p14="http://schemas.microsoft.com/office/powerpoint/2010/main" val="4028232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Need to check the predict set for the three </a:t>
            </a:r>
            <a:r>
              <a:rPr lang="en-US" b="0" dirty="0" err="1"/>
              <a:t>expr_tail_tail</a:t>
            </a:r>
            <a:r>
              <a:rPr lang="en-US" b="0" dirty="0"/>
              <a:t> rules.</a:t>
            </a:r>
          </a:p>
          <a:p>
            <a:r>
              <a:rPr lang="en-US" b="0" dirty="0"/>
              <a:t>PREDICT (</a:t>
            </a:r>
            <a:r>
              <a:rPr lang="en-US" b="0" dirty="0" err="1"/>
              <a:t>expr_tail_tail</a:t>
            </a:r>
            <a:r>
              <a:rPr lang="en-US" b="0" dirty="0"/>
              <a:t> ::= </a:t>
            </a:r>
            <a:r>
              <a:rPr lang="el-GR" b="0" dirty="0">
                <a:solidFill>
                  <a:schemeClr val="tx2"/>
                </a:solidFill>
                <a:cs typeface="Arial" charset="0"/>
              </a:rPr>
              <a:t>ε</a:t>
            </a:r>
            <a:r>
              <a:rPr lang="en-US" b="0" dirty="0">
                <a:solidFill>
                  <a:schemeClr val="tx2"/>
                </a:solidFill>
                <a:cs typeface="Arial" charset="0"/>
              </a:rPr>
              <a:t>)  = FOLLOW(</a:t>
            </a:r>
            <a:r>
              <a:rPr lang="en-US" b="0" dirty="0" err="1">
                <a:solidFill>
                  <a:schemeClr val="tx2"/>
                </a:solidFill>
                <a:cs typeface="Arial" charset="0"/>
              </a:rPr>
              <a:t>epxr_tail</a:t>
            </a:r>
            <a:r>
              <a:rPr lang="en-US" b="0" dirty="0">
                <a:solidFill>
                  <a:schemeClr val="tx2"/>
                </a:solidFill>
                <a:cs typeface="Arial" charset="0"/>
              </a:rPr>
              <a:t>)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cs typeface="Arial" charset="0"/>
              </a:rPr>
              <a:t>PREDICT(</a:t>
            </a:r>
            <a:r>
              <a:rPr lang="en-US" b="0" i="1" dirty="0" err="1"/>
              <a:t>expr_tail_tail</a:t>
            </a:r>
            <a:r>
              <a:rPr lang="en-US" b="0" i="1" dirty="0"/>
              <a:t> </a:t>
            </a:r>
            <a:r>
              <a:rPr lang="en-US" b="0" dirty="0">
                <a:solidFill>
                  <a:schemeClr val="accent4"/>
                </a:solidFill>
              </a:rPr>
              <a:t>=</a:t>
            </a:r>
            <a:r>
              <a:rPr lang="en-US" b="0" dirty="0"/>
              <a:t> </a:t>
            </a:r>
            <a:r>
              <a:rPr lang="en-US" b="0" i="1" dirty="0"/>
              <a:t>expr ) = FIRST(expr) =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t>PREDICT(</a:t>
            </a:r>
            <a:r>
              <a:rPr lang="en-US" b="0" i="1" dirty="0" err="1"/>
              <a:t>expr_tail_tail</a:t>
            </a:r>
            <a:r>
              <a:rPr lang="en-US" b="0" i="1" dirty="0"/>
              <a:t> = </a:t>
            </a:r>
            <a:r>
              <a:rPr lang="en-US" b="0" dirty="0">
                <a:solidFill>
                  <a:schemeClr val="accent4"/>
                </a:solidFill>
              </a:rPr>
              <a:t>(</a:t>
            </a:r>
            <a:r>
              <a:rPr lang="en-US" b="0" dirty="0">
                <a:solidFill>
                  <a:srgbClr val="0099FF"/>
                </a:solidFill>
              </a:rPr>
              <a:t> </a:t>
            </a:r>
            <a:r>
              <a:rPr lang="el-GR" b="0" dirty="0">
                <a:solidFill>
                  <a:schemeClr val="tx2"/>
                </a:solidFill>
                <a:cs typeface="Arial" charset="0"/>
              </a:rPr>
              <a:t>ε</a:t>
            </a:r>
            <a:r>
              <a:rPr lang="en-US" b="0" dirty="0">
                <a:solidFill>
                  <a:schemeClr val="tx2"/>
                </a:solidFill>
              </a:rPr>
              <a:t> </a:t>
            </a:r>
            <a:r>
              <a:rPr lang="en-US" b="0" dirty="0"/>
              <a:t>| </a:t>
            </a:r>
            <a:r>
              <a:rPr lang="en-US" b="0" i="1" dirty="0"/>
              <a:t>expr</a:t>
            </a:r>
            <a:r>
              <a:rPr lang="en-US" b="0" dirty="0"/>
              <a:t> (</a:t>
            </a:r>
            <a:r>
              <a:rPr lang="en-US" b="0" dirty="0">
                <a:solidFill>
                  <a:schemeClr val="accent4"/>
                </a:solidFill>
              </a:rPr>
              <a:t>,</a:t>
            </a:r>
            <a:r>
              <a:rPr lang="en-US" b="0" dirty="0"/>
              <a:t> </a:t>
            </a:r>
            <a:r>
              <a:rPr lang="en-US" b="0" i="1" dirty="0"/>
              <a:t>expr</a:t>
            </a:r>
            <a:r>
              <a:rPr lang="en-US" b="0" dirty="0">
                <a:solidFill>
                  <a:schemeClr val="accent2"/>
                </a:solidFill>
              </a:rPr>
              <a:t>)</a:t>
            </a:r>
            <a:r>
              <a:rPr lang="en-US" b="0" dirty="0"/>
              <a:t>* </a:t>
            </a:r>
            <a:r>
              <a:rPr lang="en-US" b="0" dirty="0">
                <a:solidFill>
                  <a:schemeClr val="accent4"/>
                </a:solidFill>
              </a:rPr>
              <a:t>) =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a:p>
            <a:endParaRPr lang="en-US" b="1" dirty="0">
              <a:solidFill>
                <a:schemeClr val="tx2"/>
              </a:solidFill>
              <a:cs typeface="Arial" charset="0"/>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152</a:t>
            </a:fld>
            <a:endParaRPr lang="en-US"/>
          </a:p>
        </p:txBody>
      </p:sp>
    </p:spTree>
    <p:extLst>
      <p:ext uri="{BB962C8B-B14F-4D97-AF65-F5344CB8AC3E}">
        <p14:creationId xmlns:p14="http://schemas.microsoft.com/office/powerpoint/2010/main" val="384594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153</a:t>
            </a:fld>
            <a:endParaRPr lang="en-US"/>
          </a:p>
        </p:txBody>
      </p:sp>
    </p:spTree>
    <p:extLst>
      <p:ext uri="{BB962C8B-B14F-4D97-AF65-F5344CB8AC3E}">
        <p14:creationId xmlns:p14="http://schemas.microsoft.com/office/powerpoint/2010/main" val="126555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a:t>
            </a:r>
            <a:r>
              <a:rPr lang="en-US" baseline="0" dirty="0"/>
              <a:t> the parse tree corresponds to the derivation</a:t>
            </a:r>
            <a:endParaRPr lang="en-US" dirty="0"/>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24</a:t>
            </a:fld>
            <a:endParaRPr lang="en-US"/>
          </a:p>
        </p:txBody>
      </p:sp>
    </p:spTree>
    <p:extLst>
      <p:ext uri="{BB962C8B-B14F-4D97-AF65-F5344CB8AC3E}">
        <p14:creationId xmlns:p14="http://schemas.microsoft.com/office/powerpoint/2010/main" val="7778389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Lexer</a:t>
            </a:r>
            <a:r>
              <a:rPr lang="en-US" dirty="0"/>
              <a:t> recognizes tokens specified by regular expression (lexical structure), handles comments, etc.</a:t>
            </a:r>
          </a:p>
          <a:p>
            <a:endParaRPr lang="en-US" dirty="0"/>
          </a:p>
          <a:p>
            <a:r>
              <a:rPr lang="en-US" dirty="0"/>
              <a:t>Parser recognizes correct sentences specified by a context-free grammar and generates the data structure we use to hold the program representation in memory.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154</a:t>
            </a:fld>
            <a:endParaRPr lang="en-US"/>
          </a:p>
        </p:txBody>
      </p:sp>
    </p:spTree>
    <p:extLst>
      <p:ext uri="{BB962C8B-B14F-4D97-AF65-F5344CB8AC3E}">
        <p14:creationId xmlns:p14="http://schemas.microsoft.com/office/powerpoint/2010/main" val="1447964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lhs</a:t>
            </a:r>
            <a:r>
              <a:rPr lang="en-US" dirty="0"/>
              <a:t> = left hand side</a:t>
            </a:r>
          </a:p>
        </p:txBody>
      </p:sp>
      <p:sp>
        <p:nvSpPr>
          <p:cNvPr id="4" name="Slide Number Placeholder 3"/>
          <p:cNvSpPr>
            <a:spLocks noGrp="1"/>
          </p:cNvSpPr>
          <p:nvPr>
            <p:ph type="sldNum" sz="quarter" idx="10"/>
          </p:nvPr>
        </p:nvSpPr>
        <p:spPr/>
        <p:txBody>
          <a:bodyPr/>
          <a:lstStyle/>
          <a:p>
            <a:pPr>
              <a:defRPr/>
            </a:pPr>
            <a:fld id="{E7C22415-59D7-40F2-B637-CB48404FA465}" type="slidenum">
              <a:rPr lang="en-US" smtClean="0"/>
              <a:pPr>
                <a:defRPr/>
              </a:pPr>
              <a:t>158</a:t>
            </a:fld>
            <a:endParaRPr lang="en-US"/>
          </a:p>
        </p:txBody>
      </p:sp>
    </p:spTree>
    <p:extLst>
      <p:ext uri="{BB962C8B-B14F-4D97-AF65-F5344CB8AC3E}">
        <p14:creationId xmlns:p14="http://schemas.microsoft.com/office/powerpoint/2010/main" val="3080189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160</a:t>
            </a:fld>
            <a:endParaRPr lang="en-US"/>
          </a:p>
        </p:txBody>
      </p:sp>
    </p:spTree>
    <p:extLst>
      <p:ext uri="{BB962C8B-B14F-4D97-AF65-F5344CB8AC3E}">
        <p14:creationId xmlns:p14="http://schemas.microsoft.com/office/powerpoint/2010/main" val="6889991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161</a:t>
            </a:fld>
            <a:endParaRPr lang="en-US"/>
          </a:p>
        </p:txBody>
      </p:sp>
    </p:spTree>
    <p:extLst>
      <p:ext uri="{BB962C8B-B14F-4D97-AF65-F5344CB8AC3E}">
        <p14:creationId xmlns:p14="http://schemas.microsoft.com/office/powerpoint/2010/main" val="20221046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164</a:t>
            </a:fld>
            <a:endParaRPr lang="en-US"/>
          </a:p>
        </p:txBody>
      </p:sp>
    </p:spTree>
    <p:extLst>
      <p:ext uri="{BB962C8B-B14F-4D97-AF65-F5344CB8AC3E}">
        <p14:creationId xmlns:p14="http://schemas.microsoft.com/office/powerpoint/2010/main" val="5210169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3 methods:  expr, term, and factor</a:t>
            </a:r>
          </a:p>
          <a:p>
            <a:r>
              <a:rPr lang="en-US" dirty="0"/>
              <a:t>What is start symbol?  (expr)</a:t>
            </a:r>
          </a:p>
          <a:p>
            <a:r>
              <a:rPr lang="en-US" dirty="0"/>
              <a:t>What is predict (factor ::= </a:t>
            </a:r>
            <a:r>
              <a:rPr lang="en-US" dirty="0" err="1"/>
              <a:t>intlit</a:t>
            </a:r>
            <a:r>
              <a:rPr lang="en-US" dirty="0"/>
              <a:t>)?  </a:t>
            </a:r>
          </a:p>
          <a:p>
            <a:r>
              <a:rPr lang="en-US" dirty="0"/>
              <a:t>What is predict (factor ::= ( expr ))? </a:t>
            </a:r>
          </a:p>
          <a:p>
            <a:r>
              <a:rPr lang="en-US" dirty="0"/>
              <a:t>Start from the inside out:  implement factor first.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165</a:t>
            </a:fld>
            <a:endParaRPr lang="en-US"/>
          </a:p>
        </p:txBody>
      </p:sp>
    </p:spTree>
    <p:extLst>
      <p:ext uri="{BB962C8B-B14F-4D97-AF65-F5344CB8AC3E}">
        <p14:creationId xmlns:p14="http://schemas.microsoft.com/office/powerpoint/2010/main" val="20450217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void   factor ()  {</a:t>
            </a:r>
          </a:p>
          <a:p>
            <a:r>
              <a:rPr lang="en-US" dirty="0"/>
              <a:t>   if (token </a:t>
            </a:r>
            <a:r>
              <a:rPr lang="en-US" sz="1200" dirty="0">
                <a:solidFill>
                  <a:schemeClr val="tx1"/>
                </a:solidFill>
                <a:sym typeface="Symbol" pitchFamily="18" charset="2"/>
              </a:rPr>
              <a:t>∈ first(</a:t>
            </a:r>
            <a:r>
              <a:rPr lang="en-US" sz="1200" dirty="0" err="1">
                <a:solidFill>
                  <a:schemeClr val="tx1"/>
                </a:solidFill>
                <a:sym typeface="Symbol" pitchFamily="18" charset="2"/>
              </a:rPr>
              <a:t>intlit</a:t>
            </a:r>
            <a:r>
              <a:rPr lang="en-US" sz="1200" dirty="0">
                <a:solidFill>
                  <a:schemeClr val="tx1"/>
                </a:solidFill>
                <a:sym typeface="Symbol" pitchFamily="18" charset="2"/>
              </a:rPr>
              <a:t>)){</a:t>
            </a:r>
          </a:p>
          <a:p>
            <a:r>
              <a:rPr lang="en-US" sz="1200" dirty="0">
                <a:solidFill>
                  <a:schemeClr val="tx1"/>
                </a:solidFill>
                <a:sym typeface="Symbol" pitchFamily="18" charset="2"/>
              </a:rPr>
              <a:t>	match(INTLIT);</a:t>
            </a:r>
          </a:p>
          <a:p>
            <a:r>
              <a:rPr lang="en-US" sz="1200" dirty="0">
                <a:solidFill>
                  <a:schemeClr val="tx1"/>
                </a:solidFill>
                <a:sym typeface="Symbol" pitchFamily="18" charset="2"/>
              </a:rPr>
              <a:t>   else if (token ∈ first (  ( expr ) ))</a:t>
            </a:r>
          </a:p>
          <a:p>
            <a:r>
              <a:rPr lang="en-US" sz="1200" dirty="0">
                <a:solidFill>
                  <a:schemeClr val="tx1"/>
                </a:solidFill>
                <a:sym typeface="Symbol" pitchFamily="18" charset="2"/>
              </a:rPr>
              <a:t>	match( LPAREN  );</a:t>
            </a:r>
          </a:p>
          <a:p>
            <a:r>
              <a:rPr lang="en-US" sz="1200" dirty="0">
                <a:solidFill>
                  <a:schemeClr val="tx1"/>
                </a:solidFill>
                <a:sym typeface="Symbol" pitchFamily="18" charset="2"/>
              </a:rPr>
              <a:t>             expr()</a:t>
            </a:r>
          </a:p>
          <a:p>
            <a:r>
              <a:rPr lang="en-US" sz="1200" dirty="0">
                <a:solidFill>
                  <a:schemeClr val="tx1"/>
                </a:solidFill>
                <a:sym typeface="Symbol" pitchFamily="18" charset="2"/>
              </a:rPr>
              <a:t>             match(  RPAREN );</a:t>
            </a:r>
          </a:p>
          <a:p>
            <a:r>
              <a:rPr lang="en-US" sz="1200" dirty="0">
                <a:solidFill>
                  <a:schemeClr val="tx1"/>
                </a:solidFill>
                <a:sym typeface="Symbol" pitchFamily="18" charset="2"/>
              </a:rPr>
              <a:t>  else error(“expected int literal or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166</a:t>
            </a:fld>
            <a:endParaRPr lang="en-US"/>
          </a:p>
        </p:txBody>
      </p:sp>
    </p:spTree>
    <p:extLst>
      <p:ext uri="{BB962C8B-B14F-4D97-AF65-F5344CB8AC3E}">
        <p14:creationId xmlns:p14="http://schemas.microsoft.com/office/powerpoint/2010/main" val="9460934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solidFill>
                  <a:schemeClr val="tx1"/>
                </a:solidFill>
                <a:sym typeface="Symbol" pitchFamily="18" charset="2"/>
              </a:rPr>
              <a:t>INLIT, LPAREN, RPAREN are Types of the token, identified by the </a:t>
            </a:r>
            <a:r>
              <a:rPr lang="en-US" sz="1200" dirty="0" err="1">
                <a:solidFill>
                  <a:schemeClr val="tx1"/>
                </a:solidFill>
                <a:sym typeface="Symbol" pitchFamily="18" charset="2"/>
              </a:rPr>
              <a:t>Lexer</a:t>
            </a:r>
            <a:r>
              <a:rPr lang="en-US" sz="1200" dirty="0">
                <a:solidFill>
                  <a:schemeClr val="tx1"/>
                </a:solidFill>
                <a:sym typeface="Symbol" pitchFamily="18" charset="2"/>
              </a:rPr>
              <a:t>.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167</a:t>
            </a:fld>
            <a:endParaRPr lang="en-US"/>
          </a:p>
        </p:txBody>
      </p:sp>
    </p:spTree>
    <p:extLst>
      <p:ext uri="{BB962C8B-B14F-4D97-AF65-F5344CB8AC3E}">
        <p14:creationId xmlns:p14="http://schemas.microsoft.com/office/powerpoint/2010/main" val="29452304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0"/>
              </a:spcBef>
              <a:buFontTx/>
              <a:buNone/>
            </a:pPr>
            <a:r>
              <a:rPr lang="en-US" sz="1200" dirty="0"/>
              <a:t>FIRST( (*|/) factor   = { *, / }</a:t>
            </a:r>
          </a:p>
          <a:p>
            <a:pPr eaLnBrk="1" hangingPunct="1">
              <a:lnSpc>
                <a:spcPct val="80000"/>
              </a:lnSpc>
              <a:spcBef>
                <a:spcPts val="0"/>
              </a:spcBef>
              <a:buFontTx/>
              <a:buNone/>
            </a:pPr>
            <a:r>
              <a:rPr lang="en-US" sz="1200" dirty="0"/>
              <a:t>void term()  </a:t>
            </a:r>
            <a:r>
              <a:rPr lang="en-US" sz="1200" b="1" dirty="0"/>
              <a:t>// </a:t>
            </a:r>
            <a:r>
              <a:rPr lang="en-US" sz="1200" b="1" i="1" dirty="0"/>
              <a:t>term</a:t>
            </a:r>
            <a:r>
              <a:rPr lang="en-US" sz="1200" b="1" dirty="0"/>
              <a:t> ::= </a:t>
            </a:r>
            <a:r>
              <a:rPr lang="en-US" sz="1200" b="1" i="1" dirty="0"/>
              <a:t>factor </a:t>
            </a:r>
            <a:r>
              <a:rPr lang="en-US" sz="1200" b="1" dirty="0"/>
              <a:t>( ( </a:t>
            </a:r>
            <a:r>
              <a:rPr lang="en-US" sz="1200" b="1" dirty="0">
                <a:solidFill>
                  <a:schemeClr val="accent2"/>
                </a:solidFill>
              </a:rPr>
              <a:t>*</a:t>
            </a:r>
            <a:r>
              <a:rPr lang="en-US" sz="1200" b="1" dirty="0"/>
              <a:t> | </a:t>
            </a:r>
            <a:r>
              <a:rPr lang="en-US" sz="1200" b="1" dirty="0">
                <a:solidFill>
                  <a:schemeClr val="accent2"/>
                </a:solidFill>
              </a:rPr>
              <a:t>/</a:t>
            </a:r>
            <a:r>
              <a:rPr lang="en-US" sz="1200" b="1" dirty="0"/>
              <a:t> )  </a:t>
            </a:r>
            <a:r>
              <a:rPr lang="en-US" sz="1200" b="1" i="1" dirty="0"/>
              <a:t>factor</a:t>
            </a:r>
            <a:r>
              <a:rPr lang="en-US" sz="1200" b="1" dirty="0"/>
              <a:t> )*</a:t>
            </a:r>
          </a:p>
          <a:p>
            <a:pPr eaLnBrk="1" hangingPunct="1">
              <a:lnSpc>
                <a:spcPct val="80000"/>
              </a:lnSpc>
              <a:spcBef>
                <a:spcPts val="0"/>
              </a:spcBef>
              <a:buFontTx/>
              <a:buNone/>
            </a:pPr>
            <a:r>
              <a:rPr lang="en-US" sz="1200" dirty="0"/>
              <a:t>	{</a:t>
            </a:r>
          </a:p>
          <a:p>
            <a:pPr eaLnBrk="1" hangingPunct="1">
              <a:lnSpc>
                <a:spcPct val="80000"/>
              </a:lnSpc>
              <a:spcBef>
                <a:spcPts val="0"/>
              </a:spcBef>
              <a:buFontTx/>
              <a:buNone/>
            </a:pPr>
            <a:r>
              <a:rPr lang="en-US" sz="1200" dirty="0"/>
              <a:t>		factor();</a:t>
            </a:r>
          </a:p>
          <a:p>
            <a:pPr eaLnBrk="1" hangingPunct="1">
              <a:lnSpc>
                <a:spcPct val="80000"/>
              </a:lnSpc>
              <a:spcBef>
                <a:spcPts val="0"/>
              </a:spcBef>
              <a:buFontTx/>
              <a:buNone/>
            </a:pPr>
            <a:r>
              <a:rPr lang="en-US" sz="1200" dirty="0"/>
              <a:t>		while (</a:t>
            </a:r>
            <a:r>
              <a:rPr lang="en-US" sz="1200" dirty="0" err="1"/>
              <a:t>isKind</a:t>
            </a:r>
            <a:r>
              <a:rPr lang="en-US" sz="1200" dirty="0"/>
              <a:t>(</a:t>
            </a:r>
            <a:r>
              <a:rPr lang="en-US" sz="1200" dirty="0" err="1"/>
              <a:t>t,TIMES</a:t>
            </a:r>
            <a:r>
              <a:rPr lang="en-US" sz="1200" dirty="0"/>
              <a:t>) || </a:t>
            </a:r>
            <a:r>
              <a:rPr lang="en-US" sz="1200" dirty="0" err="1"/>
              <a:t>isKind</a:t>
            </a:r>
            <a:r>
              <a:rPr lang="en-US" sz="1200" dirty="0"/>
              <a:t>(</a:t>
            </a:r>
            <a:r>
              <a:rPr lang="en-US" sz="1200" dirty="0" err="1"/>
              <a:t>t,DIV</a:t>
            </a:r>
            <a:r>
              <a:rPr lang="en-US" sz="1200" dirty="0"/>
              <a:t>)){ consume(); factor(); } </a:t>
            </a:r>
          </a:p>
          <a:p>
            <a:pPr eaLnBrk="1" hangingPunct="1">
              <a:lnSpc>
                <a:spcPct val="80000"/>
              </a:lnSpc>
              <a:spcBef>
                <a:spcPts val="0"/>
              </a:spcBef>
              <a:buFontTx/>
              <a:buNone/>
            </a:pPr>
            <a:r>
              <a:rPr lang="en-US" sz="1200" dirty="0"/>
              <a:t>		return;</a:t>
            </a:r>
          </a:p>
          <a:p>
            <a:pPr eaLnBrk="1" hangingPunct="1">
              <a:lnSpc>
                <a:spcPct val="80000"/>
              </a:lnSpc>
              <a:spcBef>
                <a:spcPts val="0"/>
              </a:spcBef>
              <a:buFontTx/>
              <a:buNone/>
            </a:pPr>
            <a:r>
              <a:rPr lang="en-US" sz="1200" dirty="0"/>
              <a:t>	}</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168</a:t>
            </a:fld>
            <a:endParaRPr lang="en-US"/>
          </a:p>
        </p:txBody>
      </p:sp>
    </p:spTree>
    <p:extLst>
      <p:ext uri="{BB962C8B-B14F-4D97-AF65-F5344CB8AC3E}">
        <p14:creationId xmlns:p14="http://schemas.microsoft.com/office/powerpoint/2010/main" val="9881860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169</a:t>
            </a:fld>
            <a:endParaRPr lang="en-US"/>
          </a:p>
        </p:txBody>
      </p:sp>
    </p:spTree>
    <p:extLst>
      <p:ext uri="{BB962C8B-B14F-4D97-AF65-F5344CB8AC3E}">
        <p14:creationId xmlns:p14="http://schemas.microsoft.com/office/powerpoint/2010/main" val="3523558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28FBAE-5733-473B-B3B3-D00DAB2F239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227246F-9A8D-4D25-A34F-84E5CDBC5D73}"/>
              </a:ext>
            </a:extLst>
          </p:cNvPr>
          <p:cNvSpPr>
            <a:spLocks noGrp="1"/>
          </p:cNvSpPr>
          <p:nvPr>
            <p:ph type="ftr" sz="quarter" idx="11"/>
          </p:nvPr>
        </p:nvSpPr>
        <p:spPr/>
        <p:txBody>
          <a:bodyPr/>
          <a:lstStyle/>
          <a:p>
            <a:r>
              <a:rPr lang="en-US"/>
              <a:t>COP4020</a:t>
            </a:r>
          </a:p>
        </p:txBody>
      </p:sp>
      <p:sp>
        <p:nvSpPr>
          <p:cNvPr id="4" name="Slide Number Placeholder 3">
            <a:extLst>
              <a:ext uri="{FF2B5EF4-FFF2-40B4-BE49-F238E27FC236}">
                <a16:creationId xmlns:a16="http://schemas.microsoft.com/office/drawing/2014/main" id="{AEC53319-1480-45D3-A2AB-B4F833F0D348}"/>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192278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0631-D3CF-444F-8FB5-A9707B7F953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87B0-943F-4C1B-A9EE-F4F8975B8B7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4B40DD-5C1D-4DCE-8C80-461E8A9306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F6EEBEF-7864-4026-B304-1A1BFBE52DBA}"/>
              </a:ext>
            </a:extLst>
          </p:cNvPr>
          <p:cNvSpPr>
            <a:spLocks noGrp="1"/>
          </p:cNvSpPr>
          <p:nvPr>
            <p:ph type="ftr" sz="quarter" idx="11"/>
          </p:nvPr>
        </p:nvSpPr>
        <p:spPr/>
        <p:txBody>
          <a:bodyPr/>
          <a:lstStyle/>
          <a:p>
            <a:r>
              <a:rPr lang="en-US"/>
              <a:t>COP4020</a:t>
            </a:r>
          </a:p>
        </p:txBody>
      </p:sp>
      <p:sp>
        <p:nvSpPr>
          <p:cNvPr id="6" name="Slide Number Placeholder 5">
            <a:extLst>
              <a:ext uri="{FF2B5EF4-FFF2-40B4-BE49-F238E27FC236}">
                <a16:creationId xmlns:a16="http://schemas.microsoft.com/office/drawing/2014/main" id="{0081437A-56FF-4609-AFEC-4A9602F2C439}"/>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1397125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A4E0-D367-4D66-91F2-7D940CFF84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46A4F1-B0C9-4C06-8CB2-1794596B42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09A02-56B0-45B3-BB7A-F6EAECCBBC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8E6262-B3BC-4399-8982-A4C08906C948}"/>
              </a:ext>
            </a:extLst>
          </p:cNvPr>
          <p:cNvSpPr>
            <a:spLocks noGrp="1"/>
          </p:cNvSpPr>
          <p:nvPr>
            <p:ph type="ftr" sz="quarter" idx="11"/>
          </p:nvPr>
        </p:nvSpPr>
        <p:spPr/>
        <p:txBody>
          <a:bodyPr/>
          <a:lstStyle/>
          <a:p>
            <a:r>
              <a:rPr lang="en-US"/>
              <a:t>COP4020</a:t>
            </a:r>
          </a:p>
        </p:txBody>
      </p:sp>
      <p:sp>
        <p:nvSpPr>
          <p:cNvPr id="6" name="Slide Number Placeholder 5">
            <a:extLst>
              <a:ext uri="{FF2B5EF4-FFF2-40B4-BE49-F238E27FC236}">
                <a16:creationId xmlns:a16="http://schemas.microsoft.com/office/drawing/2014/main" id="{C56A5DE5-D8A4-4601-952B-37B41704F53C}"/>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1871174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F258-49C1-4D65-9BB8-FA5F65EA686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E80008-8B31-465D-AEBB-751C7D2B01E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64C47-7D23-43FE-8C7D-917CD688B2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C4F81D-1F17-46EA-8039-C42491B8C338}"/>
              </a:ext>
            </a:extLst>
          </p:cNvPr>
          <p:cNvSpPr>
            <a:spLocks noGrp="1"/>
          </p:cNvSpPr>
          <p:nvPr>
            <p:ph type="ftr" sz="quarter" idx="11"/>
          </p:nvPr>
        </p:nvSpPr>
        <p:spPr/>
        <p:txBody>
          <a:bodyPr/>
          <a:lstStyle/>
          <a:p>
            <a:r>
              <a:rPr lang="en-US"/>
              <a:t>COP4020</a:t>
            </a:r>
          </a:p>
        </p:txBody>
      </p:sp>
      <p:sp>
        <p:nvSpPr>
          <p:cNvPr id="6" name="Slide Number Placeholder 5">
            <a:extLst>
              <a:ext uri="{FF2B5EF4-FFF2-40B4-BE49-F238E27FC236}">
                <a16:creationId xmlns:a16="http://schemas.microsoft.com/office/drawing/2014/main" id="{DA6D84AF-BA4A-40E9-9454-240D1AC569EA}"/>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4173562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F254-A122-4B3B-963D-7868BCE358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C5659E-A5E9-4295-A4EB-8FCDA1E0F04F}"/>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619A0E-D1BA-4B51-B704-7006DE4DB2F3}"/>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7FAADF-6A57-497B-AC4A-A5764565FD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AE4DD77-364B-456C-9BCC-2322FD227073}"/>
              </a:ext>
            </a:extLst>
          </p:cNvPr>
          <p:cNvSpPr>
            <a:spLocks noGrp="1"/>
          </p:cNvSpPr>
          <p:nvPr>
            <p:ph type="ftr" sz="quarter" idx="11"/>
          </p:nvPr>
        </p:nvSpPr>
        <p:spPr/>
        <p:txBody>
          <a:bodyPr/>
          <a:lstStyle/>
          <a:p>
            <a:r>
              <a:rPr lang="en-US"/>
              <a:t>COP4020</a:t>
            </a:r>
          </a:p>
        </p:txBody>
      </p:sp>
      <p:sp>
        <p:nvSpPr>
          <p:cNvPr id="7" name="Slide Number Placeholder 6">
            <a:extLst>
              <a:ext uri="{FF2B5EF4-FFF2-40B4-BE49-F238E27FC236}">
                <a16:creationId xmlns:a16="http://schemas.microsoft.com/office/drawing/2014/main" id="{BA27F88F-E16B-4D1D-AE88-741890E4E604}"/>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1751286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B50C-25E9-4B57-B186-62339B27B6AF}"/>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4C5783-D070-4AD4-BB99-E156E5F36C2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0C3036-F20A-435E-97EE-36B0365A2FB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BED86-B336-4C18-842B-C4937D99E8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96D64B-1F25-4771-BD0A-FA8A4ECB2DA3}"/>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9483E1-B8A1-4009-AC29-27B7C94CD86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4C02CE0-4DF2-4709-A68C-48D1E28582D2}"/>
              </a:ext>
            </a:extLst>
          </p:cNvPr>
          <p:cNvSpPr>
            <a:spLocks noGrp="1"/>
          </p:cNvSpPr>
          <p:nvPr>
            <p:ph type="ftr" sz="quarter" idx="11"/>
          </p:nvPr>
        </p:nvSpPr>
        <p:spPr/>
        <p:txBody>
          <a:bodyPr/>
          <a:lstStyle/>
          <a:p>
            <a:r>
              <a:rPr lang="en-US"/>
              <a:t>COP4020</a:t>
            </a:r>
          </a:p>
        </p:txBody>
      </p:sp>
      <p:sp>
        <p:nvSpPr>
          <p:cNvPr id="9" name="Slide Number Placeholder 8">
            <a:extLst>
              <a:ext uri="{FF2B5EF4-FFF2-40B4-BE49-F238E27FC236}">
                <a16:creationId xmlns:a16="http://schemas.microsoft.com/office/drawing/2014/main" id="{61A92593-92DE-429C-A8D2-C60CA343F161}"/>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408231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BB62-922F-4E71-A3DA-7E15CE37DB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D4B4B-6488-4F76-8EF1-E0FF1BB9C72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86AA076-6699-4E2D-B17C-D0D04F41DF8F}"/>
              </a:ext>
            </a:extLst>
          </p:cNvPr>
          <p:cNvSpPr>
            <a:spLocks noGrp="1"/>
          </p:cNvSpPr>
          <p:nvPr>
            <p:ph type="ftr" sz="quarter" idx="11"/>
          </p:nvPr>
        </p:nvSpPr>
        <p:spPr/>
        <p:txBody>
          <a:bodyPr/>
          <a:lstStyle/>
          <a:p>
            <a:r>
              <a:rPr lang="en-US"/>
              <a:t>COP4020</a:t>
            </a:r>
          </a:p>
        </p:txBody>
      </p:sp>
      <p:sp>
        <p:nvSpPr>
          <p:cNvPr id="5" name="Slide Number Placeholder 4">
            <a:extLst>
              <a:ext uri="{FF2B5EF4-FFF2-40B4-BE49-F238E27FC236}">
                <a16:creationId xmlns:a16="http://schemas.microsoft.com/office/drawing/2014/main" id="{C1FD4F49-84C0-40FE-BEBC-0FD48EC16C65}"/>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4164543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28FBAE-5733-473B-B3B3-D00DAB2F239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227246F-9A8D-4D25-A34F-84E5CDBC5D73}"/>
              </a:ext>
            </a:extLst>
          </p:cNvPr>
          <p:cNvSpPr>
            <a:spLocks noGrp="1"/>
          </p:cNvSpPr>
          <p:nvPr>
            <p:ph type="ftr" sz="quarter" idx="11"/>
          </p:nvPr>
        </p:nvSpPr>
        <p:spPr/>
        <p:txBody>
          <a:bodyPr/>
          <a:lstStyle/>
          <a:p>
            <a:r>
              <a:rPr lang="en-US"/>
              <a:t>COP4020</a:t>
            </a:r>
          </a:p>
        </p:txBody>
      </p:sp>
      <p:sp>
        <p:nvSpPr>
          <p:cNvPr id="4" name="Slide Number Placeholder 3">
            <a:extLst>
              <a:ext uri="{FF2B5EF4-FFF2-40B4-BE49-F238E27FC236}">
                <a16:creationId xmlns:a16="http://schemas.microsoft.com/office/drawing/2014/main" id="{AEC53319-1480-45D3-A2AB-B4F833F0D348}"/>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419837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96F-9B90-4F25-8072-08114DAD85D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ECD811-4E7F-4C94-86CE-50DC4AA6615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7CCAEA-ECD7-4AC5-B39A-421D70666E7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6D7EE-EAEA-442C-A24F-21195347468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17BFD6-566E-43BC-BD50-B183137D6922}"/>
              </a:ext>
            </a:extLst>
          </p:cNvPr>
          <p:cNvSpPr>
            <a:spLocks noGrp="1"/>
          </p:cNvSpPr>
          <p:nvPr>
            <p:ph type="ftr" sz="quarter" idx="11"/>
          </p:nvPr>
        </p:nvSpPr>
        <p:spPr/>
        <p:txBody>
          <a:bodyPr/>
          <a:lstStyle/>
          <a:p>
            <a:r>
              <a:rPr lang="en-US"/>
              <a:t>COP4020</a:t>
            </a:r>
          </a:p>
        </p:txBody>
      </p:sp>
      <p:sp>
        <p:nvSpPr>
          <p:cNvPr id="7" name="Slide Number Placeholder 6">
            <a:extLst>
              <a:ext uri="{FF2B5EF4-FFF2-40B4-BE49-F238E27FC236}">
                <a16:creationId xmlns:a16="http://schemas.microsoft.com/office/drawing/2014/main" id="{F9BD83C2-C80A-497E-B01D-3C6A03F76559}"/>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225986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5B5F-8BF5-4694-9AD9-639C80C620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C9A98-DD9F-47C0-9504-593996AFB9F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69FD3-FCC6-430F-889B-7FFED4F66E3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B1A3BC-BB87-4487-911F-8D03BAA67D5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7C2B033-0FE5-4A62-BD06-29828C211B3C}"/>
              </a:ext>
            </a:extLst>
          </p:cNvPr>
          <p:cNvSpPr>
            <a:spLocks noGrp="1"/>
          </p:cNvSpPr>
          <p:nvPr>
            <p:ph type="ftr" sz="quarter" idx="11"/>
          </p:nvPr>
        </p:nvSpPr>
        <p:spPr/>
        <p:txBody>
          <a:bodyPr/>
          <a:lstStyle/>
          <a:p>
            <a:r>
              <a:rPr lang="en-US"/>
              <a:t>COP4020</a:t>
            </a:r>
          </a:p>
        </p:txBody>
      </p:sp>
      <p:sp>
        <p:nvSpPr>
          <p:cNvPr id="7" name="Slide Number Placeholder 6">
            <a:extLst>
              <a:ext uri="{FF2B5EF4-FFF2-40B4-BE49-F238E27FC236}">
                <a16:creationId xmlns:a16="http://schemas.microsoft.com/office/drawing/2014/main" id="{2B52B960-6F44-45EB-B6A0-98587345C2E6}"/>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4259359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hasCustomPrompt="1"/>
          </p:nvPr>
        </p:nvSpPr>
        <p:spPr>
          <a:xfrm>
            <a:off x="1098770" y="2860400"/>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10" name="Text Placeholder 3"/>
          <p:cNvSpPr>
            <a:spLocks noGrp="1"/>
          </p:cNvSpPr>
          <p:nvPr>
            <p:ph type="body" sz="half" idx="2" hasCustomPrompt="1"/>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
        <p:nvSpPr>
          <p:cNvPr id="11" name="TextBox 10"/>
          <p:cNvSpPr txBox="1"/>
          <p:nvPr userDrawn="1"/>
        </p:nvSpPr>
        <p:spPr>
          <a:xfrm>
            <a:off x="918000" y="1309444"/>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a:t>
            </a:r>
            <a:r>
              <a:rPr lang="en-US" sz="1200" b="0" i="0" baseline="0" dirty="0">
                <a:solidFill>
                  <a:schemeClr val="bg1"/>
                </a:solidFill>
                <a:latin typeface="Cambria"/>
                <a:cs typeface="Cambria"/>
              </a:rPr>
              <a:t> OF</a:t>
            </a:r>
          </a:p>
          <a:p>
            <a:r>
              <a:rPr lang="en-US" sz="1200" b="0" i="0" baseline="0" dirty="0">
                <a:solidFill>
                  <a:schemeClr val="bg1"/>
                </a:solidFill>
                <a:latin typeface="Cambria"/>
                <a:cs typeface="Cambria"/>
              </a:rPr>
              <a:t>COMPUTER &amp; INFORMATION</a:t>
            </a:r>
          </a:p>
          <a:p>
            <a:r>
              <a:rPr lang="en-US" sz="1200" b="0" i="0" baseline="0" dirty="0">
                <a:solidFill>
                  <a:schemeClr val="bg1"/>
                </a:solidFill>
                <a:latin typeface="Cambria"/>
                <a:cs typeface="Cambria"/>
              </a:rPr>
              <a:t>SCIENCE &amp; ENGINEERING</a:t>
            </a:r>
            <a:endParaRPr lang="en-US" sz="1200" b="0" i="0" dirty="0">
              <a:solidFill>
                <a:schemeClr val="bg1"/>
              </a:solidFill>
              <a:latin typeface="Cambria"/>
              <a:cs typeface="Cambria"/>
            </a:endParaRPr>
          </a:p>
        </p:txBody>
      </p:sp>
    </p:spTree>
    <p:extLst>
      <p:ext uri="{BB962C8B-B14F-4D97-AF65-F5344CB8AC3E}">
        <p14:creationId xmlns:p14="http://schemas.microsoft.com/office/powerpoint/2010/main" val="2849426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1EC8-C9E8-4E51-A814-3F2150D8E5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4CC637-978C-4592-AE9F-6F730FDD3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7554C-2419-48D6-8EF2-89E3DD2EDE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E6111C-3DBC-4E15-A815-1FB53FE14C01}"/>
              </a:ext>
            </a:extLst>
          </p:cNvPr>
          <p:cNvSpPr>
            <a:spLocks noGrp="1"/>
          </p:cNvSpPr>
          <p:nvPr>
            <p:ph type="ftr" sz="quarter" idx="11"/>
          </p:nvPr>
        </p:nvSpPr>
        <p:spPr/>
        <p:txBody>
          <a:bodyPr/>
          <a:lstStyle/>
          <a:p>
            <a:r>
              <a:rPr lang="en-US"/>
              <a:t>COP4020</a:t>
            </a:r>
          </a:p>
        </p:txBody>
      </p:sp>
      <p:sp>
        <p:nvSpPr>
          <p:cNvPr id="6" name="Slide Number Placeholder 5">
            <a:extLst>
              <a:ext uri="{FF2B5EF4-FFF2-40B4-BE49-F238E27FC236}">
                <a16:creationId xmlns:a16="http://schemas.microsoft.com/office/drawing/2014/main" id="{D03DA507-40E4-4721-B322-E538C75E817C}"/>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2652624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24CABC-0EC7-4E73-83A2-024532B2D3B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F33E3E-C46D-4CC7-8805-AE8FC0C1F66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3857-9DCB-46C0-8B95-3A8DF02F0A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B552514-470B-4756-AE11-7F4BACCDF3DD}"/>
              </a:ext>
            </a:extLst>
          </p:cNvPr>
          <p:cNvSpPr>
            <a:spLocks noGrp="1"/>
          </p:cNvSpPr>
          <p:nvPr>
            <p:ph type="ftr" sz="quarter" idx="11"/>
          </p:nvPr>
        </p:nvSpPr>
        <p:spPr/>
        <p:txBody>
          <a:bodyPr/>
          <a:lstStyle/>
          <a:p>
            <a:r>
              <a:rPr lang="en-US"/>
              <a:t>COP4020</a:t>
            </a:r>
          </a:p>
        </p:txBody>
      </p:sp>
      <p:sp>
        <p:nvSpPr>
          <p:cNvPr id="6" name="Slide Number Placeholder 5">
            <a:extLst>
              <a:ext uri="{FF2B5EF4-FFF2-40B4-BE49-F238E27FC236}">
                <a16:creationId xmlns:a16="http://schemas.microsoft.com/office/drawing/2014/main" id="{538D4C26-A0BD-4E63-B460-3AA319E06FAC}"/>
              </a:ext>
            </a:extLst>
          </p:cNvPr>
          <p:cNvSpPr>
            <a:spLocks noGrp="1"/>
          </p:cNvSpPr>
          <p:nvPr>
            <p:ph type="sldNum" sz="quarter" idx="12"/>
          </p:nvPr>
        </p:nvSpPr>
        <p:spPr/>
        <p:txBody>
          <a:bodyPr/>
          <a:lstStyle/>
          <a:p>
            <a:fld id="{081946DD-E373-4EBC-BA02-63844EB2C18D}" type="slidenum">
              <a:rPr lang="en-US" smtClean="0"/>
              <a:t>‹#›</a:t>
            </a:fld>
            <a:endParaRPr lang="en-US"/>
          </a:p>
        </p:txBody>
      </p:sp>
    </p:spTree>
    <p:extLst>
      <p:ext uri="{BB962C8B-B14F-4D97-AF65-F5344CB8AC3E}">
        <p14:creationId xmlns:p14="http://schemas.microsoft.com/office/powerpoint/2010/main" val="12979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1" name="Text Placeholder 2"/>
          <p:cNvSpPr>
            <a:spLocks noGrp="1"/>
          </p:cNvSpPr>
          <p:nvPr>
            <p:ph idx="10"/>
          </p:nvPr>
        </p:nvSpPr>
        <p:spPr bwMode="auto">
          <a:xfrm>
            <a:off x="327868" y="2307816"/>
            <a:ext cx="7556500"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2" name="Text Placeholder 2"/>
          <p:cNvSpPr>
            <a:spLocks noGrp="1"/>
          </p:cNvSpPr>
          <p:nvPr>
            <p:ph idx="11"/>
          </p:nvPr>
        </p:nvSpPr>
        <p:spPr bwMode="auto">
          <a:xfrm>
            <a:off x="327868" y="2775087"/>
            <a:ext cx="7556500" cy="363155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230206" y="3445123"/>
            <a:ext cx="3657600" cy="3024335"/>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327869"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p>
            <a:pPr>
              <a:defRPr/>
            </a:pPr>
            <a:fld id="{762265A3-5DB0-451C-B5A9-66AAB6BD7402}" type="slidenum">
              <a:rPr lang="en-US" smtClean="0">
                <a:solidFill>
                  <a:prstClr val="black"/>
                </a:solidFill>
              </a:rPr>
              <a:pPr>
                <a:defRPr/>
              </a:pPr>
              <a:t>‹#›</a:t>
            </a:fld>
            <a:endParaRPr lang="en-US">
              <a:solidFill>
                <a:prstClr val="black"/>
              </a:solidFill>
            </a:endParaRPr>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390769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9143997" cy="649223"/>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900420" y="462863"/>
            <a:ext cx="5089744" cy="230832"/>
          </a:xfrm>
          <a:prstGeom prst="rect">
            <a:avLst/>
          </a:prstGeom>
          <a:noFill/>
        </p:spPr>
        <p:txBody>
          <a:bodyPr wrap="square" rtlCol="0">
            <a:spAutoFit/>
          </a:bodyPr>
          <a:lstStyle/>
          <a:p>
            <a:r>
              <a:rPr lang="en-US" sz="900" b="0" i="0" dirty="0">
                <a:solidFill>
                  <a:schemeClr val="accent1"/>
                </a:solidFill>
                <a:latin typeface="Cambria"/>
                <a:cs typeface="Cambria"/>
              </a:rPr>
              <a:t>DEPARTMENT OF COMPUTER &amp; INFORMATION SCIENCE &amp; ENGINEERING</a:t>
            </a: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 id="2147484302" r:id="rId9"/>
    <p:sldLayoutId id="2147484303" r:id="rId10"/>
  </p:sldLayoutIdLst>
  <p:hf hdr="0" dt="0"/>
  <p:txStyles>
    <p:title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44AA8-51B0-4B53-A087-84D2F63334C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86CC7C-91F8-4DE5-B050-23813102395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CF941-6699-4657-BDC6-C3E0C5CE056C}"/>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EDD17A28-3A9B-45F2-A109-4C5BE2B3011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COP4020</a:t>
            </a:r>
          </a:p>
        </p:txBody>
      </p:sp>
      <p:sp>
        <p:nvSpPr>
          <p:cNvPr id="6" name="Slide Number Placeholder 5">
            <a:extLst>
              <a:ext uri="{FF2B5EF4-FFF2-40B4-BE49-F238E27FC236}">
                <a16:creationId xmlns:a16="http://schemas.microsoft.com/office/drawing/2014/main" id="{FBA597E0-A0A1-4BA3-86AB-0F517ED1FA5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946DD-E373-4EBC-BA02-63844EB2C18D}" type="slidenum">
              <a:rPr lang="en-US" smtClean="0"/>
              <a:t>‹#›</a:t>
            </a:fld>
            <a:endParaRPr lang="en-US" dirty="0"/>
          </a:p>
        </p:txBody>
      </p:sp>
    </p:spTree>
    <p:extLst>
      <p:ext uri="{BB962C8B-B14F-4D97-AF65-F5344CB8AC3E}">
        <p14:creationId xmlns:p14="http://schemas.microsoft.com/office/powerpoint/2010/main" val="2521914693"/>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2.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3.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84.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12.w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hyperlink" Target="https://umatter.ufl.edu/refer-or-report/" TargetMode="External"/><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hyperlink" Target="https://nam10.safelinks.protection.outlook.com/?url=https%3A%2F%2Falachuacounty.us%2Fdepts%2Fcss%2Fcrisiscenter%2FPages%2FCrisisCenter.aspx&amp;data=05%7C01%7Csanders%40cise.ufl.edu%7C6b57c8bf7c3e48ce3f9408db0855b503%7C0d4da0f84a314d76ace60a62331e1b84%7C0%7C0%7C638112936424028319%7CUnknown%7CTWFpbGZsb3d8eyJWIjoiMC4wLjAwMDAiLCJQIjoiV2luMzIiLCJBTiI6Ik1haWwiLCJXVCI6Mn0%3D%7C3000%7C%7C%7C&amp;sdata=b7b4%2B5HKEoJTS3Rw%2BVpXUMCnCjXhfAEfVVVaaskQbYg%3D&amp;reserved=0"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hyperlink" Target="https://cr.openjdk.java.net/~iris/se/17/latestSpec/api/java.base/java/lang/Number.html" TargetMode="External"/><Relationship Id="rId7" Type="http://schemas.openxmlformats.org/officeDocument/2006/relationships/hyperlink" Target="https://cr.openjdk.java.net/~iris/se/17/latestSpec/api/java.base/java/lang/constant/ConstantDesc.html" TargetMode="External"/><Relationship Id="rId2" Type="http://schemas.openxmlformats.org/officeDocument/2006/relationships/notesSlide" Target="../notesSlides/notesSlide125.xml"/><Relationship Id="rId1" Type="http://schemas.openxmlformats.org/officeDocument/2006/relationships/slideLayout" Target="../slideLayouts/slideLayout5.xml"/><Relationship Id="rId6" Type="http://schemas.openxmlformats.org/officeDocument/2006/relationships/hyperlink" Target="https://cr.openjdk.java.net/~iris/se/17/latestSpec/api/java.base/java/lang/constant/Constable.html" TargetMode="External"/><Relationship Id="rId5" Type="http://schemas.openxmlformats.org/officeDocument/2006/relationships/hyperlink" Target="https://cr.openjdk.java.net/~iris/se/17/latestSpec/api/java.base/java/lang/Integer.html" TargetMode="External"/><Relationship Id="rId4" Type="http://schemas.openxmlformats.org/officeDocument/2006/relationships/hyperlink" Target="https://cr.openjdk.java.net/~iris/se/17/latestSpec/api/java.base/java/lang/Comparable.html"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COP4020</a:t>
            </a:r>
            <a:br>
              <a:rPr lang="en-US" dirty="0"/>
            </a:br>
            <a:r>
              <a:rPr lang="en-US" dirty="0"/>
              <a:t>Programming Language Concepts</a:t>
            </a:r>
          </a:p>
        </p:txBody>
      </p:sp>
      <p:sp>
        <p:nvSpPr>
          <p:cNvPr id="5" name="Text Placeholder 4"/>
          <p:cNvSpPr>
            <a:spLocks noGrp="1"/>
          </p:cNvSpPr>
          <p:nvPr>
            <p:ph type="body" sz="half" idx="2"/>
          </p:nvPr>
        </p:nvSpPr>
        <p:spPr/>
        <p:txBody>
          <a:bodyPr/>
          <a:lstStyle/>
          <a:p>
            <a:r>
              <a:rPr lang="en-US" dirty="0"/>
              <a:t>Parsing 1</a:t>
            </a:r>
          </a:p>
        </p:txBody>
      </p:sp>
      <p:sp>
        <p:nvSpPr>
          <p:cNvPr id="2" name="TextBox 1">
            <a:extLst>
              <a:ext uri="{FF2B5EF4-FFF2-40B4-BE49-F238E27FC236}">
                <a16:creationId xmlns:a16="http://schemas.microsoft.com/office/drawing/2014/main" id="{83766A95-786F-4C00-938D-930A7AAA0497}"/>
              </a:ext>
            </a:extLst>
          </p:cNvPr>
          <p:cNvSpPr txBox="1"/>
          <p:nvPr/>
        </p:nvSpPr>
        <p:spPr>
          <a:xfrm>
            <a:off x="5257800" y="6510528"/>
            <a:ext cx="3355848"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 Beverly A Sanders, 2023</a:t>
            </a: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Example</a:t>
            </a:r>
          </a:p>
        </p:txBody>
      </p:sp>
      <p:sp>
        <p:nvSpPr>
          <p:cNvPr id="138243" name="Rectangle 3"/>
          <p:cNvSpPr>
            <a:spLocks noGrp="1" noChangeArrowheads="1"/>
          </p:cNvSpPr>
          <p:nvPr>
            <p:ph idx="10"/>
          </p:nvPr>
        </p:nvSpPr>
        <p:spPr>
          <a:xfrm>
            <a:off x="317409" y="1749811"/>
            <a:ext cx="7556500" cy="4098827"/>
          </a:xfrm>
        </p:spPr>
        <p:txBody>
          <a:bodyPr rtlCol="0">
            <a:normAutofit/>
          </a:bodyPr>
          <a:lstStyle/>
          <a:p>
            <a:pPr eaLnBrk="1" fontAlgn="auto" hangingPunct="1">
              <a:lnSpc>
                <a:spcPct val="80000"/>
              </a:lnSpc>
              <a:spcAft>
                <a:spcPts val="0"/>
              </a:spcAft>
              <a:buFontTx/>
              <a:buNone/>
              <a:defRPr/>
            </a:pPr>
            <a:endParaRPr lang="en-US" sz="3600" i="1" dirty="0">
              <a:sym typeface="Symbol" pitchFamily="18" charset="2"/>
            </a:endParaRPr>
          </a:p>
          <a:p>
            <a:pPr lvl="1" eaLnBrk="1" fontAlgn="auto" hangingPunct="1">
              <a:lnSpc>
                <a:spcPct val="80000"/>
              </a:lnSpc>
              <a:spcAft>
                <a:spcPts val="0"/>
              </a:spcAft>
              <a:buNone/>
              <a:defRPr/>
            </a:pPr>
            <a:r>
              <a:rPr lang="en-US" sz="2600" i="1" dirty="0" err="1">
                <a:sym typeface="Symbol" pitchFamily="18" charset="2"/>
              </a:rPr>
              <a:t>expr</a:t>
            </a:r>
            <a:r>
              <a:rPr lang="en-US" sz="2600" dirty="0">
                <a:sym typeface="Symbol" pitchFamily="18" charset="2"/>
              </a:rPr>
              <a:t> ::= </a:t>
            </a:r>
            <a:r>
              <a:rPr lang="en-US" sz="2600" i="1" dirty="0">
                <a:sym typeface="Symbol" pitchFamily="18" charset="2"/>
              </a:rPr>
              <a:t>factor </a:t>
            </a:r>
            <a:r>
              <a:rPr lang="en-US" sz="2600" dirty="0">
                <a:sym typeface="Symbol" pitchFamily="18" charset="2"/>
              </a:rPr>
              <a:t>|</a:t>
            </a:r>
            <a:r>
              <a:rPr lang="en-US" sz="2600" i="1" dirty="0">
                <a:sym typeface="Symbol" pitchFamily="18" charset="2"/>
              </a:rPr>
              <a:t> </a:t>
            </a:r>
            <a:r>
              <a:rPr lang="en-US" sz="2600" i="1" dirty="0" err="1">
                <a:sym typeface="Symbol" pitchFamily="18" charset="2"/>
              </a:rPr>
              <a:t>expr</a:t>
            </a:r>
            <a:r>
              <a:rPr lang="en-US" sz="2600" dirty="0">
                <a:sym typeface="Symbol" pitchFamily="18" charset="2"/>
              </a:rPr>
              <a:t> </a:t>
            </a:r>
            <a:r>
              <a:rPr lang="en-US" sz="2600" b="1" dirty="0">
                <a:solidFill>
                  <a:schemeClr val="accent2"/>
                </a:solidFill>
                <a:sym typeface="Symbol" pitchFamily="18" charset="2"/>
              </a:rPr>
              <a:t>op</a:t>
            </a:r>
            <a:r>
              <a:rPr lang="en-US" sz="2600" dirty="0">
                <a:solidFill>
                  <a:schemeClr val="accent2"/>
                </a:solidFill>
                <a:sym typeface="Symbol" pitchFamily="18" charset="2"/>
              </a:rPr>
              <a:t> </a:t>
            </a:r>
            <a:r>
              <a:rPr lang="en-US" sz="2600" i="1" dirty="0">
                <a:sym typeface="Symbol" pitchFamily="18" charset="2"/>
              </a:rPr>
              <a:t>factor</a:t>
            </a:r>
            <a:endParaRPr lang="en-US" sz="2600" dirty="0">
              <a:sym typeface="Symbol" pitchFamily="18" charset="2"/>
            </a:endParaRPr>
          </a:p>
          <a:p>
            <a:pPr lvl="1" eaLnBrk="1" fontAlgn="auto" hangingPunct="1">
              <a:lnSpc>
                <a:spcPct val="80000"/>
              </a:lnSpc>
              <a:spcAft>
                <a:spcPts val="0"/>
              </a:spcAft>
              <a:buNone/>
              <a:defRPr/>
            </a:pPr>
            <a:r>
              <a:rPr lang="en-US" sz="2600" i="1" dirty="0">
                <a:sym typeface="Symbol" pitchFamily="18" charset="2"/>
              </a:rPr>
              <a:t>factor</a:t>
            </a:r>
            <a:r>
              <a:rPr lang="en-US" sz="2600" dirty="0">
                <a:sym typeface="Symbol" pitchFamily="18" charset="2"/>
              </a:rPr>
              <a:t> ::= </a:t>
            </a:r>
            <a:r>
              <a:rPr lang="en-US" sz="2600" b="1" dirty="0" err="1">
                <a:solidFill>
                  <a:schemeClr val="accent2"/>
                </a:solidFill>
                <a:sym typeface="Symbol" pitchFamily="18" charset="2"/>
              </a:rPr>
              <a:t>ident</a:t>
            </a:r>
            <a:r>
              <a:rPr lang="en-US" sz="2600" dirty="0">
                <a:sym typeface="Symbol" pitchFamily="18" charset="2"/>
              </a:rPr>
              <a:t> | </a:t>
            </a:r>
            <a:r>
              <a:rPr lang="en-US" sz="2600" b="1" dirty="0" err="1">
                <a:solidFill>
                  <a:schemeClr val="accent2"/>
                </a:solidFill>
                <a:sym typeface="Symbol" pitchFamily="18" charset="2"/>
              </a:rPr>
              <a:t>numlit</a:t>
            </a:r>
            <a:r>
              <a:rPr lang="en-US" sz="2600" b="1" dirty="0">
                <a:solidFill>
                  <a:srgbClr val="FF0066"/>
                </a:solidFill>
                <a:sym typeface="Symbol" pitchFamily="18" charset="2"/>
              </a:rPr>
              <a:t> </a:t>
            </a:r>
            <a:r>
              <a:rPr lang="en-US" sz="2600" b="1" dirty="0">
                <a:sym typeface="Symbol" pitchFamily="18" charset="2"/>
              </a:rPr>
              <a:t>|</a:t>
            </a:r>
            <a:r>
              <a:rPr lang="en-US" sz="2600" b="1" dirty="0">
                <a:solidFill>
                  <a:srgbClr val="FF0066"/>
                </a:solidFill>
                <a:sym typeface="Symbol" pitchFamily="18" charset="2"/>
              </a:rPr>
              <a:t> </a:t>
            </a:r>
            <a:r>
              <a:rPr lang="en-US" sz="2600" b="1" dirty="0">
                <a:solidFill>
                  <a:schemeClr val="accent2"/>
                </a:solidFill>
                <a:sym typeface="Symbol" pitchFamily="18" charset="2"/>
              </a:rPr>
              <a:t>(</a:t>
            </a:r>
            <a:r>
              <a:rPr lang="en-US" sz="2600" dirty="0">
                <a:sym typeface="Symbol" pitchFamily="18" charset="2"/>
              </a:rPr>
              <a:t> </a:t>
            </a:r>
            <a:r>
              <a:rPr lang="en-US" sz="2600" i="1" dirty="0" err="1">
                <a:sym typeface="Symbol" pitchFamily="18" charset="2"/>
              </a:rPr>
              <a:t>expr</a:t>
            </a:r>
            <a:r>
              <a:rPr lang="en-US" sz="2600" dirty="0">
                <a:sym typeface="Symbol" pitchFamily="18" charset="2"/>
              </a:rPr>
              <a:t> </a:t>
            </a:r>
            <a:r>
              <a:rPr lang="en-US" sz="2600" b="1" dirty="0">
                <a:solidFill>
                  <a:schemeClr val="accent2"/>
                </a:solidFill>
                <a:sym typeface="Symbol" pitchFamily="18" charset="2"/>
              </a:rPr>
              <a:t>)</a:t>
            </a:r>
            <a:endParaRPr lang="en-US" sz="2600" dirty="0">
              <a:solidFill>
                <a:schemeClr val="accent2"/>
              </a:solidFill>
              <a:sym typeface="Symbol" pitchFamily="18" charset="2"/>
            </a:endParaRPr>
          </a:p>
          <a:p>
            <a:pPr eaLnBrk="1" fontAlgn="auto" hangingPunct="1">
              <a:lnSpc>
                <a:spcPct val="80000"/>
              </a:lnSpc>
              <a:spcAft>
                <a:spcPts val="0"/>
              </a:spcAft>
              <a:buFontTx/>
              <a:buNone/>
              <a:defRPr/>
            </a:pPr>
            <a:endParaRPr lang="en-US" sz="2800" dirty="0">
              <a:sym typeface="Symbol" pitchFamily="18" charset="2"/>
            </a:endParaRPr>
          </a:p>
          <a:p>
            <a:pPr eaLnBrk="1" fontAlgn="auto" hangingPunct="1">
              <a:spcBef>
                <a:spcPct val="0"/>
              </a:spcBef>
              <a:spcAft>
                <a:spcPts val="0"/>
              </a:spcAft>
              <a:buFontTx/>
              <a:buNone/>
              <a:defRPr/>
            </a:pPr>
            <a:r>
              <a:rPr lang="en-US" sz="2800" dirty="0">
                <a:solidFill>
                  <a:schemeClr val="accent2"/>
                </a:solidFill>
                <a:sym typeface="Symbol" pitchFamily="18" charset="2"/>
              </a:rPr>
              <a:t>ident</a:t>
            </a:r>
            <a:r>
              <a:rPr lang="en-US" sz="2800" dirty="0">
                <a:sym typeface="Symbol" pitchFamily="18" charset="2"/>
              </a:rPr>
              <a:t>, </a:t>
            </a:r>
            <a:r>
              <a:rPr lang="en-US" sz="2800" dirty="0" err="1">
                <a:solidFill>
                  <a:schemeClr val="accent2"/>
                </a:solidFill>
                <a:sym typeface="Symbol" pitchFamily="18" charset="2"/>
              </a:rPr>
              <a:t>numlit</a:t>
            </a:r>
            <a:r>
              <a:rPr lang="en-US" sz="2800" dirty="0">
                <a:sym typeface="Symbol" pitchFamily="18" charset="2"/>
              </a:rPr>
              <a:t>, </a:t>
            </a:r>
            <a:r>
              <a:rPr lang="en-US" sz="2800" dirty="0">
                <a:solidFill>
                  <a:schemeClr val="accent2"/>
                </a:solidFill>
                <a:sym typeface="Symbol" pitchFamily="18" charset="2"/>
              </a:rPr>
              <a:t>op</a:t>
            </a:r>
            <a:r>
              <a:rPr lang="en-US" sz="2800" dirty="0">
                <a:sym typeface="Symbol" pitchFamily="18" charset="2"/>
              </a:rPr>
              <a:t> are tokens which were defined in previous lectures.</a:t>
            </a:r>
          </a:p>
          <a:p>
            <a:pPr eaLnBrk="1" fontAlgn="auto" hangingPunct="1">
              <a:lnSpc>
                <a:spcPct val="80000"/>
              </a:lnSpc>
              <a:spcAft>
                <a:spcPts val="0"/>
              </a:spcAft>
              <a:buFontTx/>
              <a:buNone/>
              <a:defRPr/>
            </a:pPr>
            <a:endParaRPr lang="en-US" sz="3600" dirty="0">
              <a:sym typeface="Symbol" pitchFamily="18" charset="2"/>
            </a:endParaRPr>
          </a:p>
        </p:txBody>
      </p:sp>
      <p:sp>
        <p:nvSpPr>
          <p:cNvPr id="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8C2A1B6-A201-448F-8082-9CABDCDDD77E}" type="slidenum">
              <a:rPr lang="en-US"/>
              <a:pPr>
                <a:defRPr/>
              </a:pPr>
              <a:t>10</a:t>
            </a:fld>
            <a:endParaRPr lang="en-US"/>
          </a:p>
        </p:txBody>
      </p:sp>
      <p:sp>
        <p:nvSpPr>
          <p:cNvPr id="5" name="TextBox 4"/>
          <p:cNvSpPr txBox="1"/>
          <p:nvPr/>
        </p:nvSpPr>
        <p:spPr>
          <a:xfrm>
            <a:off x="4199672" y="5078061"/>
            <a:ext cx="4007703" cy="1772793"/>
          </a:xfrm>
          <a:prstGeom prst="rect">
            <a:avLst/>
          </a:prstGeom>
          <a:solidFill>
            <a:schemeClr val="accent4">
              <a:lumMod val="20000"/>
              <a:lumOff val="80000"/>
            </a:schemeClr>
          </a:solidFill>
        </p:spPr>
        <p:txBody>
          <a:bodyPr wrap="square" rtlCol="0">
            <a:spAutoFit/>
          </a:bodyPr>
          <a:lstStyle/>
          <a:p>
            <a:pPr>
              <a:lnSpc>
                <a:spcPct val="80000"/>
              </a:lnSpc>
            </a:pPr>
            <a:r>
              <a:rPr lang="en-US" sz="1050" dirty="0"/>
              <a:t>&lt;token&gt; ::= &lt;identifier&gt; | &lt;</a:t>
            </a:r>
            <a:r>
              <a:rPr lang="en-US" sz="1050" dirty="0" err="1"/>
              <a:t>numlit</a:t>
            </a:r>
            <a:r>
              <a:rPr lang="en-US" sz="1050" dirty="0"/>
              <a:t>&gt; | &lt;op&gt; | </a:t>
            </a:r>
          </a:p>
          <a:p>
            <a:pPr>
              <a:lnSpc>
                <a:spcPct val="80000"/>
              </a:lnSpc>
            </a:pPr>
            <a:endParaRPr lang="en-US" sz="1050" dirty="0"/>
          </a:p>
          <a:p>
            <a:pPr>
              <a:lnSpc>
                <a:spcPct val="80000"/>
              </a:lnSpc>
            </a:pPr>
            <a:r>
              <a:rPr lang="en-US" sz="1050" dirty="0"/>
              <a:t>&lt;</a:t>
            </a:r>
            <a:r>
              <a:rPr lang="en-US" sz="1050" dirty="0" err="1"/>
              <a:t>numlit</a:t>
            </a:r>
            <a:r>
              <a:rPr lang="en-US" sz="1050" dirty="0"/>
              <a:t>&gt; ::= &lt;nonzero digit&gt; &lt;digit&gt;* | </a:t>
            </a:r>
            <a:r>
              <a:rPr lang="en-US" sz="1050" b="1" dirty="0">
                <a:solidFill>
                  <a:schemeClr val="accent2"/>
                </a:solidFill>
              </a:rPr>
              <a:t>0</a:t>
            </a:r>
          </a:p>
          <a:p>
            <a:pPr>
              <a:lnSpc>
                <a:spcPct val="80000"/>
              </a:lnSpc>
            </a:pPr>
            <a:r>
              <a:rPr lang="en-US" sz="1050" dirty="0"/>
              <a:t>&lt;digit&gt;  ::=  </a:t>
            </a:r>
            <a:r>
              <a:rPr lang="en-US" sz="1050" b="1" dirty="0">
                <a:solidFill>
                  <a:schemeClr val="accent2"/>
                </a:solidFill>
              </a:rPr>
              <a:t>0</a:t>
            </a:r>
            <a:r>
              <a:rPr lang="en-US" sz="1050" dirty="0"/>
              <a:t> | &lt;nonzero digit&gt;</a:t>
            </a:r>
          </a:p>
          <a:p>
            <a:pPr>
              <a:lnSpc>
                <a:spcPct val="80000"/>
              </a:lnSpc>
            </a:pPr>
            <a:r>
              <a:rPr lang="en-US" sz="1050" dirty="0"/>
              <a:t>&lt;nonzero digit&gt;</a:t>
            </a:r>
            <a:r>
              <a:rPr lang="en-US" sz="1050" b="1" dirty="0"/>
              <a:t> </a:t>
            </a:r>
            <a:r>
              <a:rPr lang="en-US" sz="1050" dirty="0"/>
              <a:t>::=</a:t>
            </a:r>
            <a:r>
              <a:rPr lang="en-US" sz="1050" b="1" dirty="0"/>
              <a:t> </a:t>
            </a:r>
            <a:r>
              <a:rPr lang="en-US" sz="1050" dirty="0"/>
              <a:t> </a:t>
            </a:r>
            <a:r>
              <a:rPr lang="en-US" sz="1050" b="1" dirty="0">
                <a:solidFill>
                  <a:schemeClr val="accent2"/>
                </a:solidFill>
              </a:rPr>
              <a:t>1</a:t>
            </a:r>
            <a:r>
              <a:rPr lang="en-US" sz="1050" dirty="0"/>
              <a:t> | </a:t>
            </a:r>
            <a:r>
              <a:rPr lang="en-US" sz="1050" b="1" dirty="0">
                <a:solidFill>
                  <a:schemeClr val="accent2"/>
                </a:solidFill>
              </a:rPr>
              <a:t>2</a:t>
            </a:r>
            <a:r>
              <a:rPr lang="en-US" sz="1050" dirty="0"/>
              <a:t> | </a:t>
            </a:r>
            <a:r>
              <a:rPr lang="en-US" sz="1050" b="1" dirty="0">
                <a:solidFill>
                  <a:schemeClr val="accent2"/>
                </a:solidFill>
              </a:rPr>
              <a:t>3</a:t>
            </a:r>
            <a:r>
              <a:rPr lang="en-US" sz="1050" dirty="0"/>
              <a:t> | </a:t>
            </a:r>
            <a:r>
              <a:rPr lang="en-US" sz="1050" b="1" dirty="0">
                <a:solidFill>
                  <a:schemeClr val="accent2"/>
                </a:solidFill>
              </a:rPr>
              <a:t>4</a:t>
            </a:r>
            <a:r>
              <a:rPr lang="en-US" sz="1050" dirty="0"/>
              <a:t> | </a:t>
            </a:r>
            <a:r>
              <a:rPr lang="en-US" sz="1050" b="1" dirty="0">
                <a:solidFill>
                  <a:schemeClr val="accent2"/>
                </a:solidFill>
              </a:rPr>
              <a:t>5</a:t>
            </a:r>
            <a:r>
              <a:rPr lang="en-US" sz="1050" dirty="0"/>
              <a:t> | </a:t>
            </a:r>
            <a:r>
              <a:rPr lang="en-US" sz="1050" b="1" dirty="0">
                <a:solidFill>
                  <a:schemeClr val="accent2"/>
                </a:solidFill>
              </a:rPr>
              <a:t>6</a:t>
            </a:r>
            <a:r>
              <a:rPr lang="en-US" sz="1050" dirty="0"/>
              <a:t> | </a:t>
            </a:r>
            <a:r>
              <a:rPr lang="en-US" sz="1050" b="1" dirty="0">
                <a:solidFill>
                  <a:schemeClr val="accent2"/>
                </a:solidFill>
              </a:rPr>
              <a:t>7</a:t>
            </a:r>
            <a:r>
              <a:rPr lang="en-US" sz="1050" dirty="0"/>
              <a:t> |</a:t>
            </a:r>
            <a:r>
              <a:rPr lang="en-US" sz="1050" b="1" dirty="0">
                <a:solidFill>
                  <a:schemeClr val="accent2"/>
                </a:solidFill>
              </a:rPr>
              <a:t> 8 </a:t>
            </a:r>
            <a:r>
              <a:rPr lang="en-US" sz="1050" dirty="0"/>
              <a:t>| </a:t>
            </a:r>
            <a:r>
              <a:rPr lang="en-US" sz="1050" b="1" dirty="0">
                <a:solidFill>
                  <a:schemeClr val="accent2"/>
                </a:solidFill>
              </a:rPr>
              <a:t>9</a:t>
            </a:r>
          </a:p>
          <a:p>
            <a:pPr eaLnBrk="1" hangingPunct="1">
              <a:lnSpc>
                <a:spcPct val="80000"/>
              </a:lnSpc>
              <a:buFontTx/>
              <a:buNone/>
            </a:pPr>
            <a:endParaRPr lang="en-US" sz="1050" dirty="0"/>
          </a:p>
          <a:p>
            <a:pPr eaLnBrk="1" hangingPunct="1">
              <a:lnSpc>
                <a:spcPct val="80000"/>
              </a:lnSpc>
              <a:buFontTx/>
              <a:buNone/>
            </a:pPr>
            <a:r>
              <a:rPr lang="en-US" sz="1050" dirty="0"/>
              <a:t>&lt;identifier&gt; ::= </a:t>
            </a:r>
          </a:p>
          <a:p>
            <a:pPr eaLnBrk="1" hangingPunct="1">
              <a:lnSpc>
                <a:spcPct val="80000"/>
              </a:lnSpc>
              <a:buFontTx/>
              <a:buNone/>
            </a:pPr>
            <a:r>
              <a:rPr lang="en-US" sz="1050" dirty="0"/>
              <a:t>           &lt;identifier start&gt; &lt;identifier part&gt;*   </a:t>
            </a:r>
          </a:p>
          <a:p>
            <a:pPr eaLnBrk="1" hangingPunct="1">
              <a:lnSpc>
                <a:spcPct val="80000"/>
              </a:lnSpc>
              <a:buFontTx/>
              <a:buNone/>
            </a:pPr>
            <a:r>
              <a:rPr lang="en-US" sz="1050" dirty="0"/>
              <a:t>&lt;identifier start&gt; ::=  </a:t>
            </a:r>
            <a:r>
              <a:rPr lang="en-US" sz="1050" b="1" dirty="0">
                <a:solidFill>
                  <a:schemeClr val="accent2"/>
                </a:solidFill>
              </a:rPr>
              <a:t>A</a:t>
            </a:r>
            <a:r>
              <a:rPr lang="en-US" sz="1050" dirty="0"/>
              <a:t> .. </a:t>
            </a:r>
            <a:r>
              <a:rPr lang="en-US" sz="1050" b="1" dirty="0">
                <a:solidFill>
                  <a:schemeClr val="accent2"/>
                </a:solidFill>
              </a:rPr>
              <a:t>Z</a:t>
            </a:r>
            <a:r>
              <a:rPr lang="en-US" sz="1050" dirty="0">
                <a:solidFill>
                  <a:schemeClr val="accent2"/>
                </a:solidFill>
              </a:rPr>
              <a:t> </a:t>
            </a:r>
            <a:r>
              <a:rPr lang="en-US" sz="1050" dirty="0"/>
              <a:t>| </a:t>
            </a:r>
            <a:r>
              <a:rPr lang="en-US" sz="1050" b="1" dirty="0">
                <a:solidFill>
                  <a:schemeClr val="accent2"/>
                </a:solidFill>
              </a:rPr>
              <a:t>a</a:t>
            </a:r>
            <a:r>
              <a:rPr lang="en-US" sz="1050" dirty="0">
                <a:solidFill>
                  <a:schemeClr val="accent2"/>
                </a:solidFill>
              </a:rPr>
              <a:t>..</a:t>
            </a:r>
            <a:r>
              <a:rPr lang="en-US" sz="1050" b="1" dirty="0">
                <a:solidFill>
                  <a:schemeClr val="accent2"/>
                </a:solidFill>
              </a:rPr>
              <a:t>z</a:t>
            </a:r>
            <a:r>
              <a:rPr lang="en-US" sz="1050" b="1" dirty="0"/>
              <a:t> </a:t>
            </a:r>
            <a:r>
              <a:rPr lang="en-US" sz="1050" dirty="0"/>
              <a:t>| </a:t>
            </a:r>
            <a:r>
              <a:rPr lang="en-US" sz="1050" b="1" dirty="0">
                <a:solidFill>
                  <a:schemeClr val="accent2"/>
                </a:solidFill>
              </a:rPr>
              <a:t>$</a:t>
            </a:r>
            <a:r>
              <a:rPr lang="en-US" sz="1050" dirty="0"/>
              <a:t> | </a:t>
            </a:r>
            <a:r>
              <a:rPr lang="en-US" sz="1050" b="1" dirty="0">
                <a:solidFill>
                  <a:schemeClr val="accent2"/>
                </a:solidFill>
              </a:rPr>
              <a:t>_</a:t>
            </a:r>
          </a:p>
          <a:p>
            <a:pPr eaLnBrk="1" hangingPunct="1">
              <a:lnSpc>
                <a:spcPct val="80000"/>
              </a:lnSpc>
              <a:buFontTx/>
              <a:buNone/>
            </a:pPr>
            <a:r>
              <a:rPr lang="en-US" sz="1050" dirty="0"/>
              <a:t>&lt;identifier part&gt; ::= </a:t>
            </a:r>
          </a:p>
          <a:p>
            <a:pPr eaLnBrk="1" hangingPunct="1">
              <a:lnSpc>
                <a:spcPct val="80000"/>
              </a:lnSpc>
              <a:buFontTx/>
              <a:buNone/>
            </a:pPr>
            <a:r>
              <a:rPr lang="en-US" sz="1050" dirty="0"/>
              <a:t>          &lt;identifier start&gt; | &lt;digit&gt;</a:t>
            </a:r>
          </a:p>
          <a:p>
            <a:pPr eaLnBrk="1" hangingPunct="1">
              <a:lnSpc>
                <a:spcPct val="80000"/>
              </a:lnSpc>
              <a:buFontTx/>
              <a:buNone/>
            </a:pPr>
            <a:endParaRPr lang="en-US" sz="1050" dirty="0"/>
          </a:p>
          <a:p>
            <a:pPr eaLnBrk="1" hangingPunct="1">
              <a:lnSpc>
                <a:spcPct val="80000"/>
              </a:lnSpc>
              <a:buFontTx/>
              <a:buNone/>
            </a:pPr>
            <a:r>
              <a:rPr lang="en-US" sz="1050" dirty="0"/>
              <a:t>&lt;op&gt;</a:t>
            </a:r>
            <a:r>
              <a:rPr lang="en-US" sz="1050" b="1" dirty="0"/>
              <a:t> </a:t>
            </a:r>
            <a:r>
              <a:rPr lang="en-US" sz="1050" dirty="0"/>
              <a:t>::=</a:t>
            </a:r>
            <a:r>
              <a:rPr lang="en-US" sz="1050" b="1" dirty="0"/>
              <a:t>   </a:t>
            </a:r>
            <a:r>
              <a:rPr lang="en-US" sz="1050" b="1" dirty="0">
                <a:solidFill>
                  <a:schemeClr val="accent2"/>
                </a:solidFill>
              </a:rPr>
              <a:t>+</a:t>
            </a:r>
            <a:r>
              <a:rPr lang="en-US" sz="1050" b="1" dirty="0"/>
              <a:t> </a:t>
            </a:r>
            <a:r>
              <a:rPr lang="en-US" sz="1050" dirty="0"/>
              <a:t>|</a:t>
            </a:r>
            <a:r>
              <a:rPr lang="en-US" sz="1050" b="1" dirty="0"/>
              <a:t> </a:t>
            </a:r>
            <a:r>
              <a:rPr lang="en-US" sz="1050" b="1" dirty="0">
                <a:solidFill>
                  <a:schemeClr val="accent2"/>
                </a:solidFill>
              </a:rPr>
              <a:t>== </a:t>
            </a:r>
            <a:r>
              <a:rPr lang="en-US" sz="1050" dirty="0"/>
              <a:t>|</a:t>
            </a:r>
            <a:r>
              <a:rPr lang="en-US" sz="1050" b="1" dirty="0">
                <a:solidFill>
                  <a:srgbClr val="0099FF"/>
                </a:solidFill>
              </a:rPr>
              <a:t> </a:t>
            </a:r>
            <a:r>
              <a:rPr lang="en-US" sz="1050" b="1" dirty="0">
                <a:solidFill>
                  <a:schemeClr val="accent2"/>
                </a:solidFill>
              </a:rPr>
              <a:t>*</a:t>
            </a:r>
          </a:p>
        </p:txBody>
      </p:sp>
    </p:spTree>
    <p:extLst>
      <p:ext uri="{BB962C8B-B14F-4D97-AF65-F5344CB8AC3E}">
        <p14:creationId xmlns:p14="http://schemas.microsoft.com/office/powerpoint/2010/main" val="36724904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661CE-0FA5-41A4-B8FE-1BD9243C540C}"/>
              </a:ext>
            </a:extLst>
          </p:cNvPr>
          <p:cNvSpPr>
            <a:spLocks noGrp="1"/>
          </p:cNvSpPr>
          <p:nvPr>
            <p:ph type="title"/>
          </p:nvPr>
        </p:nvSpPr>
        <p:spPr/>
        <p:txBody>
          <a:bodyPr/>
          <a:lstStyle/>
          <a:p>
            <a:r>
              <a:rPr lang="en-US" dirty="0"/>
              <a:t>Syntax Diagram</a:t>
            </a:r>
          </a:p>
        </p:txBody>
      </p:sp>
      <p:sp>
        <p:nvSpPr>
          <p:cNvPr id="4" name="TextBox 3">
            <a:extLst>
              <a:ext uri="{FF2B5EF4-FFF2-40B4-BE49-F238E27FC236}">
                <a16:creationId xmlns:a16="http://schemas.microsoft.com/office/drawing/2014/main" id="{C35D1BEC-E157-4892-9940-0DFFEFC2CCD0}"/>
              </a:ext>
            </a:extLst>
          </p:cNvPr>
          <p:cNvSpPr txBox="1"/>
          <p:nvPr/>
        </p:nvSpPr>
        <p:spPr>
          <a:xfrm>
            <a:off x="206063" y="2708881"/>
            <a:ext cx="3657600" cy="1169551"/>
          </a:xfrm>
          <a:prstGeom prst="rect">
            <a:avLst/>
          </a:prstGeom>
          <a:noFill/>
        </p:spPr>
        <p:txBody>
          <a:bodyPr wrap="square" rtlCol="0">
            <a:spAutoFit/>
          </a:bodyPr>
          <a:lstStyle/>
          <a:p>
            <a:pPr eaLnBrk="1" hangingPunct="1">
              <a:buFontTx/>
              <a:buNone/>
            </a:pPr>
            <a:r>
              <a:rPr lang="en-US" sz="1400" dirty="0">
                <a:solidFill>
                  <a:schemeClr val="hlink"/>
                </a:solidFill>
              </a:rPr>
              <a:t>dec</a:t>
            </a:r>
            <a:r>
              <a:rPr lang="en-US" sz="1400" dirty="0"/>
              <a:t> ::= </a:t>
            </a:r>
            <a:r>
              <a:rPr lang="en-US" sz="1400" dirty="0">
                <a:solidFill>
                  <a:schemeClr val="hlink"/>
                </a:solidFill>
              </a:rPr>
              <a:t>modifier type</a:t>
            </a:r>
            <a:r>
              <a:rPr lang="en-US" sz="1400" dirty="0"/>
              <a:t> </a:t>
            </a:r>
            <a:r>
              <a:rPr lang="en-US" sz="1400" dirty="0">
                <a:solidFill>
                  <a:schemeClr val="accent2"/>
                </a:solidFill>
              </a:rPr>
              <a:t>ident ;</a:t>
            </a:r>
          </a:p>
          <a:p>
            <a:pPr eaLnBrk="1" hangingPunct="1">
              <a:buFontTx/>
              <a:buNone/>
            </a:pPr>
            <a:r>
              <a:rPr lang="en-US" sz="1400" dirty="0">
                <a:solidFill>
                  <a:schemeClr val="hlink"/>
                </a:solidFill>
              </a:rPr>
              <a:t>dec</a:t>
            </a:r>
            <a:r>
              <a:rPr lang="en-US" sz="1400" dirty="0"/>
              <a:t> ::= </a:t>
            </a:r>
            <a:r>
              <a:rPr lang="en-US" sz="1400" dirty="0">
                <a:solidFill>
                  <a:schemeClr val="accent2"/>
                </a:solidFill>
              </a:rPr>
              <a:t>procedure</a:t>
            </a:r>
            <a:r>
              <a:rPr lang="en-US" sz="1400" dirty="0"/>
              <a:t> </a:t>
            </a:r>
            <a:r>
              <a:rPr lang="en-US" sz="1400" dirty="0">
                <a:solidFill>
                  <a:schemeClr val="accent2"/>
                </a:solidFill>
              </a:rPr>
              <a:t>ident (</a:t>
            </a:r>
            <a:r>
              <a:rPr lang="en-US" sz="1400" dirty="0"/>
              <a:t> </a:t>
            </a:r>
            <a:r>
              <a:rPr lang="en-US" sz="1400" dirty="0">
                <a:solidFill>
                  <a:schemeClr val="hlink"/>
                </a:solidFill>
              </a:rPr>
              <a:t>formals</a:t>
            </a:r>
            <a:r>
              <a:rPr lang="en-US" sz="1400" dirty="0"/>
              <a:t> </a:t>
            </a:r>
            <a:r>
              <a:rPr lang="en-US" sz="1400" dirty="0">
                <a:solidFill>
                  <a:schemeClr val="accent2"/>
                </a:solidFill>
              </a:rPr>
              <a:t>) </a:t>
            </a:r>
            <a:r>
              <a:rPr lang="en-US" sz="1400" dirty="0">
                <a:solidFill>
                  <a:schemeClr val="accent3"/>
                </a:solidFill>
              </a:rPr>
              <a:t>body</a:t>
            </a:r>
            <a:r>
              <a:rPr lang="en-US" sz="1400" dirty="0">
                <a:solidFill>
                  <a:schemeClr val="accent2"/>
                </a:solidFill>
              </a:rPr>
              <a:t> ;</a:t>
            </a:r>
          </a:p>
          <a:p>
            <a:pPr eaLnBrk="1" hangingPunct="1">
              <a:buFontTx/>
              <a:buNone/>
            </a:pPr>
            <a:r>
              <a:rPr lang="en-US" sz="1400" dirty="0">
                <a:solidFill>
                  <a:schemeClr val="hlink"/>
                </a:solidFill>
              </a:rPr>
              <a:t>type</a:t>
            </a:r>
            <a:r>
              <a:rPr lang="en-US" sz="1400" dirty="0">
                <a:solidFill>
                  <a:schemeClr val="accent2"/>
                </a:solidFill>
              </a:rPr>
              <a:t> </a:t>
            </a:r>
            <a:r>
              <a:rPr lang="en-US" sz="1400" dirty="0"/>
              <a:t>::=</a:t>
            </a:r>
            <a:r>
              <a:rPr lang="en-US" sz="1400" dirty="0">
                <a:solidFill>
                  <a:schemeClr val="accent2"/>
                </a:solidFill>
              </a:rPr>
              <a:t> int </a:t>
            </a:r>
            <a:r>
              <a:rPr lang="en-US" sz="1400" dirty="0"/>
              <a:t>|</a:t>
            </a:r>
            <a:r>
              <a:rPr lang="en-US" sz="1400" dirty="0">
                <a:solidFill>
                  <a:schemeClr val="accent2"/>
                </a:solidFill>
              </a:rPr>
              <a:t> bool</a:t>
            </a:r>
          </a:p>
          <a:p>
            <a:pPr eaLnBrk="1" hangingPunct="1">
              <a:buFontTx/>
              <a:buNone/>
            </a:pPr>
            <a:r>
              <a:rPr lang="en-US" sz="1400" dirty="0">
                <a:solidFill>
                  <a:schemeClr val="hlink"/>
                </a:solidFill>
              </a:rPr>
              <a:t>modifier</a:t>
            </a:r>
            <a:r>
              <a:rPr lang="en-US" sz="1400" dirty="0">
                <a:solidFill>
                  <a:schemeClr val="accent2"/>
                </a:solidFill>
              </a:rPr>
              <a:t> </a:t>
            </a:r>
            <a:r>
              <a:rPr lang="en-US" sz="1400" dirty="0"/>
              <a:t>::=</a:t>
            </a:r>
            <a:r>
              <a:rPr lang="en-US" sz="1400" dirty="0">
                <a:solidFill>
                  <a:schemeClr val="accent2"/>
                </a:solidFill>
              </a:rPr>
              <a:t> public </a:t>
            </a:r>
            <a:r>
              <a:rPr lang="en-US" sz="1400" dirty="0"/>
              <a:t>|</a:t>
            </a:r>
            <a:r>
              <a:rPr lang="en-US" sz="1400" dirty="0">
                <a:solidFill>
                  <a:schemeClr val="accent2"/>
                </a:solidFill>
              </a:rPr>
              <a:t> </a:t>
            </a:r>
            <a:r>
              <a:rPr lang="el-GR" sz="1400" dirty="0">
                <a:solidFill>
                  <a:schemeClr val="accent2"/>
                </a:solidFill>
                <a:cs typeface="Arial" charset="0"/>
              </a:rPr>
              <a:t>ε</a:t>
            </a:r>
            <a:endParaRPr lang="en-US" sz="1400" dirty="0">
              <a:solidFill>
                <a:schemeClr val="accent2"/>
              </a:solidFill>
              <a:cs typeface="Arial" charset="0"/>
            </a:endParaRPr>
          </a:p>
          <a:p>
            <a:pPr eaLnBrk="1" hangingPunct="1">
              <a:buFontTx/>
              <a:buNone/>
            </a:pPr>
            <a:r>
              <a:rPr lang="en-US" sz="1400" dirty="0">
                <a:solidFill>
                  <a:schemeClr val="hlink"/>
                </a:solidFill>
                <a:cs typeface="Arial" charset="0"/>
              </a:rPr>
              <a:t>formals</a:t>
            </a:r>
            <a:r>
              <a:rPr lang="en-US" sz="1400" dirty="0">
                <a:solidFill>
                  <a:schemeClr val="accent2"/>
                </a:solidFill>
                <a:cs typeface="Arial" charset="0"/>
              </a:rPr>
              <a:t> ::= </a:t>
            </a:r>
            <a:r>
              <a:rPr lang="el-GR" sz="1400" dirty="0">
                <a:solidFill>
                  <a:schemeClr val="accent2"/>
                </a:solidFill>
                <a:cs typeface="Arial" charset="0"/>
              </a:rPr>
              <a:t>ε</a:t>
            </a:r>
            <a:r>
              <a:rPr lang="en-US" sz="1400" dirty="0">
                <a:solidFill>
                  <a:schemeClr val="accent2"/>
                </a:solidFill>
                <a:cs typeface="Arial" charset="0"/>
              </a:rPr>
              <a:t> </a:t>
            </a:r>
            <a:r>
              <a:rPr lang="en-US" sz="1400" dirty="0">
                <a:cs typeface="Arial" charset="0"/>
              </a:rPr>
              <a:t>|</a:t>
            </a:r>
            <a:r>
              <a:rPr lang="en-US" sz="1400" dirty="0">
                <a:solidFill>
                  <a:schemeClr val="accent2"/>
                </a:solidFill>
                <a:cs typeface="Arial" charset="0"/>
              </a:rPr>
              <a:t> </a:t>
            </a:r>
            <a:r>
              <a:rPr lang="en-US" sz="1400" dirty="0">
                <a:solidFill>
                  <a:schemeClr val="hlink"/>
                </a:solidFill>
                <a:cs typeface="Arial" charset="0"/>
              </a:rPr>
              <a:t>type</a:t>
            </a:r>
            <a:r>
              <a:rPr lang="en-US" sz="1400" dirty="0">
                <a:solidFill>
                  <a:schemeClr val="accent2"/>
                </a:solidFill>
                <a:cs typeface="Arial" charset="0"/>
              </a:rPr>
              <a:t> ident </a:t>
            </a:r>
            <a:r>
              <a:rPr lang="en-US" sz="1400" dirty="0">
                <a:cs typeface="Arial" charset="0"/>
              </a:rPr>
              <a:t>(</a:t>
            </a:r>
            <a:r>
              <a:rPr lang="en-US" sz="1400" dirty="0">
                <a:solidFill>
                  <a:schemeClr val="accent2"/>
                </a:solidFill>
                <a:cs typeface="Arial" charset="0"/>
              </a:rPr>
              <a:t> , </a:t>
            </a:r>
            <a:r>
              <a:rPr lang="en-US" sz="1400" dirty="0">
                <a:solidFill>
                  <a:schemeClr val="hlink"/>
                </a:solidFill>
                <a:cs typeface="Arial" charset="0"/>
              </a:rPr>
              <a:t>type</a:t>
            </a:r>
            <a:r>
              <a:rPr lang="en-US" sz="1400" dirty="0">
                <a:solidFill>
                  <a:schemeClr val="accent2"/>
                </a:solidFill>
                <a:cs typeface="Arial" charset="0"/>
              </a:rPr>
              <a:t> ident </a:t>
            </a:r>
            <a:r>
              <a:rPr lang="en-US" sz="1400" dirty="0">
                <a:cs typeface="Arial" charset="0"/>
              </a:rPr>
              <a:t>)*</a:t>
            </a:r>
            <a:endParaRPr lang="el-GR" sz="1400" dirty="0">
              <a:cs typeface="Arial" charset="0"/>
            </a:endParaRPr>
          </a:p>
        </p:txBody>
      </p:sp>
      <p:pic>
        <p:nvPicPr>
          <p:cNvPr id="5" name="Picture 4">
            <a:extLst>
              <a:ext uri="{FF2B5EF4-FFF2-40B4-BE49-F238E27FC236}">
                <a16:creationId xmlns:a16="http://schemas.microsoft.com/office/drawing/2014/main" id="{0C732E64-EA40-430B-B529-8D1005946D43}"/>
              </a:ext>
            </a:extLst>
          </p:cNvPr>
          <p:cNvPicPr>
            <a:picLocks noChangeAspect="1"/>
          </p:cNvPicPr>
          <p:nvPr/>
        </p:nvPicPr>
        <p:blipFill>
          <a:blip r:embed="rId3"/>
          <a:stretch>
            <a:fillRect/>
          </a:stretch>
        </p:blipFill>
        <p:spPr>
          <a:xfrm>
            <a:off x="5037370" y="553790"/>
            <a:ext cx="3778762" cy="6162541"/>
          </a:xfrm>
          <a:prstGeom prst="rect">
            <a:avLst/>
          </a:prstGeom>
        </p:spPr>
      </p:pic>
      <p:sp>
        <p:nvSpPr>
          <p:cNvPr id="6" name="TextBox 5">
            <a:extLst>
              <a:ext uri="{FF2B5EF4-FFF2-40B4-BE49-F238E27FC236}">
                <a16:creationId xmlns:a16="http://schemas.microsoft.com/office/drawing/2014/main" id="{B3A2D907-C383-4B5E-B028-1888A460AD21}"/>
              </a:ext>
            </a:extLst>
          </p:cNvPr>
          <p:cNvSpPr txBox="1"/>
          <p:nvPr/>
        </p:nvSpPr>
        <p:spPr>
          <a:xfrm>
            <a:off x="327867" y="4795284"/>
            <a:ext cx="3657599" cy="369332"/>
          </a:xfrm>
          <a:prstGeom prst="rect">
            <a:avLst/>
          </a:prstGeom>
          <a:noFill/>
        </p:spPr>
        <p:txBody>
          <a:bodyPr wrap="square" rtlCol="0">
            <a:spAutoFit/>
          </a:bodyPr>
          <a:lstStyle/>
          <a:p>
            <a:r>
              <a:rPr lang="en-US" dirty="0"/>
              <a:t>https://www.bottlecaps.de/rr/ui</a:t>
            </a:r>
          </a:p>
        </p:txBody>
      </p:sp>
    </p:spTree>
    <p:extLst>
      <p:ext uri="{BB962C8B-B14F-4D97-AF65-F5344CB8AC3E}">
        <p14:creationId xmlns:p14="http://schemas.microsoft.com/office/powerpoint/2010/main" val="1753627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FDF2-9162-4BC4-8CAF-719C530A8370}"/>
              </a:ext>
            </a:extLst>
          </p:cNvPr>
          <p:cNvSpPr>
            <a:spLocks noGrp="1"/>
          </p:cNvSpPr>
          <p:nvPr>
            <p:ph type="title"/>
          </p:nvPr>
        </p:nvSpPr>
        <p:spPr/>
        <p:txBody>
          <a:bodyPr/>
          <a:lstStyle/>
          <a:p>
            <a:r>
              <a:rPr lang="en-US" dirty="0"/>
              <a:t>Example</a:t>
            </a:r>
          </a:p>
        </p:txBody>
      </p:sp>
      <p:sp>
        <p:nvSpPr>
          <p:cNvPr id="81923" name="Rectangle 2"/>
          <p:cNvSpPr>
            <a:spLocks noGrp="1" noChangeArrowheads="1"/>
          </p:cNvSpPr>
          <p:nvPr>
            <p:ph idx="10"/>
          </p:nvPr>
        </p:nvSpPr>
        <p:spPr/>
        <p:txBody>
          <a:bodyPr/>
          <a:lstStyle/>
          <a:p>
            <a:pPr eaLnBrk="1" hangingPunct="1">
              <a:lnSpc>
                <a:spcPct val="90000"/>
              </a:lnSpc>
              <a:buFontTx/>
              <a:buNone/>
            </a:pPr>
            <a:r>
              <a:rPr lang="en-US" sz="4000" dirty="0"/>
              <a:t>  </a:t>
            </a:r>
            <a:r>
              <a:rPr lang="en-US" sz="3600" i="1" dirty="0" err="1"/>
              <a:t>ident_list</a:t>
            </a:r>
            <a:r>
              <a:rPr lang="en-US" sz="3600" dirty="0"/>
              <a:t> ::=</a:t>
            </a:r>
            <a:r>
              <a:rPr lang="en-US" sz="3600" dirty="0">
                <a:solidFill>
                  <a:schemeClr val="accent2"/>
                </a:solidFill>
              </a:rPr>
              <a:t> </a:t>
            </a:r>
            <a:r>
              <a:rPr lang="en-US" sz="3600" dirty="0">
                <a:solidFill>
                  <a:srgbClr val="FF0000"/>
                </a:solidFill>
              </a:rPr>
              <a:t>ident</a:t>
            </a:r>
            <a:r>
              <a:rPr lang="en-US" sz="3600" dirty="0"/>
              <a:t> </a:t>
            </a:r>
          </a:p>
          <a:p>
            <a:pPr eaLnBrk="1" hangingPunct="1">
              <a:lnSpc>
                <a:spcPct val="90000"/>
              </a:lnSpc>
              <a:buFontTx/>
              <a:buNone/>
            </a:pPr>
            <a:r>
              <a:rPr lang="en-US" sz="3600" i="1" dirty="0"/>
              <a:t>  </a:t>
            </a:r>
            <a:r>
              <a:rPr lang="en-US" sz="3600" i="1" dirty="0" err="1"/>
              <a:t>ident_list</a:t>
            </a:r>
            <a:r>
              <a:rPr lang="en-US" sz="3600" i="1" dirty="0"/>
              <a:t> ::= </a:t>
            </a:r>
            <a:r>
              <a:rPr lang="en-US" sz="3600" i="1" dirty="0" err="1"/>
              <a:t>ident_list</a:t>
            </a:r>
            <a:r>
              <a:rPr lang="en-US" sz="3600" dirty="0"/>
              <a:t> </a:t>
            </a:r>
            <a:r>
              <a:rPr lang="en-US" sz="3600" dirty="0">
                <a:solidFill>
                  <a:srgbClr val="FF0000"/>
                </a:solidFill>
              </a:rPr>
              <a:t>, ident</a:t>
            </a:r>
          </a:p>
          <a:p>
            <a:pPr eaLnBrk="1" hangingPunct="1">
              <a:lnSpc>
                <a:spcPct val="90000"/>
              </a:lnSpc>
            </a:pPr>
            <a:endParaRPr lang="en-US" sz="3600" dirty="0">
              <a:solidFill>
                <a:schemeClr val="accent2"/>
              </a:solidFill>
            </a:endParaRPr>
          </a:p>
          <a:p>
            <a:pPr lvl="1" eaLnBrk="1" hangingPunct="1">
              <a:lnSpc>
                <a:spcPct val="90000"/>
              </a:lnSpc>
            </a:pPr>
            <a:endParaRPr lang="en-US" sz="3200" dirty="0"/>
          </a:p>
        </p:txBody>
      </p:sp>
      <p:sp>
        <p:nvSpPr>
          <p:cNvPr id="81922" name="Slide Number Placeholder 5"/>
          <p:cNvSpPr>
            <a:spLocks noGrp="1"/>
          </p:cNvSpPr>
          <p:nvPr>
            <p:ph type="sldNum" sz="quarter" idx="4294967295"/>
          </p:nvPr>
        </p:nvSpPr>
        <p:spPr>
          <a:xfrm>
            <a:off x="0" y="0"/>
            <a:ext cx="0" cy="0"/>
          </a:xfrm>
          <a:noFill/>
        </p:spPr>
        <p:txBody>
          <a:bodyPr/>
          <a:lstStyle/>
          <a:p>
            <a:fld id="{CC2E7472-492F-4ED8-BAEC-6A8AEE6714D6}"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2686438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FDF2-9162-4BC4-8CAF-719C530A8370}"/>
              </a:ext>
            </a:extLst>
          </p:cNvPr>
          <p:cNvSpPr>
            <a:spLocks noGrp="1"/>
          </p:cNvSpPr>
          <p:nvPr>
            <p:ph type="title"/>
          </p:nvPr>
        </p:nvSpPr>
        <p:spPr/>
        <p:txBody>
          <a:bodyPr/>
          <a:lstStyle/>
          <a:p>
            <a:r>
              <a:rPr lang="en-US" dirty="0"/>
              <a:t>Example</a:t>
            </a:r>
          </a:p>
        </p:txBody>
      </p:sp>
      <p:sp>
        <p:nvSpPr>
          <p:cNvPr id="81923" name="Rectangle 2"/>
          <p:cNvSpPr>
            <a:spLocks noGrp="1" noChangeArrowheads="1"/>
          </p:cNvSpPr>
          <p:nvPr>
            <p:ph idx="10"/>
          </p:nvPr>
        </p:nvSpPr>
        <p:spPr/>
        <p:txBody>
          <a:bodyPr/>
          <a:lstStyle/>
          <a:p>
            <a:pPr eaLnBrk="1" hangingPunct="1">
              <a:lnSpc>
                <a:spcPct val="90000"/>
              </a:lnSpc>
              <a:buFontTx/>
              <a:buNone/>
            </a:pPr>
            <a:r>
              <a:rPr lang="en-US" sz="4000" dirty="0"/>
              <a:t>  </a:t>
            </a:r>
            <a:r>
              <a:rPr lang="en-US" sz="3600" i="1" dirty="0" err="1"/>
              <a:t>ident_list</a:t>
            </a:r>
            <a:r>
              <a:rPr lang="en-US" sz="3600" dirty="0"/>
              <a:t> ::=</a:t>
            </a:r>
            <a:r>
              <a:rPr lang="en-US" sz="3600" dirty="0">
                <a:solidFill>
                  <a:schemeClr val="accent2"/>
                </a:solidFill>
              </a:rPr>
              <a:t> </a:t>
            </a:r>
            <a:r>
              <a:rPr lang="en-US" sz="3600" dirty="0">
                <a:solidFill>
                  <a:srgbClr val="FF0000"/>
                </a:solidFill>
              </a:rPr>
              <a:t>ident</a:t>
            </a:r>
            <a:r>
              <a:rPr lang="en-US" sz="3600" dirty="0"/>
              <a:t> </a:t>
            </a:r>
          </a:p>
          <a:p>
            <a:pPr eaLnBrk="1" hangingPunct="1">
              <a:lnSpc>
                <a:spcPct val="90000"/>
              </a:lnSpc>
              <a:buFontTx/>
              <a:buNone/>
            </a:pPr>
            <a:r>
              <a:rPr lang="en-US" sz="3600" i="1" dirty="0"/>
              <a:t>  </a:t>
            </a:r>
            <a:r>
              <a:rPr lang="en-US" sz="3600" i="1" dirty="0" err="1"/>
              <a:t>ident_list</a:t>
            </a:r>
            <a:r>
              <a:rPr lang="en-US" sz="3600" i="1" dirty="0"/>
              <a:t> ::= </a:t>
            </a:r>
            <a:r>
              <a:rPr lang="en-US" sz="3600" i="1" dirty="0" err="1"/>
              <a:t>ident_list</a:t>
            </a:r>
            <a:r>
              <a:rPr lang="en-US" sz="3600" dirty="0"/>
              <a:t> </a:t>
            </a:r>
            <a:r>
              <a:rPr lang="en-US" sz="3600" dirty="0">
                <a:solidFill>
                  <a:srgbClr val="FF0000"/>
                </a:solidFill>
              </a:rPr>
              <a:t>, ident</a:t>
            </a:r>
          </a:p>
          <a:p>
            <a:pPr eaLnBrk="1" hangingPunct="1">
              <a:lnSpc>
                <a:spcPct val="90000"/>
              </a:lnSpc>
            </a:pPr>
            <a:endParaRPr lang="en-US" sz="3600" dirty="0">
              <a:solidFill>
                <a:schemeClr val="accent2"/>
              </a:solidFill>
            </a:endParaRPr>
          </a:p>
          <a:p>
            <a:pPr lvl="1" eaLnBrk="1" hangingPunct="1">
              <a:lnSpc>
                <a:spcPct val="90000"/>
              </a:lnSpc>
            </a:pPr>
            <a:r>
              <a:rPr lang="en-US" sz="3200" dirty="0"/>
              <a:t>Not LL(1)</a:t>
            </a:r>
          </a:p>
        </p:txBody>
      </p:sp>
      <p:sp>
        <p:nvSpPr>
          <p:cNvPr id="81922" name="Slide Number Placeholder 5"/>
          <p:cNvSpPr>
            <a:spLocks noGrp="1"/>
          </p:cNvSpPr>
          <p:nvPr>
            <p:ph type="sldNum" sz="quarter" idx="4294967295"/>
          </p:nvPr>
        </p:nvSpPr>
        <p:spPr>
          <a:xfrm>
            <a:off x="0" y="0"/>
            <a:ext cx="0" cy="0"/>
          </a:xfrm>
          <a:noFill/>
        </p:spPr>
        <p:txBody>
          <a:bodyPr/>
          <a:lstStyle/>
          <a:p>
            <a:fld id="{CC2E7472-492F-4ED8-BAEC-6A8AEE6714D6}" type="slidenum">
              <a:rPr lang="en-US" smtClean="0">
                <a:solidFill>
                  <a:prstClr val="black"/>
                </a:solidFill>
              </a:rPr>
              <a:pPr/>
              <a:t>102</a:t>
            </a:fld>
            <a:endParaRPr lang="en-US">
              <a:solidFill>
                <a:prstClr val="black"/>
              </a:solidFill>
            </a:endParaRPr>
          </a:p>
        </p:txBody>
      </p:sp>
      <p:sp>
        <p:nvSpPr>
          <p:cNvPr id="3" name="Explosion: 14 Points 2">
            <a:extLst>
              <a:ext uri="{FF2B5EF4-FFF2-40B4-BE49-F238E27FC236}">
                <a16:creationId xmlns:a16="http://schemas.microsoft.com/office/drawing/2014/main" id="{3948ADE5-FA71-4BAB-B147-B5F21BA88BC6}"/>
              </a:ext>
            </a:extLst>
          </p:cNvPr>
          <p:cNvSpPr/>
          <p:nvPr/>
        </p:nvSpPr>
        <p:spPr>
          <a:xfrm>
            <a:off x="3274827" y="3429000"/>
            <a:ext cx="5869173" cy="3429001"/>
          </a:xfrm>
          <a:prstGeom prst="irregularSeal2">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atin typeface="Calibri" panose="020F0502020204030204" pitchFamily="34" charset="0"/>
                <a:cs typeface="Calibri" panose="020F0502020204030204" pitchFamily="34" charset="0"/>
              </a:rPr>
              <a:t>General rule:  If a grammar is left-recursive, it is not LL(1)</a:t>
            </a:r>
          </a:p>
        </p:txBody>
      </p:sp>
    </p:spTree>
    <p:extLst>
      <p:ext uri="{BB962C8B-B14F-4D97-AF65-F5344CB8AC3E}">
        <p14:creationId xmlns:p14="http://schemas.microsoft.com/office/powerpoint/2010/main" val="3179148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327868" y="840930"/>
            <a:ext cx="7556500" cy="1116012"/>
          </a:xfrm>
        </p:spPr>
        <p:txBody>
          <a:bodyPr/>
          <a:lstStyle/>
          <a:p>
            <a:pPr eaLnBrk="1" hangingPunct="1"/>
            <a:r>
              <a:rPr lang="en-US" sz="4800" dirty="0"/>
              <a:t>Left recursion</a:t>
            </a:r>
          </a:p>
        </p:txBody>
      </p:sp>
      <p:sp>
        <p:nvSpPr>
          <p:cNvPr id="84996" name="Rectangle 3"/>
          <p:cNvSpPr>
            <a:spLocks noGrp="1" noChangeArrowheads="1"/>
          </p:cNvSpPr>
          <p:nvPr>
            <p:ph idx="10"/>
          </p:nvPr>
        </p:nvSpPr>
        <p:spPr>
          <a:xfrm>
            <a:off x="519254" y="1956942"/>
            <a:ext cx="7556500" cy="4098827"/>
          </a:xfrm>
        </p:spPr>
        <p:txBody>
          <a:bodyPr/>
          <a:lstStyle/>
          <a:p>
            <a:pPr eaLnBrk="1" hangingPunct="1">
              <a:lnSpc>
                <a:spcPct val="90000"/>
              </a:lnSpc>
            </a:pPr>
            <a:r>
              <a:rPr lang="en-US" sz="2400" dirty="0"/>
              <a:t>A grammar is left recursive if, for some nonterminal A, </a:t>
            </a:r>
          </a:p>
          <a:p>
            <a:pPr lvl="2" eaLnBrk="1" hangingPunct="1">
              <a:lnSpc>
                <a:spcPct val="90000"/>
              </a:lnSpc>
              <a:buFontTx/>
              <a:buNone/>
            </a:pPr>
            <a:r>
              <a:rPr lang="en-US" sz="2400" dirty="0"/>
              <a:t>A </a:t>
            </a:r>
            <a:r>
              <a:rPr lang="en-US" sz="2400" dirty="0">
                <a:cs typeface="Arial" charset="0"/>
              </a:rPr>
              <a:t>→</a:t>
            </a:r>
            <a:r>
              <a:rPr lang="en-US" sz="2400" baseline="30000" dirty="0"/>
              <a:t>+</a:t>
            </a:r>
            <a:r>
              <a:rPr lang="en-US" sz="2400" dirty="0"/>
              <a:t> A </a:t>
            </a:r>
            <a:r>
              <a:rPr lang="el-GR" sz="2400" dirty="0">
                <a:cs typeface="Arial" charset="0"/>
              </a:rPr>
              <a:t>σ</a:t>
            </a:r>
            <a:r>
              <a:rPr lang="en-US" sz="2400" dirty="0"/>
              <a:t>. </a:t>
            </a:r>
          </a:p>
          <a:p>
            <a:pPr eaLnBrk="1" hangingPunct="1">
              <a:lnSpc>
                <a:spcPct val="90000"/>
              </a:lnSpc>
            </a:pPr>
            <a:r>
              <a:rPr lang="en-US" sz="2400" dirty="0"/>
              <a:t>If there is a production of the form below, then it is left recursive </a:t>
            </a:r>
          </a:p>
          <a:p>
            <a:pPr lvl="2" eaLnBrk="1" hangingPunct="1">
              <a:lnSpc>
                <a:spcPct val="90000"/>
              </a:lnSpc>
              <a:buFontTx/>
              <a:buNone/>
            </a:pPr>
            <a:r>
              <a:rPr lang="en-US" sz="3200" dirty="0">
                <a:solidFill>
                  <a:schemeClr val="accent4"/>
                </a:solidFill>
              </a:rPr>
              <a:t>A</a:t>
            </a:r>
            <a:r>
              <a:rPr lang="en-US" sz="3200" dirty="0"/>
              <a:t> ::= </a:t>
            </a:r>
            <a:r>
              <a:rPr lang="en-US" sz="3200" dirty="0">
                <a:solidFill>
                  <a:schemeClr val="accent4"/>
                </a:solidFill>
              </a:rPr>
              <a:t>A</a:t>
            </a:r>
            <a:r>
              <a:rPr lang="en-US" sz="3200" dirty="0"/>
              <a:t> σ | β</a:t>
            </a:r>
            <a:r>
              <a:rPr lang="en-US" sz="2400" dirty="0"/>
              <a:t> </a:t>
            </a:r>
          </a:p>
          <a:p>
            <a:pPr eaLnBrk="1" hangingPunct="1">
              <a:lnSpc>
                <a:spcPct val="90000"/>
              </a:lnSpc>
            </a:pPr>
            <a:r>
              <a:rPr lang="en-US" sz="2400" dirty="0"/>
              <a:t>Left recursion may be indirect, involving several rules</a:t>
            </a:r>
          </a:p>
        </p:txBody>
      </p:sp>
      <p:sp>
        <p:nvSpPr>
          <p:cNvPr id="84994" name="Slide Number Placeholder 5"/>
          <p:cNvSpPr>
            <a:spLocks noGrp="1"/>
          </p:cNvSpPr>
          <p:nvPr>
            <p:ph type="sldNum" sz="quarter" idx="4294967295"/>
          </p:nvPr>
        </p:nvSpPr>
        <p:spPr>
          <a:xfrm>
            <a:off x="0" y="0"/>
            <a:ext cx="0" cy="0"/>
          </a:xfrm>
          <a:noFill/>
        </p:spPr>
        <p:txBody>
          <a:bodyPr/>
          <a:lstStyle/>
          <a:p>
            <a:fld id="{8F4F47C8-2413-438E-A9D7-1FB2A4B51594}"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996701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pPr eaLnBrk="1" hangingPunct="1"/>
            <a:r>
              <a:rPr lang="en-US" sz="4800"/>
              <a:t>Left recursion removal</a:t>
            </a:r>
          </a:p>
        </p:txBody>
      </p:sp>
      <p:sp>
        <p:nvSpPr>
          <p:cNvPr id="86020" name="Rectangle 3"/>
          <p:cNvSpPr>
            <a:spLocks noGrp="1" noChangeArrowheads="1"/>
          </p:cNvSpPr>
          <p:nvPr>
            <p:ph idx="10"/>
          </p:nvPr>
        </p:nvSpPr>
        <p:spPr/>
        <p:txBody>
          <a:bodyPr/>
          <a:lstStyle/>
          <a:p>
            <a:pPr eaLnBrk="1" hangingPunct="1">
              <a:buFontTx/>
              <a:buNone/>
            </a:pPr>
            <a:r>
              <a:rPr lang="en-US" sz="3600" dirty="0"/>
              <a:t>A production of the form</a:t>
            </a:r>
          </a:p>
          <a:p>
            <a:pPr lvl="1" eaLnBrk="1" hangingPunct="1">
              <a:buFontTx/>
              <a:buNone/>
            </a:pPr>
            <a:r>
              <a:rPr lang="en-US" sz="3600" dirty="0">
                <a:solidFill>
                  <a:schemeClr val="accent5"/>
                </a:solidFill>
              </a:rPr>
              <a:t>A ::= A σ | β</a:t>
            </a:r>
          </a:p>
          <a:p>
            <a:pPr eaLnBrk="1" hangingPunct="1">
              <a:buFontTx/>
              <a:buNone/>
            </a:pPr>
            <a:r>
              <a:rPr lang="en-US" sz="3600" dirty="0"/>
              <a:t>can be replaced in the grammar with</a:t>
            </a:r>
          </a:p>
          <a:p>
            <a:pPr lvl="1" eaLnBrk="1" hangingPunct="1">
              <a:buFontTx/>
              <a:buNone/>
            </a:pPr>
            <a:r>
              <a:rPr lang="en-US" sz="3600" dirty="0">
                <a:solidFill>
                  <a:srgbClr val="00B050"/>
                </a:solidFill>
              </a:rPr>
              <a:t>A ::= β B</a:t>
            </a:r>
          </a:p>
          <a:p>
            <a:pPr lvl="1" eaLnBrk="1" hangingPunct="1">
              <a:buFontTx/>
              <a:buNone/>
            </a:pPr>
            <a:r>
              <a:rPr lang="en-US" sz="3600" dirty="0">
                <a:solidFill>
                  <a:srgbClr val="00B050"/>
                </a:solidFill>
              </a:rPr>
              <a:t>B ::= σ B | ε</a:t>
            </a:r>
          </a:p>
          <a:p>
            <a:pPr eaLnBrk="1" hangingPunct="1">
              <a:buFontTx/>
              <a:buNone/>
            </a:pPr>
            <a:endParaRPr lang="en-US" dirty="0"/>
          </a:p>
        </p:txBody>
      </p:sp>
      <p:sp>
        <p:nvSpPr>
          <p:cNvPr id="86018" name="Slide Number Placeholder 5"/>
          <p:cNvSpPr>
            <a:spLocks noGrp="1"/>
          </p:cNvSpPr>
          <p:nvPr>
            <p:ph type="sldNum" sz="quarter" idx="4294967295"/>
          </p:nvPr>
        </p:nvSpPr>
        <p:spPr>
          <a:xfrm>
            <a:off x="0" y="0"/>
            <a:ext cx="0" cy="0"/>
          </a:xfrm>
          <a:noFill/>
        </p:spPr>
        <p:txBody>
          <a:bodyPr/>
          <a:lstStyle/>
          <a:p>
            <a:fld id="{FCA305AA-7AB4-4FAC-9E6E-C04630B078D5}" type="slidenum">
              <a:rPr lang="en-US" smtClean="0">
                <a:solidFill>
                  <a:prstClr val="black"/>
                </a:solidFill>
              </a:rPr>
              <a:pPr/>
              <a:t>104</a:t>
            </a:fld>
            <a:endParaRPr lang="en-US">
              <a:solidFill>
                <a:prstClr val="black"/>
              </a:solidFill>
            </a:endParaRPr>
          </a:p>
        </p:txBody>
      </p:sp>
      <p:sp>
        <p:nvSpPr>
          <p:cNvPr id="86021" name="AutoShape 4"/>
          <p:cNvSpPr>
            <a:spLocks noChangeArrowheads="1"/>
          </p:cNvSpPr>
          <p:nvPr/>
        </p:nvSpPr>
        <p:spPr bwMode="auto">
          <a:xfrm>
            <a:off x="5374757" y="5056595"/>
            <a:ext cx="3290777" cy="525498"/>
          </a:xfrm>
          <a:prstGeom prst="wedgeRoundRectCallout">
            <a:avLst>
              <a:gd name="adj1" fmla="val -138594"/>
              <a:gd name="adj2" fmla="val -87680"/>
              <a:gd name="adj3" fmla="val 16667"/>
            </a:avLst>
          </a:prstGeom>
          <a:solidFill>
            <a:schemeClr val="accent1"/>
          </a:solidFill>
          <a:ln w="9525">
            <a:solidFill>
              <a:schemeClr val="tx1"/>
            </a:solidFill>
            <a:miter lim="800000"/>
            <a:headEnd/>
            <a:tailEnd/>
          </a:ln>
        </p:spPr>
        <p:txBody>
          <a:bodyPr/>
          <a:lstStyle/>
          <a:p>
            <a:pPr algn="ctr"/>
            <a:r>
              <a:rPr lang="en-US" sz="2800" dirty="0">
                <a:solidFill>
                  <a:schemeClr val="bg1"/>
                </a:solidFill>
                <a:latin typeface="Calibri" panose="020F0502020204030204" pitchFamily="34" charset="0"/>
                <a:cs typeface="Calibri" panose="020F0502020204030204" pitchFamily="34" charset="0"/>
              </a:rPr>
              <a:t>B is a new symbol</a:t>
            </a:r>
          </a:p>
        </p:txBody>
      </p:sp>
    </p:spTree>
    <p:extLst>
      <p:ext uri="{BB962C8B-B14F-4D97-AF65-F5344CB8AC3E}">
        <p14:creationId xmlns:p14="http://schemas.microsoft.com/office/powerpoint/2010/main" val="2054448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eaLnBrk="1" hangingPunct="1">
              <a:buFontTx/>
              <a:buNone/>
            </a:pPr>
            <a:r>
              <a:rPr lang="en-US" sz="2800" dirty="0"/>
              <a:t>More generally, productions of the form</a:t>
            </a:r>
          </a:p>
          <a:p>
            <a:pPr eaLnBrk="1" hangingPunct="1">
              <a:buFontTx/>
              <a:buNone/>
            </a:pPr>
            <a:r>
              <a:rPr lang="en-US" sz="4800" dirty="0"/>
              <a:t>	</a:t>
            </a:r>
            <a:r>
              <a:rPr lang="en-US" sz="2800" dirty="0">
                <a:solidFill>
                  <a:schemeClr val="accent5"/>
                </a:solidFill>
              </a:rPr>
              <a:t>A ::= A σ1 |....|A </a:t>
            </a:r>
            <a:r>
              <a:rPr lang="en-US" sz="2800" dirty="0" err="1">
                <a:solidFill>
                  <a:schemeClr val="accent5"/>
                </a:solidFill>
              </a:rPr>
              <a:t>σn</a:t>
            </a:r>
            <a:r>
              <a:rPr lang="en-US" sz="2800" dirty="0">
                <a:solidFill>
                  <a:schemeClr val="accent5"/>
                </a:solidFill>
              </a:rPr>
              <a:t>| β1 | ...| βm</a:t>
            </a:r>
          </a:p>
          <a:p>
            <a:pPr eaLnBrk="1" hangingPunct="1">
              <a:buFontTx/>
              <a:buNone/>
            </a:pPr>
            <a:r>
              <a:rPr lang="en-US" sz="2800" dirty="0"/>
              <a:t>can be replaced by </a:t>
            </a:r>
          </a:p>
          <a:p>
            <a:pPr eaLnBrk="1" hangingPunct="1">
              <a:buFontTx/>
              <a:buNone/>
            </a:pPr>
            <a:r>
              <a:rPr lang="en-US" sz="2800" dirty="0">
                <a:solidFill>
                  <a:srgbClr val="00B050"/>
                </a:solidFill>
              </a:rPr>
              <a:t>	A ::= β1 B | ....| βm B</a:t>
            </a:r>
          </a:p>
          <a:p>
            <a:pPr eaLnBrk="1" hangingPunct="1">
              <a:buFontTx/>
              <a:buNone/>
            </a:pPr>
            <a:r>
              <a:rPr lang="en-US" sz="2800" dirty="0">
                <a:solidFill>
                  <a:srgbClr val="00B050"/>
                </a:solidFill>
              </a:rPr>
              <a:t>	B ::=   σ1  B | .... </a:t>
            </a:r>
            <a:r>
              <a:rPr lang="en-US" sz="2800" dirty="0" err="1">
                <a:solidFill>
                  <a:srgbClr val="00B050"/>
                </a:solidFill>
              </a:rPr>
              <a:t>σn</a:t>
            </a:r>
            <a:r>
              <a:rPr lang="en-US" sz="2800" dirty="0">
                <a:solidFill>
                  <a:srgbClr val="00B050"/>
                </a:solidFill>
              </a:rPr>
              <a:t> B | ε</a:t>
            </a:r>
          </a:p>
          <a:p>
            <a:pPr eaLnBrk="1" hangingPunct="1"/>
            <a:endParaRPr lang="en-US" sz="2800" dirty="0"/>
          </a:p>
          <a:p>
            <a:pPr eaLnBrk="1" hangingPunct="1"/>
            <a:endParaRPr lang="en-US" sz="3600" dirty="0"/>
          </a:p>
        </p:txBody>
      </p:sp>
      <p:sp>
        <p:nvSpPr>
          <p:cNvPr id="87042" name="Slide Number Placeholder 5"/>
          <p:cNvSpPr>
            <a:spLocks noGrp="1"/>
          </p:cNvSpPr>
          <p:nvPr>
            <p:ph type="sldNum" sz="quarter" idx="12"/>
          </p:nvPr>
        </p:nvSpPr>
        <p:spPr>
          <a:noFill/>
        </p:spPr>
        <p:txBody>
          <a:bodyPr/>
          <a:lstStyle/>
          <a:p>
            <a:fld id="{39D2F7B3-5356-4573-9C8C-67EB888A26C9}" type="slidenum">
              <a:rPr lang="en-US" smtClean="0">
                <a:solidFill>
                  <a:prstClr val="black"/>
                </a:solidFill>
              </a:rPr>
              <a:pPr/>
              <a:t>105</a:t>
            </a:fld>
            <a:endParaRPr lang="en-US">
              <a:solidFill>
                <a:prstClr val="black"/>
              </a:solidFill>
            </a:endParaRPr>
          </a:p>
        </p:txBody>
      </p:sp>
      <p:sp>
        <p:nvSpPr>
          <p:cNvPr id="87043" name="Rectangle 2"/>
          <p:cNvSpPr>
            <a:spLocks noGrp="1" noChangeArrowheads="1"/>
          </p:cNvSpPr>
          <p:nvPr>
            <p:ph type="title"/>
          </p:nvPr>
        </p:nvSpPr>
        <p:spPr/>
        <p:txBody>
          <a:bodyPr/>
          <a:lstStyle/>
          <a:p>
            <a:pPr eaLnBrk="1" hangingPunct="1"/>
            <a:r>
              <a:rPr lang="en-US"/>
              <a:t>Left recursion removal (2)</a:t>
            </a:r>
          </a:p>
        </p:txBody>
      </p:sp>
    </p:spTree>
    <p:extLst>
      <p:ext uri="{BB962C8B-B14F-4D97-AF65-F5344CB8AC3E}">
        <p14:creationId xmlns:p14="http://schemas.microsoft.com/office/powerpoint/2010/main" val="3617886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A15-7D7B-41AF-9766-459254261A81}"/>
              </a:ext>
            </a:extLst>
          </p:cNvPr>
          <p:cNvSpPr>
            <a:spLocks noGrp="1"/>
          </p:cNvSpPr>
          <p:nvPr>
            <p:ph type="title"/>
          </p:nvPr>
        </p:nvSpPr>
        <p:spPr>
          <a:xfrm>
            <a:off x="327868" y="1191805"/>
            <a:ext cx="4563108" cy="1116012"/>
          </a:xfrm>
        </p:spPr>
        <p:txBody>
          <a:bodyPr/>
          <a:lstStyle/>
          <a:p>
            <a:r>
              <a:rPr lang="en-US" dirty="0"/>
              <a:t>Example, revisited</a:t>
            </a:r>
          </a:p>
        </p:txBody>
      </p:sp>
      <p:sp>
        <p:nvSpPr>
          <p:cNvPr id="88067" name="Rectangle 2"/>
          <p:cNvSpPr>
            <a:spLocks noGrp="1" noChangeArrowheads="1"/>
          </p:cNvSpPr>
          <p:nvPr>
            <p:ph idx="10"/>
          </p:nvPr>
        </p:nvSpPr>
        <p:spPr>
          <a:xfrm>
            <a:off x="327868" y="1861249"/>
            <a:ext cx="4563108" cy="4098827"/>
          </a:xfrm>
        </p:spPr>
        <p:txBody>
          <a:bodyPr/>
          <a:lstStyle/>
          <a:p>
            <a:pPr eaLnBrk="1" hangingPunct="1">
              <a:lnSpc>
                <a:spcPct val="90000"/>
              </a:lnSpc>
              <a:buFontTx/>
              <a:buNone/>
            </a:pPr>
            <a:r>
              <a:rPr lang="en-US" i="1" dirty="0"/>
              <a:t>	</a:t>
            </a:r>
            <a:r>
              <a:rPr lang="en-US" i="1" dirty="0" err="1"/>
              <a:t>ident_list</a:t>
            </a:r>
            <a:r>
              <a:rPr lang="en-US" dirty="0"/>
              <a:t> ::=</a:t>
            </a:r>
            <a:r>
              <a:rPr lang="en-US" dirty="0">
                <a:solidFill>
                  <a:schemeClr val="accent2"/>
                </a:solidFill>
              </a:rPr>
              <a:t> </a:t>
            </a:r>
            <a:r>
              <a:rPr lang="en-US" dirty="0">
                <a:solidFill>
                  <a:srgbClr val="FF0000"/>
                </a:solidFill>
              </a:rPr>
              <a:t>ident</a:t>
            </a:r>
            <a:r>
              <a:rPr lang="en-US" dirty="0"/>
              <a:t> | </a:t>
            </a:r>
            <a:r>
              <a:rPr lang="en-US" i="1" dirty="0" err="1"/>
              <a:t>ident_list</a:t>
            </a:r>
            <a:r>
              <a:rPr lang="en-US" dirty="0"/>
              <a:t> </a:t>
            </a:r>
            <a:r>
              <a:rPr lang="en-US" dirty="0">
                <a:solidFill>
                  <a:srgbClr val="FF0000"/>
                </a:solidFill>
              </a:rPr>
              <a:t>, ident</a:t>
            </a:r>
          </a:p>
          <a:p>
            <a:pPr marL="0" indent="0" eaLnBrk="1" hangingPunct="1">
              <a:lnSpc>
                <a:spcPct val="90000"/>
              </a:lnSpc>
              <a:buNone/>
            </a:pPr>
            <a:endParaRPr lang="en-US" dirty="0">
              <a:solidFill>
                <a:schemeClr val="accent2"/>
              </a:solidFill>
            </a:endParaRPr>
          </a:p>
          <a:p>
            <a:pPr lvl="1" eaLnBrk="1" hangingPunct="1">
              <a:lnSpc>
                <a:spcPct val="90000"/>
              </a:lnSpc>
            </a:pPr>
            <a:r>
              <a:rPr lang="en-US" sz="2000" dirty="0"/>
              <a:t>Rule : replace</a:t>
            </a:r>
            <a:r>
              <a:rPr lang="en-US" sz="2000" dirty="0">
                <a:solidFill>
                  <a:srgbClr val="0099FF"/>
                </a:solidFill>
              </a:rPr>
              <a:t> </a:t>
            </a:r>
            <a:r>
              <a:rPr lang="en-US" sz="2000" dirty="0"/>
              <a:t>A ::= A σ | β with </a:t>
            </a:r>
          </a:p>
          <a:p>
            <a:pPr lvl="2" eaLnBrk="1" hangingPunct="1">
              <a:lnSpc>
                <a:spcPct val="90000"/>
              </a:lnSpc>
              <a:buFontTx/>
              <a:buNone/>
            </a:pPr>
            <a:r>
              <a:rPr lang="en-US" sz="1600" dirty="0"/>
              <a:t>A ::= β B </a:t>
            </a:r>
          </a:p>
          <a:p>
            <a:pPr lvl="2" eaLnBrk="1" hangingPunct="1">
              <a:lnSpc>
                <a:spcPct val="90000"/>
              </a:lnSpc>
              <a:buFontTx/>
              <a:buNone/>
            </a:pPr>
            <a:r>
              <a:rPr lang="en-US" sz="1600" dirty="0"/>
              <a:t>B ::= σ B | ε</a:t>
            </a:r>
          </a:p>
          <a:p>
            <a:pPr lvl="1" eaLnBrk="1" hangingPunct="1">
              <a:lnSpc>
                <a:spcPct val="90000"/>
              </a:lnSpc>
            </a:pPr>
            <a:r>
              <a:rPr lang="en-US" sz="2000" dirty="0"/>
              <a:t>Let </a:t>
            </a:r>
          </a:p>
          <a:p>
            <a:pPr lvl="2" eaLnBrk="1" hangingPunct="1">
              <a:lnSpc>
                <a:spcPct val="90000"/>
              </a:lnSpc>
            </a:pPr>
            <a:r>
              <a:rPr lang="en-US" dirty="0"/>
              <a:t>A := </a:t>
            </a:r>
            <a:r>
              <a:rPr lang="en-US" i="1" dirty="0" err="1"/>
              <a:t>ident_list</a:t>
            </a:r>
            <a:endParaRPr lang="en-US" sz="1600" dirty="0"/>
          </a:p>
          <a:p>
            <a:pPr lvl="2" eaLnBrk="1" hangingPunct="1">
              <a:lnSpc>
                <a:spcPct val="90000"/>
              </a:lnSpc>
            </a:pPr>
            <a:r>
              <a:rPr lang="en-US" dirty="0"/>
              <a:t>σ := </a:t>
            </a:r>
            <a:r>
              <a:rPr lang="en-US" dirty="0">
                <a:solidFill>
                  <a:srgbClr val="FF0000"/>
                </a:solidFill>
              </a:rPr>
              <a:t>, ident</a:t>
            </a:r>
            <a:endParaRPr lang="en-US" dirty="0"/>
          </a:p>
          <a:p>
            <a:pPr lvl="2" eaLnBrk="1" hangingPunct="1">
              <a:lnSpc>
                <a:spcPct val="90000"/>
              </a:lnSpc>
            </a:pPr>
            <a:r>
              <a:rPr lang="en-US" dirty="0"/>
              <a:t>β = </a:t>
            </a:r>
            <a:r>
              <a:rPr lang="en-US" dirty="0">
                <a:solidFill>
                  <a:srgbClr val="FF0000"/>
                </a:solidFill>
              </a:rPr>
              <a:t>ident</a:t>
            </a:r>
          </a:p>
          <a:p>
            <a:pPr lvl="2" eaLnBrk="1" hangingPunct="1">
              <a:lnSpc>
                <a:spcPct val="90000"/>
              </a:lnSpc>
            </a:pPr>
            <a:r>
              <a:rPr lang="en-US" dirty="0"/>
              <a:t>introduce new symbol </a:t>
            </a:r>
            <a:r>
              <a:rPr lang="en-US" i="1" dirty="0" err="1"/>
              <a:t>ident_list_tail</a:t>
            </a:r>
            <a:r>
              <a:rPr lang="en-US" dirty="0"/>
              <a:t> (instead of B</a:t>
            </a:r>
            <a:r>
              <a:rPr lang="en-US" sz="1600" dirty="0"/>
              <a:t> )	</a:t>
            </a:r>
          </a:p>
          <a:p>
            <a:pPr lvl="1" eaLnBrk="1" hangingPunct="1">
              <a:lnSpc>
                <a:spcPct val="90000"/>
              </a:lnSpc>
              <a:buFontTx/>
              <a:buNone/>
            </a:pPr>
            <a:endParaRPr lang="en-US" sz="2000" dirty="0"/>
          </a:p>
        </p:txBody>
      </p:sp>
      <p:sp>
        <p:nvSpPr>
          <p:cNvPr id="88066" name="Slide Number Placeholder 5"/>
          <p:cNvSpPr>
            <a:spLocks noGrp="1"/>
          </p:cNvSpPr>
          <p:nvPr>
            <p:ph type="sldNum" sz="quarter" idx="4294967295"/>
          </p:nvPr>
        </p:nvSpPr>
        <p:spPr>
          <a:xfrm>
            <a:off x="0" y="0"/>
            <a:ext cx="0" cy="0"/>
          </a:xfrm>
          <a:noFill/>
        </p:spPr>
        <p:txBody>
          <a:bodyPr/>
          <a:lstStyle/>
          <a:p>
            <a:fld id="{9408DC7F-7D8E-4AD3-A659-831247A80DE4}"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7251195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A15-7D7B-41AF-9766-459254261A81}"/>
              </a:ext>
            </a:extLst>
          </p:cNvPr>
          <p:cNvSpPr>
            <a:spLocks noGrp="1"/>
          </p:cNvSpPr>
          <p:nvPr>
            <p:ph type="title"/>
          </p:nvPr>
        </p:nvSpPr>
        <p:spPr>
          <a:xfrm>
            <a:off x="327868" y="1191805"/>
            <a:ext cx="4563108" cy="1116012"/>
          </a:xfrm>
        </p:spPr>
        <p:txBody>
          <a:bodyPr/>
          <a:lstStyle/>
          <a:p>
            <a:r>
              <a:rPr lang="en-US" dirty="0"/>
              <a:t>Example, revisited</a:t>
            </a:r>
          </a:p>
        </p:txBody>
      </p:sp>
      <p:sp>
        <p:nvSpPr>
          <p:cNvPr id="88067" name="Rectangle 2"/>
          <p:cNvSpPr>
            <a:spLocks noGrp="1" noChangeArrowheads="1"/>
          </p:cNvSpPr>
          <p:nvPr>
            <p:ph idx="10"/>
          </p:nvPr>
        </p:nvSpPr>
        <p:spPr>
          <a:xfrm>
            <a:off x="232175" y="1852291"/>
            <a:ext cx="4658801" cy="3261970"/>
          </a:xfrm>
        </p:spPr>
        <p:txBody>
          <a:bodyPr/>
          <a:lstStyle/>
          <a:p>
            <a:pPr eaLnBrk="1" hangingPunct="1">
              <a:lnSpc>
                <a:spcPct val="90000"/>
              </a:lnSpc>
              <a:buFontTx/>
              <a:buNone/>
            </a:pPr>
            <a:r>
              <a:rPr lang="en-US" i="1" dirty="0"/>
              <a:t>	</a:t>
            </a:r>
            <a:r>
              <a:rPr lang="en-US" i="1" dirty="0" err="1"/>
              <a:t>ident_list</a:t>
            </a:r>
            <a:r>
              <a:rPr lang="en-US" dirty="0"/>
              <a:t> ::=</a:t>
            </a:r>
            <a:r>
              <a:rPr lang="en-US" dirty="0">
                <a:solidFill>
                  <a:schemeClr val="accent2"/>
                </a:solidFill>
              </a:rPr>
              <a:t> </a:t>
            </a:r>
            <a:r>
              <a:rPr lang="en-US" dirty="0">
                <a:solidFill>
                  <a:srgbClr val="FF0000"/>
                </a:solidFill>
              </a:rPr>
              <a:t>ident</a:t>
            </a:r>
            <a:r>
              <a:rPr lang="en-US" dirty="0"/>
              <a:t> | </a:t>
            </a:r>
            <a:r>
              <a:rPr lang="en-US" i="1" dirty="0" err="1"/>
              <a:t>ident_list</a:t>
            </a:r>
            <a:r>
              <a:rPr lang="en-US" dirty="0"/>
              <a:t> </a:t>
            </a:r>
            <a:r>
              <a:rPr lang="en-US" dirty="0">
                <a:solidFill>
                  <a:srgbClr val="FF0000"/>
                </a:solidFill>
              </a:rPr>
              <a:t>, ident</a:t>
            </a:r>
          </a:p>
          <a:p>
            <a:pPr marL="0" indent="0" eaLnBrk="1" hangingPunct="1">
              <a:lnSpc>
                <a:spcPct val="90000"/>
              </a:lnSpc>
              <a:buNone/>
            </a:pPr>
            <a:endParaRPr lang="en-US" dirty="0">
              <a:solidFill>
                <a:schemeClr val="accent2"/>
              </a:solidFill>
            </a:endParaRPr>
          </a:p>
          <a:p>
            <a:pPr lvl="1" eaLnBrk="1" hangingPunct="1">
              <a:lnSpc>
                <a:spcPct val="90000"/>
              </a:lnSpc>
            </a:pPr>
            <a:r>
              <a:rPr lang="en-US" sz="1600" dirty="0"/>
              <a:t>Rule : replace</a:t>
            </a:r>
            <a:r>
              <a:rPr lang="en-US" sz="1600" dirty="0">
                <a:solidFill>
                  <a:srgbClr val="0099FF"/>
                </a:solidFill>
              </a:rPr>
              <a:t> </a:t>
            </a:r>
            <a:r>
              <a:rPr lang="en-US" sz="1600" dirty="0"/>
              <a:t>A ::= A σ | β with </a:t>
            </a:r>
          </a:p>
          <a:p>
            <a:pPr lvl="2" eaLnBrk="1" hangingPunct="1">
              <a:lnSpc>
                <a:spcPct val="90000"/>
              </a:lnSpc>
              <a:buFontTx/>
              <a:buNone/>
            </a:pPr>
            <a:r>
              <a:rPr lang="en-US" sz="1200" dirty="0"/>
              <a:t>A ::= β B </a:t>
            </a:r>
          </a:p>
          <a:p>
            <a:pPr lvl="2" eaLnBrk="1" hangingPunct="1">
              <a:lnSpc>
                <a:spcPct val="90000"/>
              </a:lnSpc>
              <a:buFontTx/>
              <a:buNone/>
            </a:pPr>
            <a:r>
              <a:rPr lang="en-US" sz="1200" dirty="0"/>
              <a:t>B ::= σ B | ε</a:t>
            </a:r>
          </a:p>
          <a:p>
            <a:pPr lvl="1" eaLnBrk="1" hangingPunct="1">
              <a:lnSpc>
                <a:spcPct val="90000"/>
              </a:lnSpc>
            </a:pPr>
            <a:r>
              <a:rPr lang="en-US" sz="1600" dirty="0"/>
              <a:t>Let </a:t>
            </a:r>
          </a:p>
          <a:p>
            <a:pPr lvl="2" eaLnBrk="1" hangingPunct="1">
              <a:lnSpc>
                <a:spcPct val="90000"/>
              </a:lnSpc>
            </a:pPr>
            <a:r>
              <a:rPr lang="en-US" sz="1400" dirty="0"/>
              <a:t>A := </a:t>
            </a:r>
            <a:r>
              <a:rPr lang="en-US" sz="1400" i="1" dirty="0" err="1"/>
              <a:t>ident_list</a:t>
            </a:r>
            <a:r>
              <a:rPr lang="en-US" sz="1200" dirty="0"/>
              <a:t> </a:t>
            </a:r>
          </a:p>
          <a:p>
            <a:pPr lvl="2" eaLnBrk="1" hangingPunct="1">
              <a:lnSpc>
                <a:spcPct val="90000"/>
              </a:lnSpc>
            </a:pPr>
            <a:r>
              <a:rPr lang="en-US" sz="1400" dirty="0"/>
              <a:t>σ := </a:t>
            </a:r>
            <a:r>
              <a:rPr lang="en-US" sz="1400" dirty="0">
                <a:solidFill>
                  <a:srgbClr val="FF0000"/>
                </a:solidFill>
              </a:rPr>
              <a:t>, ident</a:t>
            </a:r>
          </a:p>
          <a:p>
            <a:pPr lvl="2" eaLnBrk="1" hangingPunct="1">
              <a:lnSpc>
                <a:spcPct val="90000"/>
              </a:lnSpc>
            </a:pPr>
            <a:r>
              <a:rPr lang="en-US" sz="1400" dirty="0"/>
              <a:t>β = </a:t>
            </a:r>
            <a:r>
              <a:rPr lang="en-US" sz="1400" dirty="0">
                <a:solidFill>
                  <a:srgbClr val="FF0000"/>
                </a:solidFill>
              </a:rPr>
              <a:t>ident</a:t>
            </a:r>
            <a:r>
              <a:rPr lang="en-US" sz="1400" dirty="0">
                <a:solidFill>
                  <a:srgbClr val="0099FF"/>
                </a:solidFill>
              </a:rPr>
              <a:t> </a:t>
            </a:r>
          </a:p>
          <a:p>
            <a:pPr lvl="2" eaLnBrk="1" hangingPunct="1">
              <a:lnSpc>
                <a:spcPct val="90000"/>
              </a:lnSpc>
            </a:pPr>
            <a:r>
              <a:rPr lang="en-US" sz="1400" dirty="0"/>
              <a:t>introduce new symbol </a:t>
            </a:r>
            <a:r>
              <a:rPr lang="en-US" sz="1400" i="1" dirty="0" err="1"/>
              <a:t>ident_list_tail</a:t>
            </a:r>
            <a:r>
              <a:rPr lang="en-US" sz="1400" dirty="0"/>
              <a:t> instead of B</a:t>
            </a:r>
            <a:r>
              <a:rPr lang="en-US" sz="1200" dirty="0"/>
              <a:t> 	</a:t>
            </a:r>
          </a:p>
          <a:p>
            <a:pPr lvl="1" eaLnBrk="1" hangingPunct="1">
              <a:lnSpc>
                <a:spcPct val="90000"/>
              </a:lnSpc>
              <a:buFontTx/>
              <a:buNone/>
            </a:pPr>
            <a:endParaRPr lang="en-US" sz="2000" dirty="0"/>
          </a:p>
        </p:txBody>
      </p:sp>
      <p:sp>
        <p:nvSpPr>
          <p:cNvPr id="88066" name="Slide Number Placeholder 5"/>
          <p:cNvSpPr>
            <a:spLocks noGrp="1"/>
          </p:cNvSpPr>
          <p:nvPr>
            <p:ph type="sldNum" sz="quarter" idx="4294967295"/>
          </p:nvPr>
        </p:nvSpPr>
        <p:spPr>
          <a:xfrm>
            <a:off x="0" y="0"/>
            <a:ext cx="0" cy="0"/>
          </a:xfrm>
          <a:noFill/>
        </p:spPr>
        <p:txBody>
          <a:bodyPr/>
          <a:lstStyle/>
          <a:p>
            <a:fld id="{9408DC7F-7D8E-4AD3-A659-831247A80DE4}" type="slidenum">
              <a:rPr lang="en-US" smtClean="0">
                <a:solidFill>
                  <a:prstClr val="black"/>
                </a:solidFill>
              </a:rPr>
              <a:pPr/>
              <a:t>107</a:t>
            </a:fld>
            <a:endParaRPr lang="en-US">
              <a:solidFill>
                <a:prstClr val="black"/>
              </a:solidFill>
            </a:endParaRPr>
          </a:p>
        </p:txBody>
      </p:sp>
      <p:sp>
        <p:nvSpPr>
          <p:cNvPr id="8" name="TextBox 7">
            <a:extLst>
              <a:ext uri="{FF2B5EF4-FFF2-40B4-BE49-F238E27FC236}">
                <a16:creationId xmlns:a16="http://schemas.microsoft.com/office/drawing/2014/main" id="{222F1D4C-2C06-428B-B493-97B5264F2796}"/>
              </a:ext>
            </a:extLst>
          </p:cNvPr>
          <p:cNvSpPr txBox="1"/>
          <p:nvPr/>
        </p:nvSpPr>
        <p:spPr>
          <a:xfrm>
            <a:off x="1307804" y="5114261"/>
            <a:ext cx="7166344" cy="1532727"/>
          </a:xfrm>
          <a:prstGeom prst="rect">
            <a:avLst/>
          </a:prstGeom>
          <a:noFill/>
        </p:spPr>
        <p:txBody>
          <a:bodyPr wrap="square">
            <a:spAutoFit/>
          </a:bodyPr>
          <a:lstStyle/>
          <a:p>
            <a:pPr eaLnBrk="1" hangingPunct="1">
              <a:lnSpc>
                <a:spcPct val="90000"/>
              </a:lnSpc>
              <a:buFontTx/>
              <a:buNone/>
            </a:pPr>
            <a:r>
              <a:rPr lang="en-US" sz="2800" dirty="0">
                <a:latin typeface="Calibri" panose="020F0502020204030204" pitchFamily="34" charset="0"/>
                <a:cs typeface="Calibri" panose="020F0502020204030204" pitchFamily="34" charset="0"/>
              </a:rPr>
              <a:t>Equivalent grammar without left-recursion</a:t>
            </a:r>
          </a:p>
          <a:p>
            <a:pPr eaLnBrk="1" hangingPunct="1">
              <a:lnSpc>
                <a:spcPct val="90000"/>
              </a:lnSpc>
              <a:buFontTx/>
              <a:buNone/>
            </a:pPr>
            <a:endParaRPr lang="en-US" sz="2800" dirty="0">
              <a:latin typeface="Calibri" panose="020F0502020204030204" pitchFamily="34" charset="0"/>
              <a:cs typeface="Calibri" panose="020F0502020204030204" pitchFamily="34" charset="0"/>
            </a:endParaRPr>
          </a:p>
          <a:p>
            <a:pPr lvl="1" eaLnBrk="1" hangingPunct="1">
              <a:lnSpc>
                <a:spcPct val="90000"/>
              </a:lnSpc>
              <a:buFontTx/>
              <a:buNone/>
            </a:pPr>
            <a:r>
              <a:rPr lang="en-US" sz="2400" i="1" dirty="0" err="1">
                <a:latin typeface="Calibri" panose="020F0502020204030204" pitchFamily="34" charset="0"/>
                <a:cs typeface="Calibri" panose="020F0502020204030204" pitchFamily="34" charset="0"/>
              </a:rPr>
              <a:t>ident_list</a:t>
            </a:r>
            <a:r>
              <a:rPr lang="en-US" sz="2400" dirty="0">
                <a:latin typeface="Calibri" panose="020F0502020204030204" pitchFamily="34" charset="0"/>
                <a:cs typeface="Calibri" panose="020F0502020204030204" pitchFamily="34" charset="0"/>
              </a:rPr>
              <a:t> ::= </a:t>
            </a:r>
            <a:r>
              <a:rPr lang="en-US" sz="2400" dirty="0">
                <a:solidFill>
                  <a:srgbClr val="FF0000"/>
                </a:solidFill>
                <a:latin typeface="Calibri" panose="020F0502020204030204" pitchFamily="34" charset="0"/>
                <a:cs typeface="Calibri" panose="020F0502020204030204" pitchFamily="34" charset="0"/>
              </a:rPr>
              <a:t>ident</a:t>
            </a:r>
            <a:r>
              <a:rPr lang="en-US" sz="2400"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ident_list_tail</a:t>
            </a:r>
            <a:endParaRPr lang="en-US" sz="2400" i="1" dirty="0">
              <a:latin typeface="Calibri" panose="020F0502020204030204" pitchFamily="34" charset="0"/>
              <a:cs typeface="Calibri" panose="020F0502020204030204" pitchFamily="34" charset="0"/>
            </a:endParaRPr>
          </a:p>
          <a:p>
            <a:pPr lvl="1" eaLnBrk="1" hangingPunct="1">
              <a:lnSpc>
                <a:spcPct val="90000"/>
              </a:lnSpc>
              <a:buFontTx/>
              <a:buNone/>
            </a:pPr>
            <a:r>
              <a:rPr lang="en-US" sz="2400" i="1" dirty="0" err="1">
                <a:latin typeface="Calibri" panose="020F0502020204030204" pitchFamily="34" charset="0"/>
                <a:cs typeface="Calibri" panose="020F0502020204030204" pitchFamily="34" charset="0"/>
              </a:rPr>
              <a:t>ident_list_tail</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 ident </a:t>
            </a:r>
            <a:r>
              <a:rPr lang="en-US" sz="2400" i="1" dirty="0" err="1">
                <a:latin typeface="Calibri" panose="020F0502020204030204" pitchFamily="34" charset="0"/>
                <a:cs typeface="Calibri" panose="020F0502020204030204" pitchFamily="34" charset="0"/>
              </a:rPr>
              <a:t>ident_list_tail</a:t>
            </a:r>
            <a:r>
              <a:rPr lang="en-US" sz="2400" dirty="0">
                <a:latin typeface="Calibri" panose="020F0502020204030204" pitchFamily="34" charset="0"/>
                <a:cs typeface="Calibri" panose="020F0502020204030204" pitchFamily="34" charset="0"/>
              </a:rPr>
              <a:t> | ε</a:t>
            </a:r>
            <a:r>
              <a:rPr lang="en-US" sz="2400" dirty="0">
                <a:solidFill>
                  <a:srgbClr val="0099FF"/>
                </a:solidFill>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791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p:cNvSpPr>
            <a:spLocks noGrp="1" noChangeArrowheads="1"/>
          </p:cNvSpPr>
          <p:nvPr>
            <p:ph idx="1"/>
          </p:nvPr>
        </p:nvSpPr>
        <p:spPr/>
        <p:txBody>
          <a:bodyPr>
            <a:noAutofit/>
          </a:bodyPr>
          <a:lstStyle/>
          <a:p>
            <a:pPr lvl="1" eaLnBrk="1" hangingPunct="1">
              <a:lnSpc>
                <a:spcPct val="90000"/>
              </a:lnSpc>
              <a:buNone/>
            </a:pPr>
            <a:r>
              <a:rPr lang="en-US" sz="2600" dirty="0">
                <a:solidFill>
                  <a:schemeClr val="accent5"/>
                </a:solidFill>
              </a:rPr>
              <a:t>A ::= β B</a:t>
            </a:r>
          </a:p>
          <a:p>
            <a:pPr lvl="1" eaLnBrk="1" hangingPunct="1">
              <a:lnSpc>
                <a:spcPct val="90000"/>
              </a:lnSpc>
              <a:buNone/>
            </a:pPr>
            <a:r>
              <a:rPr lang="en-US" sz="2600" dirty="0">
                <a:solidFill>
                  <a:schemeClr val="accent5"/>
                </a:solidFill>
              </a:rPr>
              <a:t>B ::= σ B | ε</a:t>
            </a:r>
          </a:p>
          <a:p>
            <a:pPr eaLnBrk="1" hangingPunct="1">
              <a:lnSpc>
                <a:spcPct val="90000"/>
              </a:lnSpc>
              <a:buFontTx/>
              <a:buNone/>
            </a:pPr>
            <a:r>
              <a:rPr lang="en-US" sz="2800" dirty="0"/>
              <a:t>can be replaced with</a:t>
            </a:r>
          </a:p>
          <a:p>
            <a:pPr lvl="1" eaLnBrk="1" hangingPunct="1">
              <a:lnSpc>
                <a:spcPct val="90000"/>
              </a:lnSpc>
              <a:buNone/>
            </a:pPr>
            <a:r>
              <a:rPr lang="en-US" sz="2600" dirty="0">
                <a:solidFill>
                  <a:srgbClr val="00B050"/>
                </a:solidFill>
              </a:rPr>
              <a:t>A ::= β σ*            </a:t>
            </a:r>
          </a:p>
          <a:p>
            <a:pPr eaLnBrk="1" hangingPunct="1">
              <a:lnSpc>
                <a:spcPct val="90000"/>
              </a:lnSpc>
              <a:buFontTx/>
              <a:buNone/>
            </a:pPr>
            <a:endParaRPr lang="en-US" sz="2800" i="1" dirty="0"/>
          </a:p>
          <a:p>
            <a:pPr eaLnBrk="1" hangingPunct="1">
              <a:lnSpc>
                <a:spcPct val="90000"/>
              </a:lnSpc>
              <a:buFontTx/>
              <a:buNone/>
            </a:pPr>
            <a:r>
              <a:rPr lang="en-US" sz="3600" i="1" dirty="0" err="1"/>
              <a:t>ident_list</a:t>
            </a:r>
            <a:r>
              <a:rPr lang="en-US" sz="3600" dirty="0"/>
              <a:t> ::= </a:t>
            </a:r>
            <a:r>
              <a:rPr lang="en-US" sz="3600" dirty="0">
                <a:solidFill>
                  <a:srgbClr val="FF0000"/>
                </a:solidFill>
              </a:rPr>
              <a:t>ident</a:t>
            </a:r>
            <a:r>
              <a:rPr lang="en-US" sz="3600" dirty="0">
                <a:solidFill>
                  <a:srgbClr val="0099FF"/>
                </a:solidFill>
              </a:rPr>
              <a:t> </a:t>
            </a:r>
            <a:r>
              <a:rPr lang="en-US" sz="3600" dirty="0"/>
              <a:t>(</a:t>
            </a:r>
            <a:r>
              <a:rPr lang="en-US" sz="3600" dirty="0">
                <a:solidFill>
                  <a:srgbClr val="FF0000"/>
                </a:solidFill>
              </a:rPr>
              <a:t>, ident</a:t>
            </a:r>
            <a:r>
              <a:rPr lang="en-US" sz="3600" dirty="0"/>
              <a:t>)*</a:t>
            </a:r>
            <a:endParaRPr lang="en-US" sz="2800" i="1" dirty="0"/>
          </a:p>
        </p:txBody>
      </p:sp>
      <p:sp>
        <p:nvSpPr>
          <p:cNvPr id="89090" name="Slide Number Placeholder 5"/>
          <p:cNvSpPr>
            <a:spLocks noGrp="1"/>
          </p:cNvSpPr>
          <p:nvPr>
            <p:ph type="sldNum" sz="quarter" idx="12"/>
          </p:nvPr>
        </p:nvSpPr>
        <p:spPr>
          <a:noFill/>
        </p:spPr>
        <p:txBody>
          <a:bodyPr/>
          <a:lstStyle/>
          <a:p>
            <a:fld id="{A478CEA8-0F74-49DC-879E-7556E15AD691}" type="slidenum">
              <a:rPr lang="en-US" smtClean="0">
                <a:solidFill>
                  <a:prstClr val="black"/>
                </a:solidFill>
              </a:rPr>
              <a:pPr/>
              <a:t>108</a:t>
            </a:fld>
            <a:endParaRPr lang="en-US">
              <a:solidFill>
                <a:prstClr val="black"/>
              </a:solidFill>
            </a:endParaRPr>
          </a:p>
        </p:txBody>
      </p:sp>
      <p:sp>
        <p:nvSpPr>
          <p:cNvPr id="89091" name="Rectangle 2"/>
          <p:cNvSpPr>
            <a:spLocks noGrp="1" noChangeArrowheads="1"/>
          </p:cNvSpPr>
          <p:nvPr>
            <p:ph type="title"/>
          </p:nvPr>
        </p:nvSpPr>
        <p:spPr/>
        <p:txBody>
          <a:bodyPr/>
          <a:lstStyle/>
          <a:p>
            <a:pPr eaLnBrk="1" hangingPunct="1"/>
            <a:r>
              <a:rPr lang="en-US" sz="4800" dirty="0"/>
              <a:t>Transform to EBNF</a:t>
            </a:r>
          </a:p>
        </p:txBody>
      </p:sp>
    </p:spTree>
    <p:extLst>
      <p:ext uri="{BB962C8B-B14F-4D97-AF65-F5344CB8AC3E}">
        <p14:creationId xmlns:p14="http://schemas.microsoft.com/office/powerpoint/2010/main" val="1508210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F69AB5-C3FC-4774-81E7-0DD9A80BA6AE}"/>
              </a:ext>
            </a:extLst>
          </p:cNvPr>
          <p:cNvSpPr>
            <a:spLocks noGrp="1"/>
          </p:cNvSpPr>
          <p:nvPr>
            <p:ph idx="1"/>
          </p:nvPr>
        </p:nvSpPr>
        <p:spPr/>
        <p:txBody>
          <a:bodyPr/>
          <a:lstStyle/>
          <a:p>
            <a:r>
              <a:rPr lang="en-US" dirty="0"/>
              <a:t>The before-and-after grammars specify the same language</a:t>
            </a:r>
          </a:p>
          <a:p>
            <a:r>
              <a:rPr lang="en-US" dirty="0"/>
              <a:t>But they have different parse trees. </a:t>
            </a:r>
          </a:p>
          <a:p>
            <a:pPr marL="0" indent="0">
              <a:buNone/>
            </a:pPr>
            <a:endParaRPr lang="en-US" dirty="0"/>
          </a:p>
        </p:txBody>
      </p:sp>
      <p:sp>
        <p:nvSpPr>
          <p:cNvPr id="3" name="Footer Placeholder 2">
            <a:extLst>
              <a:ext uri="{FF2B5EF4-FFF2-40B4-BE49-F238E27FC236}">
                <a16:creationId xmlns:a16="http://schemas.microsoft.com/office/drawing/2014/main" id="{47653545-DF46-4ADD-BF41-0898D8F1A7D3}"/>
              </a:ext>
            </a:extLst>
          </p:cNvPr>
          <p:cNvSpPr>
            <a:spLocks noGrp="1"/>
          </p:cNvSpPr>
          <p:nvPr>
            <p:ph type="ftr" sz="quarter" idx="11"/>
          </p:nvPr>
        </p:nvSpPr>
        <p:spPr/>
        <p:txBody>
          <a:bodyPr/>
          <a:lstStyle/>
          <a:p>
            <a:pPr>
              <a:defRPr/>
            </a:pPr>
            <a:endParaRPr lang="en-US">
              <a:solidFill>
                <a:prstClr val="black"/>
              </a:solidFill>
            </a:endParaRPr>
          </a:p>
        </p:txBody>
      </p:sp>
      <p:sp>
        <p:nvSpPr>
          <p:cNvPr id="4" name="Slide Number Placeholder 3">
            <a:extLst>
              <a:ext uri="{FF2B5EF4-FFF2-40B4-BE49-F238E27FC236}">
                <a16:creationId xmlns:a16="http://schemas.microsoft.com/office/drawing/2014/main" id="{0E952C33-A5EF-489C-BBD1-2D08D3041F55}"/>
              </a:ext>
            </a:extLst>
          </p:cNvPr>
          <p:cNvSpPr>
            <a:spLocks noGrp="1"/>
          </p:cNvSpPr>
          <p:nvPr>
            <p:ph type="sldNum" sz="quarter" idx="12"/>
          </p:nvPr>
        </p:nvSpPr>
        <p:spPr/>
        <p:txBody>
          <a:bodyPr/>
          <a:lstStyle/>
          <a:p>
            <a:pPr>
              <a:defRPr/>
            </a:pPr>
            <a:fld id="{762265A3-5DB0-451C-B5A9-66AAB6BD7402}" type="slidenum">
              <a:rPr lang="en-US" smtClean="0">
                <a:solidFill>
                  <a:prstClr val="black"/>
                </a:solidFill>
              </a:rPr>
              <a:pPr>
                <a:defRPr/>
              </a:pPr>
              <a:t>109</a:t>
            </a:fld>
            <a:endParaRPr lang="en-US">
              <a:solidFill>
                <a:prstClr val="black"/>
              </a:solidFill>
            </a:endParaRPr>
          </a:p>
        </p:txBody>
      </p:sp>
      <p:sp>
        <p:nvSpPr>
          <p:cNvPr id="5" name="Title 4">
            <a:extLst>
              <a:ext uri="{FF2B5EF4-FFF2-40B4-BE49-F238E27FC236}">
                <a16:creationId xmlns:a16="http://schemas.microsoft.com/office/drawing/2014/main" id="{62A6F0C9-8F88-4B56-B6A9-5545753B3EBA}"/>
              </a:ext>
            </a:extLst>
          </p:cNvPr>
          <p:cNvSpPr>
            <a:spLocks noGrp="1"/>
          </p:cNvSpPr>
          <p:nvPr>
            <p:ph type="title"/>
          </p:nvPr>
        </p:nvSpPr>
        <p:spPr/>
        <p:txBody>
          <a:bodyPr/>
          <a:lstStyle/>
          <a:p>
            <a:r>
              <a:rPr lang="en-US" dirty="0"/>
              <a:t>Equivalent grammars</a:t>
            </a:r>
          </a:p>
        </p:txBody>
      </p:sp>
    </p:spTree>
    <p:extLst>
      <p:ext uri="{BB962C8B-B14F-4D97-AF65-F5344CB8AC3E}">
        <p14:creationId xmlns:p14="http://schemas.microsoft.com/office/powerpoint/2010/main" val="68998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4FB7-80F8-4A0A-8795-101463373016}"/>
              </a:ext>
            </a:extLst>
          </p:cNvPr>
          <p:cNvSpPr>
            <a:spLocks noGrp="1"/>
          </p:cNvSpPr>
          <p:nvPr>
            <p:ph type="title"/>
          </p:nvPr>
        </p:nvSpPr>
        <p:spPr>
          <a:xfrm>
            <a:off x="327868" y="844333"/>
            <a:ext cx="7556500" cy="1116012"/>
          </a:xfrm>
        </p:spPr>
        <p:txBody>
          <a:bodyPr/>
          <a:lstStyle/>
          <a:p>
            <a:r>
              <a:rPr lang="en-US" dirty="0"/>
              <a:t>Examples</a:t>
            </a:r>
          </a:p>
        </p:txBody>
      </p:sp>
      <p:sp>
        <p:nvSpPr>
          <p:cNvPr id="13314" name="Rectangle 3"/>
          <p:cNvSpPr>
            <a:spLocks noGrp="1" noChangeArrowheads="1"/>
          </p:cNvSpPr>
          <p:nvPr>
            <p:ph idx="10"/>
          </p:nvPr>
        </p:nvSpPr>
        <p:spPr>
          <a:xfrm>
            <a:off x="327868" y="1709928"/>
            <a:ext cx="7556500" cy="4696715"/>
          </a:xfrm>
        </p:spPr>
        <p:txBody>
          <a:bodyPr>
            <a:normAutofit/>
          </a:bodyPr>
          <a:lstStyle/>
          <a:p>
            <a:pPr eaLnBrk="1" hangingPunct="1">
              <a:lnSpc>
                <a:spcPct val="80000"/>
              </a:lnSpc>
              <a:buFontTx/>
              <a:buNone/>
            </a:pPr>
            <a:r>
              <a:rPr lang="en-US" sz="1400" i="1" dirty="0">
                <a:sym typeface="Symbol" pitchFamily="18" charset="2"/>
              </a:rPr>
              <a:t>expr</a:t>
            </a:r>
            <a:r>
              <a:rPr lang="en-US" sz="1400" dirty="0">
                <a:sym typeface="Symbol" pitchFamily="18" charset="2"/>
              </a:rPr>
              <a:t> ::= </a:t>
            </a:r>
            <a:r>
              <a:rPr lang="en-US" sz="1400" i="1" dirty="0">
                <a:sym typeface="Symbol" pitchFamily="18" charset="2"/>
              </a:rPr>
              <a:t>factor </a:t>
            </a:r>
            <a:r>
              <a:rPr lang="en-US" sz="1400" dirty="0">
                <a:sym typeface="Symbol" pitchFamily="18" charset="2"/>
              </a:rPr>
              <a:t>|</a:t>
            </a:r>
            <a:r>
              <a:rPr lang="en-US" sz="1400" i="1" dirty="0">
                <a:sym typeface="Symbol" pitchFamily="18" charset="2"/>
              </a:rPr>
              <a:t> expr</a:t>
            </a:r>
            <a:r>
              <a:rPr lang="en-US" sz="1400" dirty="0">
                <a:sym typeface="Symbol" pitchFamily="18" charset="2"/>
              </a:rPr>
              <a:t> </a:t>
            </a:r>
            <a:r>
              <a:rPr lang="en-US" sz="1400" b="1" dirty="0">
                <a:solidFill>
                  <a:schemeClr val="accent2"/>
                </a:solidFill>
                <a:sym typeface="Symbol" pitchFamily="18" charset="2"/>
              </a:rPr>
              <a:t>op</a:t>
            </a:r>
            <a:r>
              <a:rPr lang="en-US" sz="1400" dirty="0">
                <a:solidFill>
                  <a:schemeClr val="accent2"/>
                </a:solidFill>
                <a:sym typeface="Symbol" pitchFamily="18" charset="2"/>
              </a:rPr>
              <a:t> </a:t>
            </a:r>
            <a:r>
              <a:rPr lang="en-US" sz="1400" i="1" dirty="0">
                <a:sym typeface="Symbol" pitchFamily="18" charset="2"/>
              </a:rPr>
              <a:t>factor</a:t>
            </a:r>
            <a:endParaRPr lang="en-US" sz="1400" dirty="0">
              <a:sym typeface="Symbol" pitchFamily="18" charset="2"/>
            </a:endParaRPr>
          </a:p>
          <a:p>
            <a:pPr eaLnBrk="1" hangingPunct="1">
              <a:lnSpc>
                <a:spcPct val="80000"/>
              </a:lnSpc>
              <a:buFontTx/>
              <a:buNone/>
            </a:pPr>
            <a:r>
              <a:rPr lang="en-US" sz="1400" i="1" dirty="0">
                <a:sym typeface="Symbol" pitchFamily="18" charset="2"/>
              </a:rPr>
              <a:t>factor</a:t>
            </a:r>
            <a:r>
              <a:rPr lang="en-US" sz="1400" dirty="0">
                <a:sym typeface="Symbol" pitchFamily="18" charset="2"/>
              </a:rPr>
              <a:t> ::= </a:t>
            </a:r>
            <a:r>
              <a:rPr lang="en-US" sz="1400" b="1" dirty="0">
                <a:solidFill>
                  <a:schemeClr val="accent2"/>
                </a:solidFill>
                <a:sym typeface="Symbol" pitchFamily="18" charset="2"/>
              </a:rPr>
              <a:t>ident</a:t>
            </a:r>
            <a:r>
              <a:rPr lang="en-US" sz="1400" dirty="0">
                <a:sym typeface="Symbol" pitchFamily="18" charset="2"/>
              </a:rPr>
              <a:t> | </a:t>
            </a:r>
            <a:r>
              <a:rPr lang="en-US" sz="1400" b="1" dirty="0" err="1">
                <a:solidFill>
                  <a:schemeClr val="accent2"/>
                </a:solidFill>
                <a:sym typeface="Symbol" pitchFamily="18" charset="2"/>
              </a:rPr>
              <a:t>numlit</a:t>
            </a:r>
            <a:r>
              <a:rPr lang="en-US" sz="1400" b="1" dirty="0">
                <a:solidFill>
                  <a:srgbClr val="FF0066"/>
                </a:solidFill>
                <a:sym typeface="Symbol" pitchFamily="18" charset="2"/>
              </a:rPr>
              <a:t> </a:t>
            </a:r>
            <a:r>
              <a:rPr lang="en-US" sz="1400" b="1" dirty="0">
                <a:sym typeface="Symbol" pitchFamily="18" charset="2"/>
              </a:rPr>
              <a:t>|</a:t>
            </a:r>
            <a:r>
              <a:rPr lang="en-US" sz="1400" b="1" dirty="0">
                <a:solidFill>
                  <a:srgbClr val="FF0066"/>
                </a:solidFill>
                <a:sym typeface="Symbol" pitchFamily="18" charset="2"/>
              </a:rPr>
              <a:t> </a:t>
            </a:r>
            <a:r>
              <a:rPr lang="en-US" sz="1400" b="1" dirty="0">
                <a:solidFill>
                  <a:schemeClr val="accent2"/>
                </a:solidFill>
                <a:sym typeface="Symbol" pitchFamily="18" charset="2"/>
              </a:rPr>
              <a:t>(</a:t>
            </a:r>
            <a:r>
              <a:rPr lang="en-US" sz="1400" dirty="0">
                <a:sym typeface="Symbol" pitchFamily="18" charset="2"/>
              </a:rPr>
              <a:t> </a:t>
            </a:r>
            <a:r>
              <a:rPr lang="en-US" sz="1400" i="1" dirty="0">
                <a:sym typeface="Symbol" pitchFamily="18" charset="2"/>
              </a:rPr>
              <a:t>expr</a:t>
            </a:r>
            <a:r>
              <a:rPr lang="en-US" sz="1400" dirty="0">
                <a:sym typeface="Symbol" pitchFamily="18" charset="2"/>
              </a:rPr>
              <a:t> </a:t>
            </a:r>
            <a:r>
              <a:rPr lang="en-US" sz="1400" b="1" dirty="0">
                <a:solidFill>
                  <a:schemeClr val="accent2"/>
                </a:solidFill>
                <a:sym typeface="Symbol" pitchFamily="18" charset="2"/>
              </a:rPr>
              <a:t>)</a:t>
            </a:r>
            <a:endParaRPr lang="en-US" sz="1400" dirty="0">
              <a:solidFill>
                <a:schemeClr val="accent2"/>
              </a:solidFill>
              <a:sym typeface="Symbol" pitchFamily="18" charset="2"/>
            </a:endParaRPr>
          </a:p>
          <a:p>
            <a:pPr eaLnBrk="1" hangingPunct="1">
              <a:lnSpc>
                <a:spcPct val="80000"/>
              </a:lnSpc>
              <a:buFontTx/>
              <a:buNone/>
            </a:pPr>
            <a:endParaRPr lang="en-US" sz="1400" dirty="0">
              <a:sym typeface="Symbol" pitchFamily="18" charset="2"/>
            </a:endParaRPr>
          </a:p>
          <a:p>
            <a:pPr eaLnBrk="1" hangingPunct="1">
              <a:lnSpc>
                <a:spcPct val="80000"/>
              </a:lnSpc>
              <a:buFontTx/>
              <a:buNone/>
            </a:pPr>
            <a:r>
              <a:rPr lang="en-US" sz="1400" dirty="0">
                <a:sym typeface="Symbol" pitchFamily="18" charset="2"/>
              </a:rPr>
              <a:t>Some expressions:</a:t>
            </a:r>
          </a:p>
          <a:p>
            <a:pPr eaLnBrk="1" hangingPunct="1">
              <a:lnSpc>
                <a:spcPct val="80000"/>
              </a:lnSpc>
              <a:buFontTx/>
              <a:buNone/>
            </a:pPr>
            <a:r>
              <a:rPr lang="en-US" sz="1400" dirty="0">
                <a:solidFill>
                  <a:schemeClr val="hlink"/>
                </a:solidFill>
                <a:sym typeface="Symbol" pitchFamily="18" charset="2"/>
              </a:rPr>
              <a:t>x</a:t>
            </a:r>
          </a:p>
          <a:p>
            <a:pPr eaLnBrk="1" hangingPunct="1">
              <a:lnSpc>
                <a:spcPct val="80000"/>
              </a:lnSpc>
              <a:buFontTx/>
              <a:buNone/>
            </a:pPr>
            <a:r>
              <a:rPr lang="en-US" sz="1400" dirty="0">
                <a:solidFill>
                  <a:schemeClr val="hlink"/>
                </a:solidFill>
                <a:sym typeface="Symbol" pitchFamily="18" charset="2"/>
              </a:rPr>
              <a:t>34</a:t>
            </a:r>
          </a:p>
          <a:p>
            <a:pPr eaLnBrk="1" hangingPunct="1">
              <a:lnSpc>
                <a:spcPct val="80000"/>
              </a:lnSpc>
              <a:buFontTx/>
              <a:buNone/>
            </a:pPr>
            <a:r>
              <a:rPr lang="en-US" sz="1400" dirty="0">
                <a:solidFill>
                  <a:schemeClr val="hlink"/>
                </a:solidFill>
                <a:sym typeface="Symbol" pitchFamily="18" charset="2"/>
              </a:rPr>
              <a:t>s + 2 </a:t>
            </a:r>
          </a:p>
          <a:p>
            <a:pPr eaLnBrk="1" hangingPunct="1">
              <a:buFontTx/>
              <a:buNone/>
            </a:pPr>
            <a:r>
              <a:rPr lang="en-US" sz="1400" dirty="0">
                <a:solidFill>
                  <a:schemeClr val="hlink"/>
                </a:solidFill>
              </a:rPr>
              <a:t>s==3+4</a:t>
            </a:r>
          </a:p>
          <a:p>
            <a:pPr eaLnBrk="1" hangingPunct="1">
              <a:buFontTx/>
              <a:buNone/>
            </a:pPr>
            <a:r>
              <a:rPr lang="en-US" sz="1400" dirty="0">
                <a:solidFill>
                  <a:schemeClr val="hlink"/>
                </a:solidFill>
              </a:rPr>
              <a:t>(4+5)==9</a:t>
            </a:r>
          </a:p>
          <a:p>
            <a:pPr eaLnBrk="1" hangingPunct="1">
              <a:lnSpc>
                <a:spcPct val="80000"/>
              </a:lnSpc>
              <a:buFontTx/>
              <a:buNone/>
            </a:pPr>
            <a:r>
              <a:rPr lang="en-US" sz="1400" dirty="0">
                <a:solidFill>
                  <a:schemeClr val="hlink"/>
                </a:solidFill>
                <a:sym typeface="Symbol" pitchFamily="18" charset="2"/>
              </a:rPr>
              <a:t>(1 * (2+3) == 4) + 5</a:t>
            </a:r>
            <a:endParaRPr lang="en-US" sz="1400" dirty="0">
              <a:solidFill>
                <a:schemeClr val="hlink"/>
              </a:solidFill>
            </a:endParaRPr>
          </a:p>
          <a:p>
            <a:pPr eaLnBrk="1" hangingPunct="1">
              <a:lnSpc>
                <a:spcPct val="80000"/>
              </a:lnSpc>
              <a:buFontTx/>
              <a:buNone/>
            </a:pPr>
            <a:r>
              <a:rPr lang="en-US" sz="1400" dirty="0" err="1">
                <a:solidFill>
                  <a:schemeClr val="hlink"/>
                </a:solidFill>
              </a:rPr>
              <a:t>abc</a:t>
            </a:r>
            <a:r>
              <a:rPr lang="en-US" sz="1400" dirty="0">
                <a:solidFill>
                  <a:schemeClr val="hlink"/>
                </a:solidFill>
              </a:rPr>
              <a:t> == 34 * 4</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23FE47AC-1136-4622-8BE7-6D78B376C1DC}" type="slidenum">
              <a:rPr lang="en-US"/>
              <a:pPr>
                <a:defRPr/>
              </a:pPr>
              <a:t>11</a:t>
            </a:fld>
            <a:endParaRPr lang="en-US"/>
          </a:p>
        </p:txBody>
      </p:sp>
    </p:spTree>
    <p:extLst>
      <p:ext uri="{BB962C8B-B14F-4D97-AF65-F5344CB8AC3E}">
        <p14:creationId xmlns:p14="http://schemas.microsoft.com/office/powerpoint/2010/main" val="3031471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3"/>
          <p:cNvPicPr>
            <a:picLocks noGrp="1" noChangeArrowheads="1"/>
          </p:cNvPicPr>
          <p:nvPr>
            <p:ph idx="1"/>
          </p:nvPr>
        </p:nvPicPr>
        <p:blipFill>
          <a:blip r:embed="rId3" cstate="print"/>
          <a:srcRect/>
          <a:stretch>
            <a:fillRect/>
          </a:stretch>
        </p:blipFill>
        <p:spPr>
          <a:xfrm>
            <a:off x="0" y="130175"/>
            <a:ext cx="9144000" cy="6727825"/>
          </a:xfrm>
          <a:noFill/>
        </p:spPr>
      </p:pic>
      <p:sp>
        <p:nvSpPr>
          <p:cNvPr id="90114" name="Slide Number Placeholder 5"/>
          <p:cNvSpPr>
            <a:spLocks noGrp="1"/>
          </p:cNvSpPr>
          <p:nvPr>
            <p:ph type="sldNum" sz="quarter" idx="12"/>
          </p:nvPr>
        </p:nvSpPr>
        <p:spPr>
          <a:noFill/>
        </p:spPr>
        <p:txBody>
          <a:bodyPr/>
          <a:lstStyle/>
          <a:p>
            <a:fld id="{7887AF59-BB89-4933-8C7B-B10BC273B73B}" type="slidenum">
              <a:rPr lang="en-US" smtClean="0">
                <a:solidFill>
                  <a:prstClr val="black"/>
                </a:solidFill>
              </a:rPr>
              <a:pPr/>
              <a:t>110</a:t>
            </a:fld>
            <a:endParaRPr lang="en-US">
              <a:solidFill>
                <a:prstClr val="black"/>
              </a:solidFill>
            </a:endParaRPr>
          </a:p>
        </p:txBody>
      </p:sp>
      <p:sp>
        <p:nvSpPr>
          <p:cNvPr id="2" name="TextBox 1">
            <a:extLst>
              <a:ext uri="{FF2B5EF4-FFF2-40B4-BE49-F238E27FC236}">
                <a16:creationId xmlns:a16="http://schemas.microsoft.com/office/drawing/2014/main" id="{2AA610EE-5F49-4BF2-A1D0-BB6C40360D93}"/>
              </a:ext>
            </a:extLst>
          </p:cNvPr>
          <p:cNvSpPr txBox="1"/>
          <p:nvPr/>
        </p:nvSpPr>
        <p:spPr>
          <a:xfrm>
            <a:off x="116959" y="5209954"/>
            <a:ext cx="4699590" cy="1421928"/>
          </a:xfrm>
          <a:prstGeom prst="rect">
            <a:avLst/>
          </a:prstGeom>
          <a:noFill/>
        </p:spPr>
        <p:txBody>
          <a:bodyPr wrap="square" rtlCol="0">
            <a:spAutoFit/>
          </a:bodyPr>
          <a:lstStyle/>
          <a:p>
            <a:r>
              <a:rPr lang="en-US" dirty="0" err="1">
                <a:solidFill>
                  <a:srgbClr val="00B050"/>
                </a:solidFill>
              </a:rPr>
              <a:t>abc</a:t>
            </a:r>
            <a:r>
              <a:rPr lang="en-US" dirty="0">
                <a:solidFill>
                  <a:srgbClr val="00B050"/>
                </a:solidFill>
              </a:rPr>
              <a:t>, def, x, y, z</a:t>
            </a:r>
          </a:p>
          <a:p>
            <a:endParaRPr lang="en-US" dirty="0">
              <a:solidFill>
                <a:srgbClr val="00B050"/>
              </a:solidFill>
            </a:endParaRPr>
          </a:p>
          <a:p>
            <a:pPr lvl="1" eaLnBrk="1" hangingPunct="1">
              <a:lnSpc>
                <a:spcPct val="90000"/>
              </a:lnSpc>
              <a:buFontTx/>
              <a:buNone/>
            </a:pPr>
            <a:r>
              <a:rPr lang="en-US" sz="1800" i="1" dirty="0" err="1">
                <a:latin typeface="Calibri" panose="020F0502020204030204" pitchFamily="34" charset="0"/>
                <a:cs typeface="Calibri" panose="020F0502020204030204" pitchFamily="34" charset="0"/>
              </a:rPr>
              <a:t>ident_list</a:t>
            </a:r>
            <a:r>
              <a:rPr lang="en-US" sz="1800" dirty="0">
                <a:latin typeface="Calibri" panose="020F0502020204030204" pitchFamily="34" charset="0"/>
                <a:cs typeface="Calibri" panose="020F0502020204030204" pitchFamily="34" charset="0"/>
              </a:rPr>
              <a:t> ::= </a:t>
            </a:r>
            <a:r>
              <a:rPr lang="en-US" sz="1800" dirty="0">
                <a:solidFill>
                  <a:schemeClr val="accent2"/>
                </a:solidFill>
                <a:latin typeface="Calibri" panose="020F0502020204030204" pitchFamily="34" charset="0"/>
                <a:cs typeface="Calibri" panose="020F0502020204030204" pitchFamily="34" charset="0"/>
              </a:rPr>
              <a:t>ident</a:t>
            </a:r>
            <a:r>
              <a:rPr lang="en-US" sz="1800"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ident_list_tail</a:t>
            </a:r>
            <a:endParaRPr lang="en-US" sz="1800" i="1" dirty="0">
              <a:latin typeface="Calibri" panose="020F0502020204030204" pitchFamily="34" charset="0"/>
              <a:cs typeface="Calibri" panose="020F0502020204030204" pitchFamily="34" charset="0"/>
            </a:endParaRPr>
          </a:p>
          <a:p>
            <a:pPr lvl="1" eaLnBrk="1" hangingPunct="1">
              <a:lnSpc>
                <a:spcPct val="90000"/>
              </a:lnSpc>
              <a:buFontTx/>
              <a:buNone/>
            </a:pPr>
            <a:r>
              <a:rPr lang="en-US" sz="1800" i="1" dirty="0" err="1">
                <a:latin typeface="Calibri" panose="020F0502020204030204" pitchFamily="34" charset="0"/>
                <a:cs typeface="Calibri" panose="020F0502020204030204" pitchFamily="34" charset="0"/>
              </a:rPr>
              <a:t>ident_list_tail</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 </a:t>
            </a:r>
            <a:r>
              <a:rPr lang="en-US" sz="1800" dirty="0">
                <a:solidFill>
                  <a:schemeClr val="accent2"/>
                </a:solidFill>
                <a:latin typeface="Calibri" panose="020F0502020204030204" pitchFamily="34" charset="0"/>
                <a:cs typeface="Calibri" panose="020F0502020204030204" pitchFamily="34" charset="0"/>
              </a:rPr>
              <a:t>, ident</a:t>
            </a:r>
            <a:r>
              <a:rPr lang="en-US" sz="1800" dirty="0">
                <a:latin typeface="Calibri" panose="020F0502020204030204" pitchFamily="34" charset="0"/>
                <a:cs typeface="Calibri" panose="020F0502020204030204" pitchFamily="34" charset="0"/>
              </a:rPr>
              <a:t> </a:t>
            </a:r>
            <a:r>
              <a:rPr lang="en-US" sz="1800" i="1" dirty="0" err="1">
                <a:latin typeface="Calibri" panose="020F0502020204030204" pitchFamily="34" charset="0"/>
                <a:cs typeface="Calibri" panose="020F0502020204030204" pitchFamily="34" charset="0"/>
              </a:rPr>
              <a:t>ident_list_tail</a:t>
            </a:r>
            <a:r>
              <a:rPr lang="en-US" sz="1800" dirty="0">
                <a:latin typeface="Calibri" panose="020F0502020204030204" pitchFamily="34" charset="0"/>
                <a:cs typeface="Calibri" panose="020F0502020204030204" pitchFamily="34" charset="0"/>
              </a:rPr>
              <a:t> | ε</a:t>
            </a:r>
            <a:r>
              <a:rPr lang="en-US" sz="1800" dirty="0">
                <a:solidFill>
                  <a:srgbClr val="0099FF"/>
                </a:solidFill>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endParaRPr lang="en-US" dirty="0">
              <a:solidFill>
                <a:srgbClr val="00B050"/>
              </a:solidFill>
            </a:endParaRPr>
          </a:p>
        </p:txBody>
      </p:sp>
    </p:spTree>
    <p:extLst>
      <p:ext uri="{BB962C8B-B14F-4D97-AF65-F5344CB8AC3E}">
        <p14:creationId xmlns:p14="http://schemas.microsoft.com/office/powerpoint/2010/main" val="29322731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2"/>
          <p:cNvPicPr>
            <a:picLocks noGrp="1" noChangeAspect="1" noChangeArrowheads="1"/>
          </p:cNvPicPr>
          <p:nvPr>
            <p:ph idx="1"/>
          </p:nvPr>
        </p:nvPicPr>
        <p:blipFill>
          <a:blip r:embed="rId2" cstate="print"/>
          <a:srcRect/>
          <a:stretch>
            <a:fillRect/>
          </a:stretch>
        </p:blipFill>
        <p:spPr>
          <a:xfrm>
            <a:off x="0" y="838200"/>
            <a:ext cx="9144000" cy="4903788"/>
          </a:xfrm>
        </p:spPr>
      </p:pic>
      <p:sp>
        <p:nvSpPr>
          <p:cNvPr id="91138" name="Slide Number Placeholder 5"/>
          <p:cNvSpPr>
            <a:spLocks noGrp="1"/>
          </p:cNvSpPr>
          <p:nvPr>
            <p:ph type="sldNum" sz="quarter" idx="12"/>
          </p:nvPr>
        </p:nvSpPr>
        <p:spPr>
          <a:noFill/>
        </p:spPr>
        <p:txBody>
          <a:bodyPr/>
          <a:lstStyle/>
          <a:p>
            <a:fld id="{FD0126CE-E2C8-4270-874E-5521DA5CB319}" type="slidenum">
              <a:rPr lang="en-US" smtClean="0">
                <a:solidFill>
                  <a:prstClr val="black"/>
                </a:solidFill>
              </a:rPr>
              <a:pPr/>
              <a:t>111</a:t>
            </a:fld>
            <a:endParaRPr lang="en-US">
              <a:solidFill>
                <a:prstClr val="black"/>
              </a:solidFill>
            </a:endParaRPr>
          </a:p>
        </p:txBody>
      </p:sp>
      <p:sp>
        <p:nvSpPr>
          <p:cNvPr id="2" name="TextBox 1">
            <a:extLst>
              <a:ext uri="{FF2B5EF4-FFF2-40B4-BE49-F238E27FC236}">
                <a16:creationId xmlns:a16="http://schemas.microsoft.com/office/drawing/2014/main" id="{A992F631-2165-4A1A-988A-1D835F4E9049}"/>
              </a:ext>
            </a:extLst>
          </p:cNvPr>
          <p:cNvSpPr txBox="1"/>
          <p:nvPr/>
        </p:nvSpPr>
        <p:spPr>
          <a:xfrm>
            <a:off x="850605" y="6124353"/>
            <a:ext cx="3359888" cy="369332"/>
          </a:xfrm>
          <a:prstGeom prst="rect">
            <a:avLst/>
          </a:prstGeom>
          <a:noFill/>
        </p:spPr>
        <p:txBody>
          <a:bodyPr wrap="square" rtlCol="0">
            <a:spAutoFit/>
          </a:bodyPr>
          <a:lstStyle/>
          <a:p>
            <a:r>
              <a:rPr lang="en-US" sz="1800" i="1" dirty="0" err="1"/>
              <a:t>ident_list</a:t>
            </a:r>
            <a:r>
              <a:rPr lang="en-US" sz="1800" dirty="0"/>
              <a:t> ::= </a:t>
            </a:r>
            <a:r>
              <a:rPr lang="en-US" sz="1800" dirty="0">
                <a:solidFill>
                  <a:schemeClr val="accent2"/>
                </a:solidFill>
              </a:rPr>
              <a:t>ident</a:t>
            </a:r>
            <a:r>
              <a:rPr lang="en-US" sz="1800" dirty="0">
                <a:solidFill>
                  <a:srgbClr val="0099FF"/>
                </a:solidFill>
              </a:rPr>
              <a:t> </a:t>
            </a:r>
            <a:r>
              <a:rPr lang="en-US" sz="1800" dirty="0"/>
              <a:t>(</a:t>
            </a:r>
            <a:r>
              <a:rPr lang="en-US" sz="1800" dirty="0">
                <a:solidFill>
                  <a:schemeClr val="accent2"/>
                </a:solidFill>
              </a:rPr>
              <a:t>, ident</a:t>
            </a:r>
            <a:r>
              <a:rPr lang="en-US" sz="1800" dirty="0"/>
              <a:t>)*</a:t>
            </a:r>
            <a:endParaRPr lang="en-US" sz="1400" i="1" dirty="0"/>
          </a:p>
        </p:txBody>
      </p:sp>
    </p:spTree>
    <p:extLst>
      <p:ext uri="{BB962C8B-B14F-4D97-AF65-F5344CB8AC3E}">
        <p14:creationId xmlns:p14="http://schemas.microsoft.com/office/powerpoint/2010/main" val="3975740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C913-9D4D-4D5E-9F19-F691DC76CA8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FAA4BDE-F81C-4680-B696-234816F58096}"/>
              </a:ext>
            </a:extLst>
          </p:cNvPr>
          <p:cNvSpPr>
            <a:spLocks noGrp="1"/>
          </p:cNvSpPr>
          <p:nvPr>
            <p:ph idx="10"/>
          </p:nvPr>
        </p:nvSpPr>
        <p:spPr/>
        <p:txBody>
          <a:bodyPr/>
          <a:lstStyle/>
          <a:p>
            <a:r>
              <a:rPr lang="en-US" dirty="0"/>
              <a:t>We like LL(1) grammars because they can be parsed with a convenient parsing algorithm (top-down, recursive descent)</a:t>
            </a:r>
          </a:p>
          <a:p>
            <a:r>
              <a:rPr lang="en-US" dirty="0"/>
              <a:t>Grammars with left-recursion are NOT LL(1).</a:t>
            </a:r>
          </a:p>
          <a:p>
            <a:r>
              <a:rPr lang="en-US" dirty="0"/>
              <a:t>We can often transform the grammar to remove left-recursion.  The resulting grammar may be LL(1).</a:t>
            </a:r>
          </a:p>
          <a:p>
            <a:r>
              <a:rPr lang="en-US" dirty="0"/>
              <a:t>These transformations preserve the language specified by the grammar, but change the structure of the parse tree.</a:t>
            </a:r>
          </a:p>
          <a:p>
            <a:pPr lvl="1"/>
            <a:r>
              <a:rPr lang="en-US" dirty="0"/>
              <a:t>Often we don’t care</a:t>
            </a:r>
          </a:p>
          <a:p>
            <a:pPr lvl="1"/>
            <a:r>
              <a:rPr lang="en-US" dirty="0"/>
              <a:t>Expressions are an important cases where we do.</a:t>
            </a:r>
          </a:p>
          <a:p>
            <a:endParaRPr lang="en-US" dirty="0"/>
          </a:p>
        </p:txBody>
      </p:sp>
    </p:spTree>
    <p:extLst>
      <p:ext uri="{BB962C8B-B14F-4D97-AF65-F5344CB8AC3E}">
        <p14:creationId xmlns:p14="http://schemas.microsoft.com/office/powerpoint/2010/main" val="15033054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57FA-4859-49EA-A78D-3ED104FBB326}"/>
              </a:ext>
            </a:extLst>
          </p:cNvPr>
          <p:cNvSpPr>
            <a:spLocks noGrp="1"/>
          </p:cNvSpPr>
          <p:nvPr>
            <p:ph type="title"/>
          </p:nvPr>
        </p:nvSpPr>
        <p:spPr>
          <a:xfrm>
            <a:off x="327868" y="884418"/>
            <a:ext cx="7556500" cy="1116012"/>
          </a:xfrm>
        </p:spPr>
        <p:txBody>
          <a:bodyPr/>
          <a:lstStyle/>
          <a:p>
            <a:r>
              <a:rPr lang="en-US" dirty="0"/>
              <a:t>Expression evaluation</a:t>
            </a:r>
          </a:p>
        </p:txBody>
      </p:sp>
      <p:sp>
        <p:nvSpPr>
          <p:cNvPr id="3" name="Content Placeholder 2">
            <a:extLst>
              <a:ext uri="{FF2B5EF4-FFF2-40B4-BE49-F238E27FC236}">
                <a16:creationId xmlns:a16="http://schemas.microsoft.com/office/drawing/2014/main" id="{2C6C085D-EEA7-440B-8F2E-8247F0F951DB}"/>
              </a:ext>
            </a:extLst>
          </p:cNvPr>
          <p:cNvSpPr>
            <a:spLocks noGrp="1"/>
          </p:cNvSpPr>
          <p:nvPr>
            <p:ph idx="10"/>
          </p:nvPr>
        </p:nvSpPr>
        <p:spPr>
          <a:xfrm>
            <a:off x="327868" y="1786821"/>
            <a:ext cx="7556500" cy="4098827"/>
          </a:xfrm>
        </p:spPr>
        <p:txBody>
          <a:bodyPr/>
          <a:lstStyle/>
          <a:p>
            <a:r>
              <a:rPr lang="en-US" dirty="0"/>
              <a:t>Two important conventions/properties inherited from mathematical notation</a:t>
            </a:r>
          </a:p>
          <a:p>
            <a:pPr lvl="1"/>
            <a:r>
              <a:rPr lang="en-US" dirty="0"/>
              <a:t>Operator precedence  (order of operations)</a:t>
            </a:r>
          </a:p>
          <a:p>
            <a:pPr lvl="1"/>
            <a:r>
              <a:rPr lang="en-US" dirty="0"/>
              <a:t>Associativity</a:t>
            </a:r>
          </a:p>
          <a:p>
            <a:r>
              <a:rPr lang="en-US" dirty="0"/>
              <a:t>Also,</a:t>
            </a:r>
          </a:p>
          <a:p>
            <a:pPr lvl="1"/>
            <a:r>
              <a:rPr lang="en-US" dirty="0"/>
              <a:t>infix, prefix, postfix</a:t>
            </a:r>
          </a:p>
          <a:p>
            <a:pPr lvl="1"/>
            <a:endParaRPr lang="en-US" dirty="0"/>
          </a:p>
          <a:p>
            <a:pPr marL="228600" lvl="1" indent="0">
              <a:buNone/>
            </a:pPr>
            <a:endParaRPr lang="en-US" dirty="0"/>
          </a:p>
        </p:txBody>
      </p:sp>
    </p:spTree>
    <p:extLst>
      <p:ext uri="{BB962C8B-B14F-4D97-AF65-F5344CB8AC3E}">
        <p14:creationId xmlns:p14="http://schemas.microsoft.com/office/powerpoint/2010/main" val="20961429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70B1-5887-405F-839F-ABF95B7FA976}"/>
              </a:ext>
            </a:extLst>
          </p:cNvPr>
          <p:cNvSpPr>
            <a:spLocks noGrp="1"/>
          </p:cNvSpPr>
          <p:nvPr>
            <p:ph type="title"/>
          </p:nvPr>
        </p:nvSpPr>
        <p:spPr/>
        <p:txBody>
          <a:bodyPr/>
          <a:lstStyle/>
          <a:p>
            <a:r>
              <a:rPr lang="en-US" dirty="0"/>
              <a:t>Precedence</a:t>
            </a:r>
          </a:p>
        </p:txBody>
      </p:sp>
      <p:sp>
        <p:nvSpPr>
          <p:cNvPr id="3" name="Content Placeholder 2">
            <a:extLst>
              <a:ext uri="{FF2B5EF4-FFF2-40B4-BE49-F238E27FC236}">
                <a16:creationId xmlns:a16="http://schemas.microsoft.com/office/drawing/2014/main" id="{A8F3B5BD-806B-43A5-9710-B14A1FCC99FF}"/>
              </a:ext>
            </a:extLst>
          </p:cNvPr>
          <p:cNvSpPr>
            <a:spLocks noGrp="1"/>
          </p:cNvSpPr>
          <p:nvPr>
            <p:ph idx="10"/>
          </p:nvPr>
        </p:nvSpPr>
        <p:spPr>
          <a:xfrm>
            <a:off x="327868" y="2500770"/>
            <a:ext cx="7556500" cy="4098827"/>
          </a:xfrm>
        </p:spPr>
        <p:txBody>
          <a:bodyPr/>
          <a:lstStyle/>
          <a:p>
            <a:r>
              <a:rPr lang="en-US" dirty="0"/>
              <a:t>Rules that determine the order in which operations are performed when evaluating an expression.</a:t>
            </a:r>
          </a:p>
          <a:p>
            <a:pPr lvl="1"/>
            <a:r>
              <a:rPr lang="en-US" dirty="0"/>
              <a:t>eliminate ambiguity while allowing compact notation</a:t>
            </a:r>
          </a:p>
          <a:p>
            <a:pPr lvl="1"/>
            <a:r>
              <a:rPr lang="en-US" dirty="0"/>
              <a:t>following well-established mathematical conventions, * and / typically have higher precedence than + and –</a:t>
            </a:r>
          </a:p>
          <a:p>
            <a:pPr lvl="1"/>
            <a:r>
              <a:rPr lang="en-US" dirty="0"/>
              <a:t>Thus, </a:t>
            </a:r>
          </a:p>
          <a:p>
            <a:pPr marL="457200" lvl="2" indent="0">
              <a:buNone/>
            </a:pPr>
            <a:r>
              <a:rPr lang="en-US" dirty="0"/>
              <a:t>    4 + 5 * 2    </a:t>
            </a:r>
          </a:p>
          <a:p>
            <a:pPr marL="228600" lvl="1" indent="0">
              <a:buNone/>
            </a:pPr>
            <a:r>
              <a:rPr lang="en-US" dirty="0"/>
              <a:t>              = 4 + (5*2) </a:t>
            </a:r>
          </a:p>
          <a:p>
            <a:pPr marL="228600" lvl="1" indent="0">
              <a:buNone/>
            </a:pPr>
            <a:r>
              <a:rPr lang="en-US" dirty="0"/>
              <a:t>              = 14</a:t>
            </a:r>
          </a:p>
          <a:p>
            <a:r>
              <a:rPr lang="en-US" dirty="0"/>
              <a:t>Precedence rules can be overridden by parentheses</a:t>
            </a:r>
          </a:p>
          <a:p>
            <a:pPr lvl="1"/>
            <a:r>
              <a:rPr lang="en-US" dirty="0"/>
              <a:t>(4+5)*2 = 18</a:t>
            </a:r>
          </a:p>
          <a:p>
            <a:endParaRPr lang="en-US" dirty="0"/>
          </a:p>
        </p:txBody>
      </p:sp>
    </p:spTree>
    <p:extLst>
      <p:ext uri="{BB962C8B-B14F-4D97-AF65-F5344CB8AC3E}">
        <p14:creationId xmlns:p14="http://schemas.microsoft.com/office/powerpoint/2010/main" val="272944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16B5-0E76-4D64-A0F7-6C35BBAA9D50}"/>
              </a:ext>
            </a:extLst>
          </p:cNvPr>
          <p:cNvSpPr>
            <a:spLocks noGrp="1"/>
          </p:cNvSpPr>
          <p:nvPr>
            <p:ph type="title"/>
          </p:nvPr>
        </p:nvSpPr>
        <p:spPr/>
        <p:txBody>
          <a:bodyPr/>
          <a:lstStyle/>
          <a:p>
            <a:r>
              <a:rPr lang="en-US" dirty="0"/>
              <a:t>Associativity</a:t>
            </a:r>
          </a:p>
        </p:txBody>
      </p:sp>
      <p:sp>
        <p:nvSpPr>
          <p:cNvPr id="3" name="Content Placeholder 2">
            <a:extLst>
              <a:ext uri="{FF2B5EF4-FFF2-40B4-BE49-F238E27FC236}">
                <a16:creationId xmlns:a16="http://schemas.microsoft.com/office/drawing/2014/main" id="{8CADE52C-A259-4341-ADB3-C22D61AB2606}"/>
              </a:ext>
            </a:extLst>
          </p:cNvPr>
          <p:cNvSpPr>
            <a:spLocks noGrp="1"/>
          </p:cNvSpPr>
          <p:nvPr>
            <p:ph idx="10"/>
          </p:nvPr>
        </p:nvSpPr>
        <p:spPr/>
        <p:txBody>
          <a:bodyPr/>
          <a:lstStyle/>
          <a:p>
            <a:r>
              <a:rPr lang="en-US" dirty="0"/>
              <a:t>Rules that apply with same operator</a:t>
            </a:r>
          </a:p>
          <a:p>
            <a:pPr lvl="1"/>
            <a:r>
              <a:rPr lang="en-US" dirty="0"/>
              <a:t>If an operator ⨁ in a programming language is left associative, then</a:t>
            </a:r>
          </a:p>
          <a:p>
            <a:pPr lvl="2"/>
            <a:r>
              <a:rPr lang="en-US" dirty="0"/>
              <a:t>x ⨁ y ⨁ z is defined to be (x ⨁ y) ⨁ z </a:t>
            </a:r>
          </a:p>
          <a:p>
            <a:pPr lvl="1"/>
            <a:r>
              <a:rPr lang="en-US" dirty="0"/>
              <a:t>If an operator ⨁ is right associative, then</a:t>
            </a:r>
          </a:p>
          <a:p>
            <a:pPr lvl="2"/>
            <a:r>
              <a:rPr lang="en-US" dirty="0"/>
              <a:t>x ⨁ y ⨁ z is defined to be x ⨁ (y ⨁ z )</a:t>
            </a:r>
          </a:p>
          <a:p>
            <a:pPr marL="457200" lvl="2" indent="0">
              <a:buNone/>
            </a:pPr>
            <a:endParaRPr lang="en-US" dirty="0"/>
          </a:p>
          <a:p>
            <a:pPr marL="457200" lvl="2" indent="0">
              <a:buNone/>
            </a:pPr>
            <a:r>
              <a:rPr lang="en-US" dirty="0"/>
              <a:t>Note:  in mathematics, associativity is the property of an operation.</a:t>
            </a:r>
          </a:p>
          <a:p>
            <a:pPr marL="457200" lvl="2" indent="0">
              <a:buNone/>
            </a:pPr>
            <a:r>
              <a:rPr lang="en-US" dirty="0"/>
              <a:t>	Addition is associative:  (a + b) + c  = a + (b + c)</a:t>
            </a:r>
          </a:p>
          <a:p>
            <a:pPr marL="457200" lvl="2" indent="0">
              <a:buNone/>
            </a:pPr>
            <a:r>
              <a:rPr lang="en-US" dirty="0"/>
              <a:t>         Multiplication is associative  (a * b) * c = a * (b * c)</a:t>
            </a:r>
          </a:p>
          <a:p>
            <a:pPr marL="457200" lvl="2" indent="0">
              <a:buNone/>
            </a:pPr>
            <a:r>
              <a:rPr lang="en-US" dirty="0"/>
              <a:t>          etc.</a:t>
            </a:r>
          </a:p>
          <a:p>
            <a:pPr marL="457200" lvl="2" indent="0">
              <a:buNone/>
            </a:pPr>
            <a:r>
              <a:rPr lang="en-US" dirty="0"/>
              <a:t>	Subtraction and division are not.</a:t>
            </a:r>
          </a:p>
          <a:p>
            <a:pPr marL="457200" lvl="2" indent="0">
              <a:buNone/>
            </a:pPr>
            <a:r>
              <a:rPr lang="en-US" dirty="0"/>
              <a:t>In programming languages, left and right associativity define the rules for evaluation.  </a:t>
            </a:r>
          </a:p>
          <a:p>
            <a:pPr lvl="1"/>
            <a:endParaRPr lang="en-US" dirty="0"/>
          </a:p>
        </p:txBody>
      </p:sp>
    </p:spTree>
    <p:extLst>
      <p:ext uri="{BB962C8B-B14F-4D97-AF65-F5344CB8AC3E}">
        <p14:creationId xmlns:p14="http://schemas.microsoft.com/office/powerpoint/2010/main" val="31491975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0E88-BD22-4D40-BAAF-CDA267EF156A}"/>
              </a:ext>
            </a:extLst>
          </p:cNvPr>
          <p:cNvSpPr>
            <a:spLocks noGrp="1"/>
          </p:cNvSpPr>
          <p:nvPr>
            <p:ph type="title"/>
          </p:nvPr>
        </p:nvSpPr>
        <p:spPr/>
        <p:txBody>
          <a:bodyPr/>
          <a:lstStyle/>
          <a:p>
            <a:r>
              <a:rPr lang="en-US" dirty="0"/>
              <a:t>Associativity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32ADB-8B84-4354-8469-F2CCA4C2012D}"/>
                  </a:ext>
                </a:extLst>
              </p:cNvPr>
              <p:cNvSpPr>
                <a:spLocks noGrp="1"/>
              </p:cNvSpPr>
              <p:nvPr>
                <p:ph idx="10"/>
              </p:nvPr>
            </p:nvSpPr>
            <p:spPr/>
            <p:txBody>
              <a:bodyPr/>
              <a:lstStyle/>
              <a:p>
                <a:r>
                  <a:rPr lang="en-US" dirty="0"/>
                  <a:t>Most operators in programming languages are left-associative</a:t>
                </a:r>
              </a:p>
              <a:p>
                <a:pPr lvl="1"/>
                <a:r>
                  <a:rPr lang="en-US" dirty="0"/>
                  <a:t>a – b – c = (a-b) – c</a:t>
                </a:r>
              </a:p>
              <a:p>
                <a:r>
                  <a:rPr lang="en-US" dirty="0"/>
                  <a:t>Examples of right associative </a:t>
                </a:r>
              </a:p>
              <a:p>
                <a:pPr lvl="1"/>
                <a:r>
                  <a:rPr lang="en-US" dirty="0"/>
                  <a:t>^  (exponent)        a^2^3    = a^(2^3)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m:t>
                        </m:r>
                      </m:sup>
                    </m:sSup>
                  </m:oMath>
                </a14:m>
                <a:endParaRPr lang="en-US" dirty="0"/>
              </a:p>
              <a:p>
                <a:pPr lvl="2"/>
                <a:r>
                  <a:rPr lang="en-US" dirty="0"/>
                  <a:t>But not always!	</a:t>
                </a:r>
              </a:p>
              <a:p>
                <a:pPr lvl="3"/>
                <a:r>
                  <a:rPr lang="en-US" dirty="0"/>
                  <a:t>Excel and MATLAB a^2^3 = (a^2)^3)</a:t>
                </a:r>
              </a:p>
              <a:p>
                <a:pPr lvl="1"/>
                <a:r>
                  <a:rPr lang="en-US" dirty="0"/>
                  <a:t>cons  operator on lists   (:, ::)</a:t>
                </a:r>
              </a:p>
              <a:p>
                <a:pPr lvl="2"/>
                <a:r>
                  <a:rPr lang="en-US" i="1" dirty="0"/>
                  <a:t>a : as</a:t>
                </a:r>
                <a:r>
                  <a:rPr lang="en-US" dirty="0"/>
                  <a:t>  takes element </a:t>
                </a:r>
                <a:r>
                  <a:rPr lang="en-US" i="1" dirty="0"/>
                  <a:t>a</a:t>
                </a:r>
                <a:r>
                  <a:rPr lang="en-US" dirty="0"/>
                  <a:t> and puts it at the front of list </a:t>
                </a:r>
                <a:r>
                  <a:rPr lang="en-US" i="1" dirty="0"/>
                  <a:t>as</a:t>
                </a:r>
                <a:r>
                  <a:rPr lang="en-US" dirty="0"/>
                  <a:t>. </a:t>
                </a:r>
              </a:p>
              <a:p>
                <a:pPr lvl="2"/>
                <a:r>
                  <a:rPr lang="en-US" dirty="0" err="1"/>
                  <a:t>Haskel</a:t>
                </a:r>
                <a:r>
                  <a:rPr lang="en-US" dirty="0"/>
                  <a:t>  1:2:3:[] = 1:(2:(3:[]))) = [1,2,3]</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D232ADB-8B84-4354-8469-F2CCA4C2012D}"/>
                  </a:ext>
                </a:extLst>
              </p:cNvPr>
              <p:cNvSpPr>
                <a:spLocks noGrp="1" noRot="1" noChangeAspect="1" noMove="1" noResize="1" noEditPoints="1" noAdjustHandles="1" noChangeArrowheads="1" noChangeShapeType="1" noTextEdit="1"/>
              </p:cNvSpPr>
              <p:nvPr>
                <p:ph idx="10"/>
              </p:nvPr>
            </p:nvSpPr>
            <p:spPr>
              <a:blipFill>
                <a:blip r:embed="rId3"/>
                <a:stretch>
                  <a:fillRect l="-242" t="-893"/>
                </a:stretch>
              </a:blipFill>
            </p:spPr>
            <p:txBody>
              <a:bodyPr/>
              <a:lstStyle/>
              <a:p>
                <a:r>
                  <a:rPr lang="en-US">
                    <a:noFill/>
                  </a:rPr>
                  <a:t> </a:t>
                </a:r>
              </a:p>
            </p:txBody>
          </p:sp>
        </mc:Fallback>
      </mc:AlternateContent>
    </p:spTree>
    <p:extLst>
      <p:ext uri="{BB962C8B-B14F-4D97-AF65-F5344CB8AC3E}">
        <p14:creationId xmlns:p14="http://schemas.microsoft.com/office/powerpoint/2010/main" val="13546833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Fig 6"/>
          <p:cNvPicPr>
            <a:picLocks noChangeAspect="1" noChangeArrowheads="1"/>
          </p:cNvPicPr>
          <p:nvPr/>
        </p:nvPicPr>
        <p:blipFill>
          <a:blip r:embed="rId3" cstate="print"/>
          <a:srcRect/>
          <a:stretch>
            <a:fillRect/>
          </a:stretch>
        </p:blipFill>
        <p:spPr bwMode="auto">
          <a:xfrm>
            <a:off x="1467292" y="741878"/>
            <a:ext cx="5771707" cy="5963721"/>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E6B495E-2C94-447C-A733-3659DF22D547}" type="slidenum">
              <a:rPr lang="en-US" smtClean="0"/>
              <a:pPr>
                <a:defRPr/>
              </a:pPr>
              <a:t>117</a:t>
            </a:fld>
            <a:endParaRPr lang="en-US"/>
          </a:p>
        </p:txBody>
      </p:sp>
    </p:spTree>
    <p:extLst>
      <p:ext uri="{BB962C8B-B14F-4D97-AF65-F5344CB8AC3E}">
        <p14:creationId xmlns:p14="http://schemas.microsoft.com/office/powerpoint/2010/main" val="16711982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609600" y="1371600"/>
            <a:ext cx="8305800" cy="4953000"/>
          </a:xfrm>
        </p:spPr>
        <p:txBody>
          <a:bodyPr/>
          <a:lstStyle/>
          <a:p>
            <a:pPr eaLnBrk="1" hangingPunct="1">
              <a:lnSpc>
                <a:spcPct val="110000"/>
              </a:lnSpc>
            </a:pPr>
            <a:r>
              <a:rPr lang="en-US" sz="2800" dirty="0">
                <a:ea typeface="MS Mincho" pitchFamily="49" charset="-128"/>
              </a:rPr>
              <a:t>Infix, prefix operators</a:t>
            </a:r>
          </a:p>
          <a:p>
            <a:pPr eaLnBrk="1" hangingPunct="1">
              <a:lnSpc>
                <a:spcPct val="110000"/>
              </a:lnSpc>
            </a:pPr>
            <a:r>
              <a:rPr lang="en-US" sz="2800" dirty="0">
                <a:ea typeface="MS Mincho" pitchFamily="49" charset="-128"/>
              </a:rPr>
              <a:t>Precedence, associativity </a:t>
            </a:r>
          </a:p>
          <a:p>
            <a:pPr lvl="1" eaLnBrk="1" hangingPunct="1">
              <a:lnSpc>
                <a:spcPct val="110000"/>
              </a:lnSpc>
            </a:pPr>
            <a:r>
              <a:rPr lang="en-US" sz="2400" dirty="0">
                <a:ea typeface="MS Mincho" pitchFamily="49" charset="-128"/>
              </a:rPr>
              <a:t>C has 15 levels - too many to remember</a:t>
            </a:r>
          </a:p>
          <a:p>
            <a:pPr lvl="1" eaLnBrk="1" hangingPunct="1">
              <a:lnSpc>
                <a:spcPct val="110000"/>
              </a:lnSpc>
            </a:pPr>
            <a:r>
              <a:rPr lang="en-US" sz="2400" dirty="0">
                <a:ea typeface="MS Mincho" pitchFamily="49" charset="-128"/>
              </a:rPr>
              <a:t>Pascal has 4 levels - too few for good semantics</a:t>
            </a:r>
          </a:p>
          <a:p>
            <a:pPr lvl="2">
              <a:lnSpc>
                <a:spcPct val="110000"/>
              </a:lnSpc>
            </a:pPr>
            <a:r>
              <a:rPr lang="en-US" sz="2200" dirty="0">
                <a:ea typeface="MS Mincho" pitchFamily="49" charset="-128"/>
              </a:rPr>
              <a:t>example:  A&lt;B and C&lt;D is interpreted as A&lt;(B and C) &lt; D</a:t>
            </a:r>
          </a:p>
          <a:p>
            <a:pPr lvl="1" eaLnBrk="1" hangingPunct="1">
              <a:lnSpc>
                <a:spcPct val="110000"/>
              </a:lnSpc>
            </a:pPr>
            <a:r>
              <a:rPr lang="en-US" sz="2400" dirty="0">
                <a:ea typeface="MS Mincho" pitchFamily="49" charset="-128"/>
              </a:rPr>
              <a:t>Fortran has 8</a:t>
            </a:r>
          </a:p>
          <a:p>
            <a:pPr lvl="1" eaLnBrk="1" hangingPunct="1">
              <a:lnSpc>
                <a:spcPct val="110000"/>
              </a:lnSpc>
            </a:pPr>
            <a:r>
              <a:rPr lang="en-US" sz="2400" dirty="0">
                <a:ea typeface="MS Mincho" pitchFamily="49" charset="-128"/>
              </a:rPr>
              <a:t>Ada has 6</a:t>
            </a:r>
          </a:p>
          <a:p>
            <a:pPr lvl="2" eaLnBrk="1" hangingPunct="1">
              <a:lnSpc>
                <a:spcPct val="110000"/>
              </a:lnSpc>
            </a:pPr>
            <a:r>
              <a:rPr lang="en-US" sz="2000" dirty="0">
                <a:ea typeface="MS Mincho" pitchFamily="49" charset="-128"/>
              </a:rPr>
              <a:t>Ada puts </a:t>
            </a:r>
            <a:r>
              <a:rPr lang="en-US" sz="2000" i="1" dirty="0">
                <a:ea typeface="MS Mincho" pitchFamily="49" charset="-128"/>
              </a:rPr>
              <a:t> and </a:t>
            </a:r>
            <a:r>
              <a:rPr lang="en-US" sz="2000" dirty="0" err="1">
                <a:ea typeface="MS Mincho" pitchFamily="49" charset="-128"/>
              </a:rPr>
              <a:t>and</a:t>
            </a:r>
            <a:r>
              <a:rPr lang="en-US" sz="2000" i="1" dirty="0">
                <a:ea typeface="MS Mincho" pitchFamily="49" charset="-128"/>
              </a:rPr>
              <a:t> or</a:t>
            </a:r>
            <a:r>
              <a:rPr lang="en-US" sz="2000" dirty="0">
                <a:ea typeface="MS Mincho" pitchFamily="49" charset="-128"/>
              </a:rPr>
              <a:t> at same level, usually </a:t>
            </a:r>
            <a:r>
              <a:rPr lang="en-US" sz="2000" i="1" dirty="0">
                <a:ea typeface="MS Mincho" pitchFamily="49" charset="-128"/>
              </a:rPr>
              <a:t>and</a:t>
            </a:r>
            <a:r>
              <a:rPr lang="en-US" sz="2000" dirty="0">
                <a:ea typeface="MS Mincho" pitchFamily="49" charset="-128"/>
              </a:rPr>
              <a:t> has higher precedence</a:t>
            </a:r>
          </a:p>
          <a:p>
            <a:pPr lvl="1" eaLnBrk="1" hangingPunct="1">
              <a:lnSpc>
                <a:spcPct val="110000"/>
              </a:lnSpc>
            </a:pPr>
            <a:r>
              <a:rPr lang="en-US" sz="2400" b="1" dirty="0">
                <a:ea typeface="MS Mincho" pitchFamily="49" charset="-128"/>
              </a:rPr>
              <a:t>Lesson</a:t>
            </a:r>
            <a:r>
              <a:rPr lang="en-US" sz="2400" dirty="0">
                <a:ea typeface="MS Mincho" pitchFamily="49" charset="-128"/>
              </a:rPr>
              <a:t>: when unsure, use parentheses!</a:t>
            </a:r>
          </a:p>
        </p:txBody>
      </p:sp>
      <p:sp>
        <p:nvSpPr>
          <p:cNvPr id="8194" name="Rectangle 2"/>
          <p:cNvSpPr>
            <a:spLocks noGrp="1" noChangeArrowheads="1"/>
          </p:cNvSpPr>
          <p:nvPr>
            <p:ph type="title"/>
          </p:nvPr>
        </p:nvSpPr>
        <p:spPr>
          <a:xfrm>
            <a:off x="327868" y="813594"/>
            <a:ext cx="7556500" cy="1116012"/>
          </a:xfrm>
        </p:spPr>
        <p:txBody>
          <a:bodyPr/>
          <a:lstStyle/>
          <a:p>
            <a:pPr eaLnBrk="1" hangingPunct="1"/>
            <a:r>
              <a:rPr lang="en-US" dirty="0"/>
              <a:t>Expression evaluation</a:t>
            </a:r>
          </a:p>
        </p:txBody>
      </p:sp>
      <p:sp>
        <p:nvSpPr>
          <p:cNvPr id="4" name="Slide Number Placeholder 3"/>
          <p:cNvSpPr>
            <a:spLocks noGrp="1"/>
          </p:cNvSpPr>
          <p:nvPr>
            <p:ph type="sldNum" sz="quarter" idx="12"/>
          </p:nvPr>
        </p:nvSpPr>
        <p:spPr/>
        <p:txBody>
          <a:bodyPr/>
          <a:lstStyle/>
          <a:p>
            <a:pPr>
              <a:defRPr/>
            </a:pPr>
            <a:fld id="{5E6B495E-2C94-447C-A733-3659DF22D547}" type="slidenum">
              <a:rPr lang="en-US" smtClean="0"/>
              <a:pPr>
                <a:defRPr/>
              </a:pPr>
              <a:t>118</a:t>
            </a:fld>
            <a:endParaRPr lang="en-US"/>
          </a:p>
        </p:txBody>
      </p:sp>
    </p:spTree>
    <p:extLst>
      <p:ext uri="{BB962C8B-B14F-4D97-AF65-F5344CB8AC3E}">
        <p14:creationId xmlns:p14="http://schemas.microsoft.com/office/powerpoint/2010/main" val="29415769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C0D4-7017-4455-9BA9-38722F99CA9C}"/>
              </a:ext>
            </a:extLst>
          </p:cNvPr>
          <p:cNvSpPr>
            <a:spLocks noGrp="1"/>
          </p:cNvSpPr>
          <p:nvPr>
            <p:ph type="title"/>
          </p:nvPr>
        </p:nvSpPr>
        <p:spPr/>
        <p:txBody>
          <a:bodyPr/>
          <a:lstStyle/>
          <a:p>
            <a:r>
              <a:rPr lang="en-US" dirty="0"/>
              <a:t>Goal:  write grammar so that parse trees reflect desired order of evaluation</a:t>
            </a:r>
          </a:p>
        </p:txBody>
      </p:sp>
      <p:sp>
        <p:nvSpPr>
          <p:cNvPr id="3" name="Content Placeholder 2">
            <a:extLst>
              <a:ext uri="{FF2B5EF4-FFF2-40B4-BE49-F238E27FC236}">
                <a16:creationId xmlns:a16="http://schemas.microsoft.com/office/drawing/2014/main" id="{4C5F5690-1A7A-4346-95D1-81FEF4189091}"/>
              </a:ext>
            </a:extLst>
          </p:cNvPr>
          <p:cNvSpPr>
            <a:spLocks noGrp="1"/>
          </p:cNvSpPr>
          <p:nvPr>
            <p:ph idx="10"/>
          </p:nvPr>
        </p:nvSpPr>
        <p:spPr>
          <a:xfrm>
            <a:off x="435804" y="3129044"/>
            <a:ext cx="3499853" cy="3210112"/>
          </a:xfrm>
        </p:spPr>
        <p:txBody>
          <a:bodyPr/>
          <a:lstStyle/>
          <a:p>
            <a:r>
              <a:rPr lang="en-US" dirty="0"/>
              <a:t>4 + (5 * 2)</a:t>
            </a:r>
          </a:p>
        </p:txBody>
      </p:sp>
      <p:sp>
        <p:nvSpPr>
          <p:cNvPr id="9" name="Content Placeholder 2">
            <a:extLst>
              <a:ext uri="{FF2B5EF4-FFF2-40B4-BE49-F238E27FC236}">
                <a16:creationId xmlns:a16="http://schemas.microsoft.com/office/drawing/2014/main" id="{17F40DD8-BE32-42A3-BD09-3E826F10949B}"/>
              </a:ext>
            </a:extLst>
          </p:cNvPr>
          <p:cNvSpPr txBox="1">
            <a:spLocks/>
          </p:cNvSpPr>
          <p:nvPr/>
        </p:nvSpPr>
        <p:spPr bwMode="auto">
          <a:xfrm>
            <a:off x="5310078" y="2985203"/>
            <a:ext cx="3499853" cy="335395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defTabSz="914400"/>
            <a:r>
              <a:rPr lang="en-US" dirty="0"/>
              <a:t>(4 + 5) * 2</a:t>
            </a:r>
          </a:p>
        </p:txBody>
      </p:sp>
    </p:spTree>
    <p:extLst>
      <p:ext uri="{BB962C8B-B14F-4D97-AF65-F5344CB8AC3E}">
        <p14:creationId xmlns:p14="http://schemas.microsoft.com/office/powerpoint/2010/main" val="308926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838D0-D880-4590-BEAB-60B488855B40}"/>
              </a:ext>
            </a:extLst>
          </p:cNvPr>
          <p:cNvSpPr>
            <a:spLocks noGrp="1"/>
          </p:cNvSpPr>
          <p:nvPr>
            <p:ph type="title"/>
          </p:nvPr>
        </p:nvSpPr>
        <p:spPr/>
        <p:txBody>
          <a:bodyPr/>
          <a:lstStyle/>
          <a:p>
            <a:pPr eaLnBrk="1" hangingPunct="1">
              <a:spcBef>
                <a:spcPct val="0"/>
              </a:spcBef>
              <a:buFontTx/>
              <a:buNone/>
            </a:pPr>
            <a:r>
              <a:rPr lang="en-US" sz="3600" dirty="0">
                <a:solidFill>
                  <a:schemeClr val="hlink"/>
                </a:solidFill>
                <a:sym typeface="Symbol" pitchFamily="18" charset="2"/>
              </a:rPr>
              <a:t>What is ?</a:t>
            </a:r>
          </a:p>
        </p:txBody>
      </p:sp>
      <p:sp>
        <p:nvSpPr>
          <p:cNvPr id="14338" name="Rectangle 3"/>
          <p:cNvSpPr>
            <a:spLocks noGrp="1" noChangeArrowheads="1"/>
          </p:cNvSpPr>
          <p:nvPr>
            <p:ph idx="10"/>
          </p:nvPr>
        </p:nvSpPr>
        <p:spPr/>
        <p:txBody>
          <a:bodyPr/>
          <a:lstStyle/>
          <a:p>
            <a:pPr eaLnBrk="1" hangingPunct="1">
              <a:lnSpc>
                <a:spcPct val="80000"/>
              </a:lnSpc>
              <a:buFontTx/>
              <a:buNone/>
            </a:pPr>
            <a:r>
              <a:rPr lang="en-US" sz="2800" i="1" dirty="0" err="1">
                <a:sym typeface="Symbol" pitchFamily="18" charset="2"/>
              </a:rPr>
              <a:t>expr</a:t>
            </a:r>
            <a:r>
              <a:rPr lang="en-US" sz="2800" dirty="0">
                <a:sym typeface="Symbol" pitchFamily="18" charset="2"/>
              </a:rPr>
              <a:t> ::= </a:t>
            </a:r>
            <a:r>
              <a:rPr lang="en-US" sz="2800" i="1" dirty="0">
                <a:sym typeface="Symbol" pitchFamily="18" charset="2"/>
              </a:rPr>
              <a:t>factor </a:t>
            </a:r>
            <a:r>
              <a:rPr lang="en-US" sz="2800" dirty="0">
                <a:sym typeface="Symbol" pitchFamily="18" charset="2"/>
              </a:rPr>
              <a:t>|</a:t>
            </a:r>
            <a:r>
              <a:rPr lang="en-US" sz="2800" i="1" dirty="0">
                <a:sym typeface="Symbol" pitchFamily="18" charset="2"/>
              </a:rPr>
              <a:t> </a:t>
            </a:r>
            <a:r>
              <a:rPr lang="en-US" sz="2800" i="1" dirty="0" err="1">
                <a:sym typeface="Symbol" pitchFamily="18" charset="2"/>
              </a:rPr>
              <a:t>expr</a:t>
            </a:r>
            <a:r>
              <a:rPr lang="en-US" sz="2800" dirty="0">
                <a:sym typeface="Symbol" pitchFamily="18" charset="2"/>
              </a:rPr>
              <a:t> </a:t>
            </a:r>
            <a:r>
              <a:rPr lang="en-US" sz="2800" b="1" dirty="0">
                <a:solidFill>
                  <a:schemeClr val="accent2"/>
                </a:solidFill>
                <a:sym typeface="Symbol" pitchFamily="18" charset="2"/>
              </a:rPr>
              <a:t>op</a:t>
            </a:r>
            <a:r>
              <a:rPr lang="en-US" sz="2800" dirty="0">
                <a:sym typeface="Symbol" pitchFamily="18" charset="2"/>
              </a:rPr>
              <a:t> </a:t>
            </a:r>
            <a:r>
              <a:rPr lang="en-US" sz="2800" i="1" dirty="0">
                <a:sym typeface="Symbol" pitchFamily="18" charset="2"/>
              </a:rPr>
              <a:t>factor</a:t>
            </a:r>
            <a:endParaRPr lang="en-US" sz="2800" dirty="0">
              <a:sym typeface="Symbol" pitchFamily="18" charset="2"/>
            </a:endParaRPr>
          </a:p>
          <a:p>
            <a:pPr eaLnBrk="1" hangingPunct="1">
              <a:lnSpc>
                <a:spcPct val="80000"/>
              </a:lnSpc>
              <a:buFontTx/>
              <a:buNone/>
            </a:pPr>
            <a:r>
              <a:rPr lang="en-US" sz="2800" dirty="0">
                <a:sym typeface="Symbol" pitchFamily="18" charset="2"/>
              </a:rPr>
              <a:t>f</a:t>
            </a:r>
            <a:r>
              <a:rPr lang="en-US" sz="2800" i="1" dirty="0">
                <a:sym typeface="Symbol" pitchFamily="18" charset="2"/>
              </a:rPr>
              <a:t>actor</a:t>
            </a:r>
            <a:r>
              <a:rPr lang="en-US" sz="2800" dirty="0">
                <a:sym typeface="Symbol" pitchFamily="18" charset="2"/>
              </a:rPr>
              <a:t> ::= </a:t>
            </a:r>
            <a:r>
              <a:rPr lang="en-US" sz="2800" b="1" dirty="0" err="1">
                <a:solidFill>
                  <a:schemeClr val="accent2"/>
                </a:solidFill>
                <a:sym typeface="Symbol" pitchFamily="18" charset="2"/>
              </a:rPr>
              <a:t>ident</a:t>
            </a:r>
            <a:r>
              <a:rPr lang="en-US" sz="2800" dirty="0">
                <a:solidFill>
                  <a:schemeClr val="accent2"/>
                </a:solidFill>
                <a:sym typeface="Symbol" pitchFamily="18" charset="2"/>
              </a:rPr>
              <a:t> </a:t>
            </a:r>
            <a:r>
              <a:rPr lang="en-US" sz="2800" dirty="0">
                <a:sym typeface="Symbol" pitchFamily="18" charset="2"/>
              </a:rPr>
              <a:t>|</a:t>
            </a:r>
            <a:r>
              <a:rPr lang="en-US" sz="2800" dirty="0">
                <a:solidFill>
                  <a:schemeClr val="accent2"/>
                </a:solidFill>
                <a:sym typeface="Symbol" pitchFamily="18" charset="2"/>
              </a:rPr>
              <a:t> </a:t>
            </a:r>
            <a:r>
              <a:rPr lang="en-US" sz="2800" b="1" dirty="0" err="1">
                <a:solidFill>
                  <a:schemeClr val="accent2"/>
                </a:solidFill>
                <a:sym typeface="Symbol" pitchFamily="18" charset="2"/>
              </a:rPr>
              <a:t>numlit</a:t>
            </a:r>
            <a:r>
              <a:rPr lang="en-US" sz="2800" b="1" dirty="0">
                <a:solidFill>
                  <a:schemeClr val="accent2"/>
                </a:solidFill>
                <a:sym typeface="Symbol" pitchFamily="18" charset="2"/>
              </a:rPr>
              <a:t> </a:t>
            </a:r>
            <a:r>
              <a:rPr lang="en-US" sz="2800" b="1" dirty="0">
                <a:sym typeface="Symbol" pitchFamily="18" charset="2"/>
              </a:rPr>
              <a:t>|</a:t>
            </a:r>
            <a:r>
              <a:rPr lang="en-US" sz="2800" b="1" dirty="0">
                <a:solidFill>
                  <a:schemeClr val="accent2"/>
                </a:solidFill>
                <a:sym typeface="Symbol" pitchFamily="18" charset="2"/>
              </a:rPr>
              <a:t> (</a:t>
            </a:r>
            <a:r>
              <a:rPr lang="en-US" sz="2800" dirty="0">
                <a:solidFill>
                  <a:schemeClr val="accent2"/>
                </a:solidFill>
                <a:sym typeface="Symbol" pitchFamily="18" charset="2"/>
              </a:rPr>
              <a:t> </a:t>
            </a:r>
            <a:r>
              <a:rPr lang="en-US" sz="2800" i="1" dirty="0" err="1">
                <a:sym typeface="Symbol" pitchFamily="18" charset="2"/>
              </a:rPr>
              <a:t>expr</a:t>
            </a:r>
            <a:r>
              <a:rPr lang="en-US" sz="2800" dirty="0">
                <a:solidFill>
                  <a:schemeClr val="accent2"/>
                </a:solidFill>
                <a:sym typeface="Symbol" pitchFamily="18" charset="2"/>
              </a:rPr>
              <a:t> </a:t>
            </a:r>
            <a:r>
              <a:rPr lang="en-US" sz="2800" b="1" dirty="0">
                <a:solidFill>
                  <a:schemeClr val="accent2"/>
                </a:solidFill>
                <a:sym typeface="Symbol" pitchFamily="18" charset="2"/>
              </a:rPr>
              <a:t>)</a:t>
            </a:r>
            <a:endParaRPr lang="en-US" sz="2800" dirty="0">
              <a:solidFill>
                <a:schemeClr val="accent2"/>
              </a:solidFill>
              <a:sym typeface="Symbol" pitchFamily="18" charset="2"/>
            </a:endParaRPr>
          </a:p>
          <a:p>
            <a:pPr eaLnBrk="1" hangingPunct="1">
              <a:lnSpc>
                <a:spcPct val="80000"/>
              </a:lnSpc>
              <a:buFontTx/>
              <a:buNone/>
            </a:pPr>
            <a:endParaRPr lang="en-US" sz="2800" dirty="0">
              <a:solidFill>
                <a:schemeClr val="accent2"/>
              </a:solidFill>
              <a:sym typeface="Symbol" pitchFamily="18" charset="2"/>
            </a:endParaRPr>
          </a:p>
          <a:p>
            <a:pPr eaLnBrk="1" hangingPunct="1">
              <a:lnSpc>
                <a:spcPct val="80000"/>
              </a:lnSpc>
              <a:buFontTx/>
              <a:buNone/>
            </a:pPr>
            <a:endParaRPr lang="en-US" sz="2800" dirty="0">
              <a:sym typeface="Symbol" pitchFamily="18" charset="2"/>
            </a:endParaRPr>
          </a:p>
          <a:p>
            <a:pPr eaLnBrk="1" hangingPunct="1">
              <a:lnSpc>
                <a:spcPct val="80000"/>
              </a:lnSpc>
              <a:buFontTx/>
              <a:buNone/>
            </a:pPr>
            <a:endParaRPr lang="en-US" sz="3600" dirty="0">
              <a:sym typeface="Symbol" pitchFamily="18" charset="2"/>
            </a:endParaRPr>
          </a:p>
          <a:p>
            <a:pPr eaLnBrk="1" hangingPunct="1">
              <a:lnSpc>
                <a:spcPct val="80000"/>
              </a:lnSpc>
            </a:pPr>
            <a:endParaRPr lang="en-US" sz="3600"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F707E453-00D2-425B-8EFB-F60114AF2D8A}" type="slidenum">
              <a:rPr lang="en-US"/>
              <a:pPr>
                <a:defRPr/>
              </a:pPr>
              <a:t>12</a:t>
            </a:fld>
            <a:endParaRPr lang="en-US"/>
          </a:p>
        </p:txBody>
      </p:sp>
    </p:spTree>
    <p:extLst>
      <p:ext uri="{BB962C8B-B14F-4D97-AF65-F5344CB8AC3E}">
        <p14:creationId xmlns:p14="http://schemas.microsoft.com/office/powerpoint/2010/main" val="991192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C0D4-7017-4455-9BA9-38722F99CA9C}"/>
              </a:ext>
            </a:extLst>
          </p:cNvPr>
          <p:cNvSpPr>
            <a:spLocks noGrp="1"/>
          </p:cNvSpPr>
          <p:nvPr>
            <p:ph type="title"/>
          </p:nvPr>
        </p:nvSpPr>
        <p:spPr/>
        <p:txBody>
          <a:bodyPr/>
          <a:lstStyle/>
          <a:p>
            <a:r>
              <a:rPr lang="en-US" dirty="0"/>
              <a:t>Parse trees and order of operations</a:t>
            </a:r>
          </a:p>
        </p:txBody>
      </p:sp>
      <p:sp>
        <p:nvSpPr>
          <p:cNvPr id="3" name="Content Placeholder 2">
            <a:extLst>
              <a:ext uri="{FF2B5EF4-FFF2-40B4-BE49-F238E27FC236}">
                <a16:creationId xmlns:a16="http://schemas.microsoft.com/office/drawing/2014/main" id="{4C5F5690-1A7A-4346-95D1-81FEF4189091}"/>
              </a:ext>
            </a:extLst>
          </p:cNvPr>
          <p:cNvSpPr>
            <a:spLocks noGrp="1"/>
          </p:cNvSpPr>
          <p:nvPr>
            <p:ph idx="10"/>
          </p:nvPr>
        </p:nvSpPr>
        <p:spPr>
          <a:xfrm>
            <a:off x="353610" y="2119973"/>
            <a:ext cx="3499853" cy="4098827"/>
          </a:xfrm>
        </p:spPr>
        <p:txBody>
          <a:bodyPr/>
          <a:lstStyle/>
          <a:p>
            <a:r>
              <a:rPr lang="en-US" dirty="0"/>
              <a:t>4 + (5 * 2)</a:t>
            </a:r>
          </a:p>
        </p:txBody>
      </p:sp>
      <p:sp>
        <p:nvSpPr>
          <p:cNvPr id="9" name="Content Placeholder 2">
            <a:extLst>
              <a:ext uri="{FF2B5EF4-FFF2-40B4-BE49-F238E27FC236}">
                <a16:creationId xmlns:a16="http://schemas.microsoft.com/office/drawing/2014/main" id="{17F40DD8-BE32-42A3-BD09-3E826F10949B}"/>
              </a:ext>
            </a:extLst>
          </p:cNvPr>
          <p:cNvSpPr txBox="1">
            <a:spLocks/>
          </p:cNvSpPr>
          <p:nvPr/>
        </p:nvSpPr>
        <p:spPr bwMode="auto">
          <a:xfrm>
            <a:off x="4775822" y="2119974"/>
            <a:ext cx="3499853"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defTabSz="914400"/>
            <a:r>
              <a:rPr lang="en-US" dirty="0"/>
              <a:t>(4 + 5) * 2</a:t>
            </a:r>
          </a:p>
        </p:txBody>
      </p:sp>
    </p:spTree>
    <p:extLst>
      <p:ext uri="{BB962C8B-B14F-4D97-AF65-F5344CB8AC3E}">
        <p14:creationId xmlns:p14="http://schemas.microsoft.com/office/powerpoint/2010/main" val="36011531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3"/>
          <p:cNvSpPr>
            <a:spLocks noGrp="1" noChangeArrowheads="1"/>
          </p:cNvSpPr>
          <p:nvPr>
            <p:ph idx="1"/>
          </p:nvPr>
        </p:nvSpPr>
        <p:spPr>
          <a:xfrm>
            <a:off x="457200" y="1905000"/>
            <a:ext cx="8229600" cy="4525963"/>
          </a:xfrm>
        </p:spPr>
        <p:txBody>
          <a:bodyPr/>
          <a:lstStyle/>
          <a:p>
            <a:pPr eaLnBrk="1" hangingPunct="1">
              <a:lnSpc>
                <a:spcPct val="90000"/>
              </a:lnSpc>
              <a:buFontTx/>
              <a:buNone/>
            </a:pPr>
            <a:r>
              <a:rPr lang="en-US" sz="1800" i="1" dirty="0"/>
              <a:t>expr</a:t>
            </a:r>
            <a:r>
              <a:rPr lang="en-US" sz="1800" dirty="0"/>
              <a:t> ::= </a:t>
            </a:r>
            <a:r>
              <a:rPr lang="en-US" sz="1800" i="1" dirty="0"/>
              <a:t>term</a:t>
            </a:r>
            <a:r>
              <a:rPr lang="en-US" sz="1800" dirty="0"/>
              <a:t> | </a:t>
            </a:r>
            <a:r>
              <a:rPr lang="en-US" sz="1800" i="1" dirty="0"/>
              <a:t>expr </a:t>
            </a:r>
            <a:r>
              <a:rPr lang="en-US" sz="1800" i="1" dirty="0" err="1"/>
              <a:t>add_op</a:t>
            </a:r>
            <a:r>
              <a:rPr lang="en-US" sz="1800" i="1" dirty="0"/>
              <a:t> term</a:t>
            </a:r>
          </a:p>
          <a:p>
            <a:pPr eaLnBrk="1" hangingPunct="1">
              <a:lnSpc>
                <a:spcPct val="90000"/>
              </a:lnSpc>
              <a:buFontTx/>
              <a:buNone/>
            </a:pPr>
            <a:r>
              <a:rPr lang="en-US" sz="1800" i="1" dirty="0"/>
              <a:t>term</a:t>
            </a:r>
            <a:r>
              <a:rPr lang="en-US" sz="1800" dirty="0"/>
              <a:t> ::= </a:t>
            </a:r>
            <a:r>
              <a:rPr lang="en-US" sz="1800" i="1" dirty="0"/>
              <a:t>factor</a:t>
            </a:r>
            <a:r>
              <a:rPr lang="en-US" sz="1800" dirty="0"/>
              <a:t> | </a:t>
            </a:r>
            <a:r>
              <a:rPr lang="en-US" sz="1800" i="1" dirty="0"/>
              <a:t>term </a:t>
            </a:r>
            <a:r>
              <a:rPr lang="en-US" sz="1800" i="1" dirty="0" err="1"/>
              <a:t>mult_op</a:t>
            </a:r>
            <a:r>
              <a:rPr lang="en-US" sz="1800" i="1" dirty="0"/>
              <a:t> factor</a:t>
            </a:r>
          </a:p>
          <a:p>
            <a:pPr eaLnBrk="1" hangingPunct="1">
              <a:lnSpc>
                <a:spcPct val="90000"/>
              </a:lnSpc>
              <a:buFontTx/>
              <a:buNone/>
            </a:pPr>
            <a:r>
              <a:rPr lang="en-US" sz="1800" i="1" dirty="0"/>
              <a:t>factor</a:t>
            </a:r>
            <a:r>
              <a:rPr lang="en-US" sz="1800" dirty="0"/>
              <a:t> ::= </a:t>
            </a:r>
            <a:r>
              <a:rPr lang="en-US" sz="1800" dirty="0">
                <a:solidFill>
                  <a:schemeClr val="accent4"/>
                </a:solidFill>
              </a:rPr>
              <a:t>ident</a:t>
            </a:r>
            <a:r>
              <a:rPr lang="en-US" sz="1800" dirty="0"/>
              <a:t> | </a:t>
            </a:r>
            <a:r>
              <a:rPr lang="en-US" sz="1800" dirty="0">
                <a:solidFill>
                  <a:schemeClr val="accent4"/>
                </a:solidFill>
              </a:rPr>
              <a:t>number</a:t>
            </a:r>
            <a:r>
              <a:rPr lang="en-US" sz="1800" dirty="0">
                <a:solidFill>
                  <a:schemeClr val="accent2"/>
                </a:solidFill>
              </a:rPr>
              <a:t> </a:t>
            </a:r>
            <a:r>
              <a:rPr lang="en-US" sz="1800" dirty="0"/>
              <a:t>| </a:t>
            </a:r>
            <a:r>
              <a:rPr lang="en-US" sz="1800" dirty="0">
                <a:solidFill>
                  <a:schemeClr val="accent4"/>
                </a:solidFill>
              </a:rPr>
              <a:t>-</a:t>
            </a:r>
            <a:r>
              <a:rPr lang="en-US" sz="1800" dirty="0">
                <a:solidFill>
                  <a:srgbClr val="0099FF"/>
                </a:solidFill>
              </a:rPr>
              <a:t> </a:t>
            </a:r>
            <a:r>
              <a:rPr lang="en-US" sz="1800" i="1" dirty="0"/>
              <a:t>factor</a:t>
            </a:r>
            <a:r>
              <a:rPr lang="en-US" sz="1800" dirty="0"/>
              <a:t> | </a:t>
            </a:r>
            <a:r>
              <a:rPr lang="en-US" sz="1800" dirty="0">
                <a:solidFill>
                  <a:schemeClr val="accent4"/>
                </a:solidFill>
              </a:rPr>
              <a:t>(</a:t>
            </a:r>
            <a:r>
              <a:rPr lang="en-US" sz="1800" i="1" dirty="0"/>
              <a:t>expr</a:t>
            </a:r>
            <a:r>
              <a:rPr lang="en-US" sz="1800" dirty="0">
                <a:solidFill>
                  <a:schemeClr val="accent4"/>
                </a:solidFill>
              </a:rPr>
              <a:t>)</a:t>
            </a:r>
          </a:p>
          <a:p>
            <a:pPr eaLnBrk="1" hangingPunct="1">
              <a:lnSpc>
                <a:spcPct val="90000"/>
              </a:lnSpc>
              <a:buFontTx/>
              <a:buNone/>
            </a:pPr>
            <a:r>
              <a:rPr lang="en-US" sz="1800" i="1" dirty="0" err="1"/>
              <a:t>add_op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r>
              <a:rPr lang="en-US" sz="1800" i="1" dirty="0" err="1"/>
              <a:t>mult_op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endParaRPr lang="en-US" sz="1800" dirty="0">
              <a:solidFill>
                <a:srgbClr val="0099FF"/>
              </a:solidFill>
            </a:endParaRPr>
          </a:p>
          <a:p>
            <a:pPr eaLnBrk="1" hangingPunct="1">
              <a:lnSpc>
                <a:spcPct val="90000"/>
              </a:lnSpc>
              <a:buFontTx/>
              <a:buNone/>
            </a:pPr>
            <a:r>
              <a:rPr lang="en-US" sz="1600" dirty="0"/>
              <a:t>All operators are left associative:  </a:t>
            </a:r>
          </a:p>
          <a:p>
            <a:pPr eaLnBrk="1" hangingPunct="1">
              <a:lnSpc>
                <a:spcPct val="90000"/>
              </a:lnSpc>
              <a:buFontTx/>
              <a:buNone/>
            </a:pPr>
            <a:r>
              <a:rPr lang="en-US" sz="1600" dirty="0"/>
              <a:t>		10-4-3 = (10-4)-3</a:t>
            </a:r>
          </a:p>
          <a:p>
            <a:pPr eaLnBrk="1" hangingPunct="1">
              <a:lnSpc>
                <a:spcPct val="90000"/>
              </a:lnSpc>
              <a:buFontTx/>
              <a:buNone/>
            </a:pPr>
            <a:r>
              <a:rPr lang="en-US" sz="1600" dirty="0"/>
              <a:t>A </a:t>
            </a:r>
            <a:r>
              <a:rPr lang="en-US" sz="1600" dirty="0" err="1"/>
              <a:t>mult_op</a:t>
            </a:r>
            <a:r>
              <a:rPr lang="en-US" sz="1600" dirty="0"/>
              <a:t> (*,/) has higher precedence than an </a:t>
            </a:r>
            <a:r>
              <a:rPr lang="en-US" sz="1600" dirty="0" err="1"/>
              <a:t>add_op</a:t>
            </a:r>
            <a:r>
              <a:rPr lang="en-US" sz="1600" dirty="0"/>
              <a:t> (+,-): </a:t>
            </a:r>
          </a:p>
          <a:p>
            <a:pPr eaLnBrk="1" hangingPunct="1">
              <a:lnSpc>
                <a:spcPct val="90000"/>
              </a:lnSpc>
              <a:buFontTx/>
              <a:buNone/>
            </a:pPr>
            <a:r>
              <a:rPr lang="en-US" sz="1600" dirty="0"/>
              <a:t>		3+4*5 = 3+(4*5)</a:t>
            </a:r>
          </a:p>
          <a:p>
            <a:pPr eaLnBrk="1" hangingPunct="1">
              <a:lnSpc>
                <a:spcPct val="90000"/>
              </a:lnSpc>
              <a:buFontTx/>
              <a:buNone/>
            </a:pPr>
            <a:endParaRPr lang="en-US" sz="2400" dirty="0"/>
          </a:p>
        </p:txBody>
      </p:sp>
      <p:sp>
        <p:nvSpPr>
          <p:cNvPr id="92162" name="Slide Number Placeholder 5"/>
          <p:cNvSpPr>
            <a:spLocks noGrp="1"/>
          </p:cNvSpPr>
          <p:nvPr>
            <p:ph type="sldNum" sz="quarter" idx="12"/>
          </p:nvPr>
        </p:nvSpPr>
        <p:spPr>
          <a:noFill/>
        </p:spPr>
        <p:txBody>
          <a:bodyPr/>
          <a:lstStyle/>
          <a:p>
            <a:fld id="{E45569A4-67F1-4E03-8CEA-ED70D8A8B648}" type="slidenum">
              <a:rPr lang="en-US" smtClean="0">
                <a:solidFill>
                  <a:prstClr val="black"/>
                </a:solidFill>
              </a:rPr>
              <a:pPr/>
              <a:t>121</a:t>
            </a:fld>
            <a:endParaRPr lang="en-US">
              <a:solidFill>
                <a:prstClr val="black"/>
              </a:solidFill>
            </a:endParaRPr>
          </a:p>
        </p:txBody>
      </p:sp>
      <p:sp>
        <p:nvSpPr>
          <p:cNvPr id="92163" name="Rectangle 2"/>
          <p:cNvSpPr>
            <a:spLocks noGrp="1" noChangeArrowheads="1"/>
          </p:cNvSpPr>
          <p:nvPr>
            <p:ph type="title"/>
          </p:nvPr>
        </p:nvSpPr>
        <p:spPr>
          <a:xfrm>
            <a:off x="327868" y="788988"/>
            <a:ext cx="7556500" cy="1116012"/>
          </a:xfrm>
        </p:spPr>
        <p:txBody>
          <a:bodyPr>
            <a:normAutofit fontScale="90000"/>
          </a:bodyPr>
          <a:lstStyle/>
          <a:p>
            <a:pPr eaLnBrk="1" hangingPunct="1"/>
            <a:r>
              <a:rPr lang="en-US" sz="3600" b="1" dirty="0"/>
              <a:t>Example: expression grammar with precedence and associativity</a:t>
            </a:r>
          </a:p>
        </p:txBody>
      </p:sp>
    </p:spTree>
    <p:extLst>
      <p:ext uri="{BB962C8B-B14F-4D97-AF65-F5344CB8AC3E}">
        <p14:creationId xmlns:p14="http://schemas.microsoft.com/office/powerpoint/2010/main" val="7221116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3"/>
          <p:cNvSpPr>
            <a:spLocks noGrp="1" noChangeArrowheads="1"/>
          </p:cNvSpPr>
          <p:nvPr>
            <p:ph idx="1"/>
          </p:nvPr>
        </p:nvSpPr>
        <p:spPr>
          <a:xfrm>
            <a:off x="457200" y="1905000"/>
            <a:ext cx="8229600" cy="4525963"/>
          </a:xfrm>
        </p:spPr>
        <p:txBody>
          <a:bodyPr/>
          <a:lstStyle/>
          <a:p>
            <a:pPr eaLnBrk="1" hangingPunct="1">
              <a:lnSpc>
                <a:spcPct val="90000"/>
              </a:lnSpc>
              <a:buFontTx/>
              <a:buNone/>
            </a:pPr>
            <a:r>
              <a:rPr lang="en-US" sz="1800" i="1" dirty="0"/>
              <a:t>expr</a:t>
            </a:r>
            <a:r>
              <a:rPr lang="en-US" sz="1800" dirty="0"/>
              <a:t> ::= </a:t>
            </a:r>
            <a:r>
              <a:rPr lang="en-US" sz="1800" i="1" dirty="0"/>
              <a:t>term</a:t>
            </a:r>
            <a:r>
              <a:rPr lang="en-US" sz="1800" dirty="0"/>
              <a:t> | </a:t>
            </a:r>
            <a:r>
              <a:rPr lang="en-US" sz="1800" i="1" dirty="0"/>
              <a:t>expr </a:t>
            </a:r>
            <a:r>
              <a:rPr lang="en-US" sz="1800" i="1" dirty="0" err="1"/>
              <a:t>add_op</a:t>
            </a:r>
            <a:r>
              <a:rPr lang="en-US" sz="1800" i="1" dirty="0"/>
              <a:t> term</a:t>
            </a:r>
          </a:p>
          <a:p>
            <a:pPr eaLnBrk="1" hangingPunct="1">
              <a:lnSpc>
                <a:spcPct val="90000"/>
              </a:lnSpc>
              <a:buFontTx/>
              <a:buNone/>
            </a:pPr>
            <a:r>
              <a:rPr lang="en-US" sz="1800" i="1" dirty="0"/>
              <a:t>term</a:t>
            </a:r>
            <a:r>
              <a:rPr lang="en-US" sz="1800" dirty="0"/>
              <a:t> ::= </a:t>
            </a:r>
            <a:r>
              <a:rPr lang="en-US" sz="1800" i="1" dirty="0"/>
              <a:t>factor</a:t>
            </a:r>
            <a:r>
              <a:rPr lang="en-US" sz="1800" dirty="0"/>
              <a:t> | </a:t>
            </a:r>
            <a:r>
              <a:rPr lang="en-US" sz="1800" i="1" dirty="0"/>
              <a:t>term </a:t>
            </a:r>
            <a:r>
              <a:rPr lang="en-US" sz="1800" i="1" dirty="0" err="1"/>
              <a:t>mult_op</a:t>
            </a:r>
            <a:r>
              <a:rPr lang="en-US" sz="1800" i="1" dirty="0"/>
              <a:t> factor</a:t>
            </a:r>
          </a:p>
          <a:p>
            <a:pPr eaLnBrk="1" hangingPunct="1">
              <a:lnSpc>
                <a:spcPct val="90000"/>
              </a:lnSpc>
              <a:buFontTx/>
              <a:buNone/>
            </a:pPr>
            <a:r>
              <a:rPr lang="en-US" sz="1800" i="1" dirty="0"/>
              <a:t>factor</a:t>
            </a:r>
            <a:r>
              <a:rPr lang="en-US" sz="1800" dirty="0"/>
              <a:t> ::= </a:t>
            </a:r>
            <a:r>
              <a:rPr lang="en-US" sz="1800" dirty="0">
                <a:solidFill>
                  <a:schemeClr val="accent4"/>
                </a:solidFill>
              </a:rPr>
              <a:t>ident</a:t>
            </a:r>
            <a:r>
              <a:rPr lang="en-US" sz="1800" dirty="0"/>
              <a:t> | </a:t>
            </a:r>
            <a:r>
              <a:rPr lang="en-US" sz="1800" dirty="0">
                <a:solidFill>
                  <a:schemeClr val="accent4"/>
                </a:solidFill>
              </a:rPr>
              <a:t>number</a:t>
            </a:r>
            <a:r>
              <a:rPr lang="en-US" sz="1800" dirty="0">
                <a:solidFill>
                  <a:schemeClr val="accent2"/>
                </a:solidFill>
              </a:rPr>
              <a:t> </a:t>
            </a:r>
            <a:r>
              <a:rPr lang="en-US" sz="1800" dirty="0"/>
              <a:t>| </a:t>
            </a:r>
            <a:r>
              <a:rPr lang="en-US" sz="1800" dirty="0">
                <a:solidFill>
                  <a:schemeClr val="accent4"/>
                </a:solidFill>
              </a:rPr>
              <a:t>-</a:t>
            </a:r>
            <a:r>
              <a:rPr lang="en-US" sz="1800" dirty="0">
                <a:solidFill>
                  <a:srgbClr val="0099FF"/>
                </a:solidFill>
              </a:rPr>
              <a:t> </a:t>
            </a:r>
            <a:r>
              <a:rPr lang="en-US" sz="1800" i="1" dirty="0"/>
              <a:t>factor</a:t>
            </a:r>
            <a:r>
              <a:rPr lang="en-US" sz="1800" dirty="0"/>
              <a:t> | </a:t>
            </a:r>
            <a:r>
              <a:rPr lang="en-US" sz="1800" dirty="0">
                <a:solidFill>
                  <a:schemeClr val="accent4"/>
                </a:solidFill>
              </a:rPr>
              <a:t>(</a:t>
            </a:r>
            <a:r>
              <a:rPr lang="en-US" sz="1800" i="1" dirty="0"/>
              <a:t>expr</a:t>
            </a:r>
            <a:r>
              <a:rPr lang="en-US" sz="1800" dirty="0">
                <a:solidFill>
                  <a:schemeClr val="accent4"/>
                </a:solidFill>
              </a:rPr>
              <a:t>)</a:t>
            </a:r>
          </a:p>
          <a:p>
            <a:pPr eaLnBrk="1" hangingPunct="1">
              <a:lnSpc>
                <a:spcPct val="90000"/>
              </a:lnSpc>
              <a:buFontTx/>
              <a:buNone/>
            </a:pPr>
            <a:r>
              <a:rPr lang="en-US" sz="1800" i="1" dirty="0" err="1"/>
              <a:t>add_op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r>
              <a:rPr lang="en-US" sz="1800" i="1" dirty="0" err="1"/>
              <a:t>mult_op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endParaRPr lang="en-US" sz="1800" dirty="0">
              <a:solidFill>
                <a:srgbClr val="0099FF"/>
              </a:solidFill>
            </a:endParaRPr>
          </a:p>
          <a:p>
            <a:pPr eaLnBrk="1" hangingPunct="1">
              <a:lnSpc>
                <a:spcPct val="90000"/>
              </a:lnSpc>
              <a:buFontTx/>
              <a:buNone/>
            </a:pPr>
            <a:r>
              <a:rPr lang="en-US" sz="1600" dirty="0"/>
              <a:t>Operators are left associative:  </a:t>
            </a:r>
          </a:p>
          <a:p>
            <a:pPr eaLnBrk="1" hangingPunct="1">
              <a:lnSpc>
                <a:spcPct val="90000"/>
              </a:lnSpc>
              <a:buFontTx/>
              <a:buNone/>
            </a:pPr>
            <a:r>
              <a:rPr lang="en-US" sz="1600" dirty="0"/>
              <a:t>		10-4-3 = (10-4)-3</a:t>
            </a:r>
          </a:p>
          <a:p>
            <a:pPr eaLnBrk="1" hangingPunct="1">
              <a:lnSpc>
                <a:spcPct val="90000"/>
              </a:lnSpc>
              <a:buFontTx/>
              <a:buNone/>
            </a:pPr>
            <a:r>
              <a:rPr lang="en-US" sz="1600" dirty="0"/>
              <a:t>A </a:t>
            </a:r>
            <a:r>
              <a:rPr lang="en-US" sz="1600" dirty="0" err="1"/>
              <a:t>mult_op</a:t>
            </a:r>
            <a:r>
              <a:rPr lang="en-US" sz="1600" dirty="0"/>
              <a:t> has higher precedence than an </a:t>
            </a:r>
            <a:r>
              <a:rPr lang="en-US" sz="1600" dirty="0" err="1"/>
              <a:t>add_op</a:t>
            </a:r>
            <a:r>
              <a:rPr lang="en-US" sz="1600" dirty="0"/>
              <a:t>: </a:t>
            </a:r>
          </a:p>
          <a:p>
            <a:pPr eaLnBrk="1" hangingPunct="1">
              <a:lnSpc>
                <a:spcPct val="90000"/>
              </a:lnSpc>
              <a:buFontTx/>
              <a:buNone/>
            </a:pPr>
            <a:r>
              <a:rPr lang="en-US" sz="1600" dirty="0"/>
              <a:t>		3+4*5 = 3+(4*5)</a:t>
            </a:r>
          </a:p>
          <a:p>
            <a:pPr eaLnBrk="1" hangingPunct="1">
              <a:lnSpc>
                <a:spcPct val="90000"/>
              </a:lnSpc>
              <a:buFontTx/>
              <a:buNone/>
            </a:pPr>
            <a:endParaRPr lang="en-US" sz="2400" dirty="0"/>
          </a:p>
        </p:txBody>
      </p:sp>
      <p:sp>
        <p:nvSpPr>
          <p:cNvPr id="92162" name="Slide Number Placeholder 5"/>
          <p:cNvSpPr>
            <a:spLocks noGrp="1"/>
          </p:cNvSpPr>
          <p:nvPr>
            <p:ph type="sldNum" sz="quarter" idx="12"/>
          </p:nvPr>
        </p:nvSpPr>
        <p:spPr>
          <a:noFill/>
        </p:spPr>
        <p:txBody>
          <a:bodyPr/>
          <a:lstStyle/>
          <a:p>
            <a:fld id="{E45569A4-67F1-4E03-8CEA-ED70D8A8B648}" type="slidenum">
              <a:rPr lang="en-US" smtClean="0">
                <a:solidFill>
                  <a:prstClr val="black"/>
                </a:solidFill>
              </a:rPr>
              <a:pPr/>
              <a:t>122</a:t>
            </a:fld>
            <a:endParaRPr lang="en-US">
              <a:solidFill>
                <a:prstClr val="black"/>
              </a:solidFill>
            </a:endParaRPr>
          </a:p>
        </p:txBody>
      </p:sp>
      <p:sp>
        <p:nvSpPr>
          <p:cNvPr id="92163" name="Rectangle 2"/>
          <p:cNvSpPr>
            <a:spLocks noGrp="1" noChangeArrowheads="1"/>
          </p:cNvSpPr>
          <p:nvPr>
            <p:ph type="title"/>
          </p:nvPr>
        </p:nvSpPr>
        <p:spPr>
          <a:xfrm>
            <a:off x="327868" y="788988"/>
            <a:ext cx="7556500" cy="1116012"/>
          </a:xfrm>
        </p:spPr>
        <p:txBody>
          <a:bodyPr>
            <a:normAutofit fontScale="90000"/>
          </a:bodyPr>
          <a:lstStyle/>
          <a:p>
            <a:pPr eaLnBrk="1" hangingPunct="1"/>
            <a:r>
              <a:rPr lang="en-US" sz="3600" b="1" dirty="0"/>
              <a:t>Example: expression grammar with precedence and associativity</a:t>
            </a:r>
          </a:p>
        </p:txBody>
      </p:sp>
      <p:sp>
        <p:nvSpPr>
          <p:cNvPr id="2" name="TextBox 1">
            <a:extLst>
              <a:ext uri="{FF2B5EF4-FFF2-40B4-BE49-F238E27FC236}">
                <a16:creationId xmlns:a16="http://schemas.microsoft.com/office/drawing/2014/main" id="{21D687E7-D850-4952-BA5E-EE7C506D9ED6}"/>
              </a:ext>
            </a:extLst>
          </p:cNvPr>
          <p:cNvSpPr txBox="1"/>
          <p:nvPr/>
        </p:nvSpPr>
        <p:spPr>
          <a:xfrm>
            <a:off x="4982966" y="2589088"/>
            <a:ext cx="3996647" cy="3108543"/>
          </a:xfrm>
          <a:prstGeom prst="rect">
            <a:avLst/>
          </a:prstGeom>
          <a:solidFill>
            <a:schemeClr val="accent6">
              <a:lumMod val="60000"/>
              <a:lumOff val="40000"/>
            </a:schemeClr>
          </a:solidFill>
        </p:spPr>
        <p:txBody>
          <a:bodyPr wrap="square" rtlCol="0">
            <a:spAutoFit/>
          </a:bodyPr>
          <a:lstStyle/>
          <a:p>
            <a:r>
              <a:rPr lang="en-US" sz="2800" dirty="0">
                <a:latin typeface="Calibri" panose="020F0502020204030204" pitchFamily="34" charset="0"/>
                <a:cs typeface="Calibri" panose="020F0502020204030204" pitchFamily="34" charset="0"/>
              </a:rPr>
              <a:t>Specifying Precedence </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Introduce intermediate rules.  </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The closer to the rule containing the smallest expressions, the higher the precedence.</a:t>
            </a:r>
          </a:p>
        </p:txBody>
      </p:sp>
    </p:spTree>
    <p:extLst>
      <p:ext uri="{BB962C8B-B14F-4D97-AF65-F5344CB8AC3E}">
        <p14:creationId xmlns:p14="http://schemas.microsoft.com/office/powerpoint/2010/main" val="3405936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3"/>
          <p:cNvSpPr>
            <a:spLocks noGrp="1" noChangeArrowheads="1"/>
          </p:cNvSpPr>
          <p:nvPr>
            <p:ph idx="1"/>
          </p:nvPr>
        </p:nvSpPr>
        <p:spPr>
          <a:xfrm>
            <a:off x="457200" y="1905000"/>
            <a:ext cx="8229600" cy="4525963"/>
          </a:xfrm>
        </p:spPr>
        <p:txBody>
          <a:bodyPr/>
          <a:lstStyle/>
          <a:p>
            <a:pPr eaLnBrk="1" hangingPunct="1">
              <a:lnSpc>
                <a:spcPct val="90000"/>
              </a:lnSpc>
              <a:buFontTx/>
              <a:buNone/>
            </a:pPr>
            <a:r>
              <a:rPr lang="en-US" sz="1800" i="1" dirty="0"/>
              <a:t>expr</a:t>
            </a:r>
            <a:r>
              <a:rPr lang="en-US" sz="1800" dirty="0"/>
              <a:t> ::= </a:t>
            </a:r>
            <a:r>
              <a:rPr lang="en-US" sz="1800" i="1" dirty="0"/>
              <a:t>term</a:t>
            </a:r>
            <a:r>
              <a:rPr lang="en-US" sz="1800" dirty="0"/>
              <a:t> | </a:t>
            </a:r>
            <a:r>
              <a:rPr lang="en-US" sz="1800" i="1" dirty="0"/>
              <a:t>expr </a:t>
            </a:r>
            <a:r>
              <a:rPr lang="en-US" sz="1800" i="1" dirty="0" err="1"/>
              <a:t>add_op</a:t>
            </a:r>
            <a:r>
              <a:rPr lang="en-US" sz="1800" i="1" dirty="0"/>
              <a:t> term</a:t>
            </a:r>
          </a:p>
          <a:p>
            <a:pPr eaLnBrk="1" hangingPunct="1">
              <a:lnSpc>
                <a:spcPct val="90000"/>
              </a:lnSpc>
              <a:buFontTx/>
              <a:buNone/>
            </a:pPr>
            <a:r>
              <a:rPr lang="en-US" sz="1800" i="1" dirty="0"/>
              <a:t>term</a:t>
            </a:r>
            <a:r>
              <a:rPr lang="en-US" sz="1800" dirty="0"/>
              <a:t> ::= </a:t>
            </a:r>
            <a:r>
              <a:rPr lang="en-US" sz="1800" i="1" dirty="0"/>
              <a:t>factor</a:t>
            </a:r>
            <a:r>
              <a:rPr lang="en-US" sz="1800" dirty="0"/>
              <a:t> | </a:t>
            </a:r>
            <a:r>
              <a:rPr lang="en-US" sz="1800" i="1" dirty="0"/>
              <a:t>term </a:t>
            </a:r>
            <a:r>
              <a:rPr lang="en-US" sz="1800" i="1" dirty="0" err="1"/>
              <a:t>mult_op</a:t>
            </a:r>
            <a:r>
              <a:rPr lang="en-US" sz="1800" i="1" dirty="0"/>
              <a:t> factor</a:t>
            </a:r>
          </a:p>
          <a:p>
            <a:pPr eaLnBrk="1" hangingPunct="1">
              <a:lnSpc>
                <a:spcPct val="90000"/>
              </a:lnSpc>
              <a:buFontTx/>
              <a:buNone/>
            </a:pPr>
            <a:r>
              <a:rPr lang="en-US" sz="1800" i="1" dirty="0"/>
              <a:t>factor</a:t>
            </a:r>
            <a:r>
              <a:rPr lang="en-US" sz="1800" dirty="0"/>
              <a:t> ::= </a:t>
            </a:r>
            <a:r>
              <a:rPr lang="en-US" sz="1800" dirty="0">
                <a:solidFill>
                  <a:schemeClr val="accent4"/>
                </a:solidFill>
              </a:rPr>
              <a:t>ident</a:t>
            </a:r>
            <a:r>
              <a:rPr lang="en-US" sz="1800" dirty="0"/>
              <a:t> | </a:t>
            </a:r>
            <a:r>
              <a:rPr lang="en-US" sz="1800" dirty="0">
                <a:solidFill>
                  <a:schemeClr val="accent4"/>
                </a:solidFill>
              </a:rPr>
              <a:t>number</a:t>
            </a:r>
            <a:r>
              <a:rPr lang="en-US" sz="1800" dirty="0">
                <a:solidFill>
                  <a:schemeClr val="accent2"/>
                </a:solidFill>
              </a:rPr>
              <a:t> </a:t>
            </a:r>
            <a:r>
              <a:rPr lang="en-US" sz="1800" dirty="0"/>
              <a:t>| </a:t>
            </a:r>
            <a:r>
              <a:rPr lang="en-US" sz="1800" dirty="0">
                <a:solidFill>
                  <a:schemeClr val="accent4"/>
                </a:solidFill>
              </a:rPr>
              <a:t>-</a:t>
            </a:r>
            <a:r>
              <a:rPr lang="en-US" sz="1800" dirty="0">
                <a:solidFill>
                  <a:srgbClr val="0099FF"/>
                </a:solidFill>
              </a:rPr>
              <a:t> </a:t>
            </a:r>
            <a:r>
              <a:rPr lang="en-US" sz="1800" i="1" dirty="0"/>
              <a:t>factor</a:t>
            </a:r>
            <a:r>
              <a:rPr lang="en-US" sz="1800" dirty="0"/>
              <a:t> | </a:t>
            </a:r>
            <a:r>
              <a:rPr lang="en-US" sz="1800" dirty="0">
                <a:solidFill>
                  <a:schemeClr val="accent4"/>
                </a:solidFill>
              </a:rPr>
              <a:t>(</a:t>
            </a:r>
            <a:r>
              <a:rPr lang="en-US" sz="1800" i="1" dirty="0"/>
              <a:t>expr</a:t>
            </a:r>
            <a:r>
              <a:rPr lang="en-US" sz="1800" dirty="0">
                <a:solidFill>
                  <a:schemeClr val="accent4"/>
                </a:solidFill>
              </a:rPr>
              <a:t>)</a:t>
            </a:r>
          </a:p>
          <a:p>
            <a:pPr eaLnBrk="1" hangingPunct="1">
              <a:lnSpc>
                <a:spcPct val="90000"/>
              </a:lnSpc>
              <a:buFontTx/>
              <a:buNone/>
            </a:pPr>
            <a:r>
              <a:rPr lang="en-US" sz="1800" i="1" dirty="0" err="1"/>
              <a:t>add_op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r>
              <a:rPr lang="en-US" sz="1800" i="1" dirty="0" err="1"/>
              <a:t>mult_op</a:t>
            </a:r>
            <a:r>
              <a:rPr lang="en-US" sz="1800" i="1" dirty="0"/>
              <a:t> </a:t>
            </a:r>
            <a:r>
              <a:rPr lang="en-US" sz="1800" dirty="0"/>
              <a:t>::= </a:t>
            </a:r>
            <a:r>
              <a:rPr lang="en-US" sz="1800" dirty="0">
                <a:solidFill>
                  <a:schemeClr val="accent4"/>
                </a:solidFill>
              </a:rPr>
              <a:t>*</a:t>
            </a:r>
            <a:r>
              <a:rPr lang="en-US" sz="1800" dirty="0"/>
              <a:t> | </a:t>
            </a:r>
            <a:r>
              <a:rPr lang="en-US" sz="1800" dirty="0">
                <a:solidFill>
                  <a:schemeClr val="accent4"/>
                </a:solidFill>
              </a:rPr>
              <a:t>/</a:t>
            </a:r>
          </a:p>
          <a:p>
            <a:pPr eaLnBrk="1" hangingPunct="1">
              <a:lnSpc>
                <a:spcPct val="90000"/>
              </a:lnSpc>
              <a:buFontTx/>
              <a:buNone/>
            </a:pPr>
            <a:endParaRPr lang="en-US" sz="1800" dirty="0">
              <a:solidFill>
                <a:srgbClr val="0099FF"/>
              </a:solidFill>
            </a:endParaRPr>
          </a:p>
          <a:p>
            <a:pPr eaLnBrk="1" hangingPunct="1">
              <a:lnSpc>
                <a:spcPct val="90000"/>
              </a:lnSpc>
              <a:buFontTx/>
              <a:buNone/>
            </a:pPr>
            <a:r>
              <a:rPr lang="en-US" sz="2400" dirty="0"/>
              <a:t>Right recursion example:</a:t>
            </a:r>
          </a:p>
          <a:p>
            <a:pPr eaLnBrk="1" hangingPunct="1">
              <a:lnSpc>
                <a:spcPct val="90000"/>
              </a:lnSpc>
              <a:buFontTx/>
              <a:buNone/>
            </a:pPr>
            <a:r>
              <a:rPr lang="en-US" sz="2400" dirty="0"/>
              <a:t>    Something like    </a:t>
            </a:r>
          </a:p>
          <a:p>
            <a:pPr eaLnBrk="1" hangingPunct="1">
              <a:lnSpc>
                <a:spcPct val="90000"/>
              </a:lnSpc>
              <a:buFontTx/>
              <a:buNone/>
            </a:pPr>
            <a:r>
              <a:rPr lang="en-US" sz="2400" dirty="0"/>
              <a:t>             term ::=  factor | factor ‘^’ term</a:t>
            </a:r>
          </a:p>
        </p:txBody>
      </p:sp>
      <p:sp>
        <p:nvSpPr>
          <p:cNvPr id="92162" name="Slide Number Placeholder 5"/>
          <p:cNvSpPr>
            <a:spLocks noGrp="1"/>
          </p:cNvSpPr>
          <p:nvPr>
            <p:ph type="sldNum" sz="quarter" idx="12"/>
          </p:nvPr>
        </p:nvSpPr>
        <p:spPr>
          <a:noFill/>
        </p:spPr>
        <p:txBody>
          <a:bodyPr/>
          <a:lstStyle/>
          <a:p>
            <a:fld id="{E45569A4-67F1-4E03-8CEA-ED70D8A8B648}" type="slidenum">
              <a:rPr lang="en-US" smtClean="0">
                <a:solidFill>
                  <a:prstClr val="black"/>
                </a:solidFill>
              </a:rPr>
              <a:pPr/>
              <a:t>123</a:t>
            </a:fld>
            <a:endParaRPr lang="en-US">
              <a:solidFill>
                <a:prstClr val="black"/>
              </a:solidFill>
            </a:endParaRPr>
          </a:p>
        </p:txBody>
      </p:sp>
      <p:sp>
        <p:nvSpPr>
          <p:cNvPr id="92163" name="Rectangle 2"/>
          <p:cNvSpPr>
            <a:spLocks noGrp="1" noChangeArrowheads="1"/>
          </p:cNvSpPr>
          <p:nvPr>
            <p:ph type="title"/>
          </p:nvPr>
        </p:nvSpPr>
        <p:spPr>
          <a:xfrm>
            <a:off x="327868" y="788988"/>
            <a:ext cx="7556500" cy="1116012"/>
          </a:xfrm>
        </p:spPr>
        <p:txBody>
          <a:bodyPr>
            <a:normAutofit fontScale="90000"/>
          </a:bodyPr>
          <a:lstStyle/>
          <a:p>
            <a:pPr eaLnBrk="1" hangingPunct="1"/>
            <a:r>
              <a:rPr lang="en-US" sz="3600" b="1" dirty="0"/>
              <a:t>Example: expression grammar with precedence and associativity</a:t>
            </a:r>
          </a:p>
        </p:txBody>
      </p:sp>
      <p:sp>
        <p:nvSpPr>
          <p:cNvPr id="2" name="TextBox 1">
            <a:extLst>
              <a:ext uri="{FF2B5EF4-FFF2-40B4-BE49-F238E27FC236}">
                <a16:creationId xmlns:a16="http://schemas.microsoft.com/office/drawing/2014/main" id="{21D687E7-D850-4952-BA5E-EE7C506D9ED6}"/>
              </a:ext>
            </a:extLst>
          </p:cNvPr>
          <p:cNvSpPr txBox="1"/>
          <p:nvPr/>
        </p:nvSpPr>
        <p:spPr>
          <a:xfrm>
            <a:off x="4982966" y="2589088"/>
            <a:ext cx="3996647" cy="2246769"/>
          </a:xfrm>
          <a:prstGeom prst="rect">
            <a:avLst/>
          </a:prstGeom>
          <a:solidFill>
            <a:schemeClr val="accent6">
              <a:lumMod val="60000"/>
              <a:lumOff val="40000"/>
            </a:schemeClr>
          </a:solidFill>
        </p:spPr>
        <p:txBody>
          <a:bodyPr wrap="square" rtlCol="0">
            <a:spAutoFit/>
          </a:bodyPr>
          <a:lstStyle/>
          <a:p>
            <a:r>
              <a:rPr lang="en-US" sz="2800" dirty="0">
                <a:latin typeface="Calibri" panose="020F0502020204030204" pitchFamily="34" charset="0"/>
                <a:cs typeface="Calibri" panose="020F0502020204030204" pitchFamily="34" charset="0"/>
              </a:rPr>
              <a:t>Specifying Associativity </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Left associative:  use left recursion</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Right associative:  use right recursion</a:t>
            </a:r>
          </a:p>
        </p:txBody>
      </p:sp>
      <p:sp>
        <p:nvSpPr>
          <p:cNvPr id="3" name="Oval 2">
            <a:extLst>
              <a:ext uri="{FF2B5EF4-FFF2-40B4-BE49-F238E27FC236}">
                <a16:creationId xmlns:a16="http://schemas.microsoft.com/office/drawing/2014/main" id="{774F545B-B17A-41F5-8C06-B0CD63D726A3}"/>
              </a:ext>
            </a:extLst>
          </p:cNvPr>
          <p:cNvSpPr/>
          <p:nvPr/>
        </p:nvSpPr>
        <p:spPr>
          <a:xfrm>
            <a:off x="1259632" y="6069012"/>
            <a:ext cx="856844" cy="506449"/>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411BAAB-3EF0-4A33-A7FF-CB0F9A852ABC}"/>
              </a:ext>
            </a:extLst>
          </p:cNvPr>
          <p:cNvSpPr/>
          <p:nvPr/>
        </p:nvSpPr>
        <p:spPr>
          <a:xfrm>
            <a:off x="4720311" y="5996763"/>
            <a:ext cx="856844" cy="506449"/>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663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3" descr="Expression Grammar Parse Tree Precedence"/>
          <p:cNvPicPr>
            <a:picLocks noGrp="1" noChangeAspect="1" noChangeArrowheads="1"/>
          </p:cNvPicPr>
          <p:nvPr>
            <p:ph idx="1"/>
          </p:nvPr>
        </p:nvPicPr>
        <p:blipFill>
          <a:blip r:embed="rId3" cstate="print"/>
          <a:stretch>
            <a:fillRect/>
          </a:stretch>
        </p:blipFill>
        <p:spPr>
          <a:xfrm>
            <a:off x="1581150" y="2452529"/>
            <a:ext cx="5981700" cy="2583180"/>
          </a:xfrm>
          <a:noFill/>
        </p:spPr>
      </p:pic>
      <p:sp>
        <p:nvSpPr>
          <p:cNvPr id="93186" name="Slide Number Placeholder 5"/>
          <p:cNvSpPr>
            <a:spLocks noGrp="1"/>
          </p:cNvSpPr>
          <p:nvPr>
            <p:ph type="sldNum" sz="quarter" idx="12"/>
          </p:nvPr>
        </p:nvSpPr>
        <p:spPr>
          <a:noFill/>
        </p:spPr>
        <p:txBody>
          <a:bodyPr/>
          <a:lstStyle/>
          <a:p>
            <a:fld id="{42ED2C7A-817F-4AA7-905F-EC92D73DDEC9}" type="slidenum">
              <a:rPr lang="en-US" smtClean="0">
                <a:solidFill>
                  <a:prstClr val="black"/>
                </a:solidFill>
              </a:rPr>
              <a:pPr/>
              <a:t>124</a:t>
            </a:fld>
            <a:endParaRPr lang="en-US">
              <a:solidFill>
                <a:prstClr val="black"/>
              </a:solidFill>
            </a:endParaRPr>
          </a:p>
        </p:txBody>
      </p:sp>
      <p:sp>
        <p:nvSpPr>
          <p:cNvPr id="93187" name="Rectangle 2"/>
          <p:cNvSpPr>
            <a:spLocks noGrp="1" noChangeArrowheads="1"/>
          </p:cNvSpPr>
          <p:nvPr>
            <p:ph type="title"/>
          </p:nvPr>
        </p:nvSpPr>
        <p:spPr/>
        <p:txBody>
          <a:bodyPr/>
          <a:lstStyle/>
          <a:p>
            <a:pPr eaLnBrk="1" hangingPunct="1"/>
            <a:r>
              <a:rPr lang="en-US">
                <a:solidFill>
                  <a:schemeClr val="tx1"/>
                </a:solidFill>
              </a:rPr>
              <a:t>Parse tree for 3+4*5</a:t>
            </a:r>
          </a:p>
        </p:txBody>
      </p:sp>
    </p:spTree>
    <p:extLst>
      <p:ext uri="{BB962C8B-B14F-4D97-AF65-F5344CB8AC3E}">
        <p14:creationId xmlns:p14="http://schemas.microsoft.com/office/powerpoint/2010/main" val="1150005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F024BBAC-3632-4715-91A2-7A049239DA00}" type="slidenum">
              <a:rPr lang="en-US" smtClean="0">
                <a:solidFill>
                  <a:prstClr val="black"/>
                </a:solidFill>
              </a:rPr>
              <a:pPr/>
              <a:t>125</a:t>
            </a:fld>
            <a:endParaRPr lang="en-US">
              <a:solidFill>
                <a:prstClr val="black"/>
              </a:solidFill>
            </a:endParaRPr>
          </a:p>
        </p:txBody>
      </p:sp>
      <p:sp>
        <p:nvSpPr>
          <p:cNvPr id="94211" name="Rectangle 2"/>
          <p:cNvSpPr>
            <a:spLocks noGrp="1" noChangeArrowheads="1"/>
          </p:cNvSpPr>
          <p:nvPr>
            <p:ph type="title"/>
          </p:nvPr>
        </p:nvSpPr>
        <p:spPr/>
        <p:txBody>
          <a:bodyPr/>
          <a:lstStyle/>
          <a:p>
            <a:pPr eaLnBrk="1" hangingPunct="1"/>
            <a:r>
              <a:rPr lang="en-US">
                <a:solidFill>
                  <a:schemeClr val="tx1"/>
                </a:solidFill>
              </a:rPr>
              <a:t>Parse tree for 10-4-3</a:t>
            </a:r>
          </a:p>
        </p:txBody>
      </p:sp>
      <p:pic>
        <p:nvPicPr>
          <p:cNvPr id="94212" name="Picture 3" descr="Expression Grammar Parse Tree Associativity"/>
          <p:cNvPicPr>
            <a:picLocks noChangeAspect="1" noChangeArrowheads="1"/>
          </p:cNvPicPr>
          <p:nvPr/>
        </p:nvPicPr>
        <p:blipFill>
          <a:blip r:embed="rId2" cstate="print"/>
          <a:srcRect/>
          <a:stretch>
            <a:fillRect/>
          </a:stretch>
        </p:blipFill>
        <p:spPr bwMode="auto">
          <a:xfrm>
            <a:off x="1143000" y="2057400"/>
            <a:ext cx="7400925" cy="3552825"/>
          </a:xfrm>
          <a:prstGeom prst="rect">
            <a:avLst/>
          </a:prstGeom>
          <a:noFill/>
          <a:ln w="9525">
            <a:noFill/>
            <a:miter lim="800000"/>
            <a:headEnd/>
            <a:tailEnd/>
          </a:ln>
        </p:spPr>
      </p:pic>
    </p:spTree>
    <p:extLst>
      <p:ext uri="{BB962C8B-B14F-4D97-AF65-F5344CB8AC3E}">
        <p14:creationId xmlns:p14="http://schemas.microsoft.com/office/powerpoint/2010/main" val="2004850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p:txBody>
          <a:bodyPr/>
          <a:lstStyle/>
          <a:p>
            <a:pPr eaLnBrk="1" hangingPunct="1">
              <a:buFontTx/>
              <a:buNone/>
            </a:pPr>
            <a:r>
              <a:rPr lang="en-US" i="1" dirty="0"/>
              <a:t>expr</a:t>
            </a:r>
            <a:r>
              <a:rPr lang="en-US" dirty="0"/>
              <a:t> ::= </a:t>
            </a:r>
            <a:r>
              <a:rPr lang="en-US" i="1" dirty="0"/>
              <a:t>term</a:t>
            </a:r>
            <a:r>
              <a:rPr lang="en-US" dirty="0"/>
              <a:t> | </a:t>
            </a:r>
            <a:r>
              <a:rPr lang="en-US" i="1" dirty="0"/>
              <a:t>expr </a:t>
            </a:r>
            <a:r>
              <a:rPr lang="en-US" i="1" dirty="0" err="1"/>
              <a:t>add_op</a:t>
            </a:r>
            <a:r>
              <a:rPr lang="en-US" i="1" dirty="0"/>
              <a:t> term</a:t>
            </a:r>
          </a:p>
          <a:p>
            <a:pPr eaLnBrk="1" hangingPunct="1">
              <a:buFontTx/>
              <a:buNone/>
            </a:pPr>
            <a:r>
              <a:rPr lang="en-US" i="1" dirty="0"/>
              <a:t>term</a:t>
            </a:r>
            <a:r>
              <a:rPr lang="en-US" dirty="0"/>
              <a:t> ::= </a:t>
            </a:r>
            <a:r>
              <a:rPr lang="en-US" i="1" dirty="0"/>
              <a:t>factor</a:t>
            </a:r>
            <a:r>
              <a:rPr lang="en-US" dirty="0"/>
              <a:t> | </a:t>
            </a:r>
            <a:r>
              <a:rPr lang="en-US" i="1" dirty="0"/>
              <a:t>term </a:t>
            </a:r>
            <a:r>
              <a:rPr lang="en-US" i="1" dirty="0" err="1"/>
              <a:t>mult_op</a:t>
            </a:r>
            <a:r>
              <a:rPr lang="en-US" i="1" dirty="0"/>
              <a:t> factor</a:t>
            </a:r>
          </a:p>
          <a:p>
            <a:pPr eaLnBrk="1" hangingPunct="1">
              <a:buFontTx/>
              <a:buNone/>
            </a:pPr>
            <a:r>
              <a:rPr lang="en-US" i="1" dirty="0"/>
              <a:t>factor</a:t>
            </a:r>
            <a:r>
              <a:rPr lang="en-US" dirty="0"/>
              <a:t> ::= </a:t>
            </a:r>
            <a:r>
              <a:rPr lang="en-US" dirty="0">
                <a:solidFill>
                  <a:schemeClr val="accent2"/>
                </a:solidFill>
              </a:rPr>
              <a:t>ident</a:t>
            </a:r>
            <a:r>
              <a:rPr lang="en-US" dirty="0"/>
              <a:t> | </a:t>
            </a:r>
            <a:r>
              <a:rPr lang="en-US" dirty="0">
                <a:solidFill>
                  <a:schemeClr val="accent4"/>
                </a:solidFill>
              </a:rPr>
              <a:t>number</a:t>
            </a:r>
            <a:r>
              <a:rPr lang="en-US" dirty="0"/>
              <a:t> | </a:t>
            </a:r>
            <a:r>
              <a:rPr lang="en-US" dirty="0">
                <a:solidFill>
                  <a:schemeClr val="accent4"/>
                </a:solidFill>
              </a:rPr>
              <a:t>-</a:t>
            </a:r>
            <a:r>
              <a:rPr lang="en-US" dirty="0">
                <a:solidFill>
                  <a:srgbClr val="0099FF"/>
                </a:solidFill>
              </a:rPr>
              <a:t> </a:t>
            </a:r>
            <a:r>
              <a:rPr lang="en-US" i="1" dirty="0"/>
              <a:t>factor</a:t>
            </a:r>
            <a:r>
              <a:rPr lang="en-US" dirty="0"/>
              <a:t> | </a:t>
            </a:r>
            <a:r>
              <a:rPr lang="en-US" dirty="0">
                <a:solidFill>
                  <a:schemeClr val="accent4"/>
                </a:solidFill>
              </a:rPr>
              <a:t>(</a:t>
            </a:r>
            <a:r>
              <a:rPr lang="en-US" i="1" dirty="0"/>
              <a:t>expr</a:t>
            </a:r>
            <a:r>
              <a:rPr lang="en-US" dirty="0">
                <a:solidFill>
                  <a:schemeClr val="accent4"/>
                </a:solidFill>
              </a:rPr>
              <a:t>)</a:t>
            </a:r>
          </a:p>
          <a:p>
            <a:pPr eaLnBrk="1" hangingPunct="1">
              <a:buFontTx/>
              <a:buNone/>
            </a:pPr>
            <a:r>
              <a:rPr lang="en-US" dirty="0" err="1"/>
              <a:t>add_op</a:t>
            </a:r>
            <a:r>
              <a:rPr lang="en-US" dirty="0"/>
              <a:t> ::= </a:t>
            </a:r>
            <a:r>
              <a:rPr lang="en-US" dirty="0">
                <a:solidFill>
                  <a:schemeClr val="accent4"/>
                </a:solidFill>
              </a:rPr>
              <a:t>+</a:t>
            </a:r>
            <a:r>
              <a:rPr lang="en-US" dirty="0"/>
              <a:t> | </a:t>
            </a:r>
            <a:r>
              <a:rPr lang="en-US" dirty="0">
                <a:solidFill>
                  <a:schemeClr val="accent4"/>
                </a:solidFill>
              </a:rPr>
              <a:t>-</a:t>
            </a:r>
          </a:p>
          <a:p>
            <a:pPr eaLnBrk="1" hangingPunct="1">
              <a:buFontTx/>
              <a:buNone/>
            </a:pPr>
            <a:r>
              <a:rPr lang="en-US" dirty="0" err="1"/>
              <a:t>mult_op</a:t>
            </a:r>
            <a:r>
              <a:rPr lang="en-US" dirty="0"/>
              <a:t> ::= </a:t>
            </a:r>
            <a:r>
              <a:rPr lang="en-US" dirty="0">
                <a:solidFill>
                  <a:schemeClr val="accent4"/>
                </a:solidFill>
              </a:rPr>
              <a:t>*</a:t>
            </a:r>
            <a:r>
              <a:rPr lang="en-US" dirty="0"/>
              <a:t> | </a:t>
            </a:r>
            <a:r>
              <a:rPr lang="en-US" dirty="0">
                <a:solidFill>
                  <a:schemeClr val="accent4"/>
                </a:solidFill>
              </a:rPr>
              <a:t>/</a:t>
            </a:r>
          </a:p>
          <a:p>
            <a:pPr eaLnBrk="1" hangingPunct="1">
              <a:buFontTx/>
              <a:buNone/>
            </a:pPr>
            <a:endParaRPr lang="en-US" dirty="0"/>
          </a:p>
          <a:p>
            <a:pPr eaLnBrk="1" hangingPunct="1">
              <a:buFontTx/>
              <a:buNone/>
            </a:pPr>
            <a:endParaRPr lang="en-US" dirty="0"/>
          </a:p>
        </p:txBody>
      </p:sp>
      <p:sp>
        <p:nvSpPr>
          <p:cNvPr id="95234" name="Slide Number Placeholder 5"/>
          <p:cNvSpPr>
            <a:spLocks noGrp="1"/>
          </p:cNvSpPr>
          <p:nvPr>
            <p:ph type="sldNum" sz="quarter" idx="12"/>
          </p:nvPr>
        </p:nvSpPr>
        <p:spPr>
          <a:noFill/>
        </p:spPr>
        <p:txBody>
          <a:bodyPr/>
          <a:lstStyle/>
          <a:p>
            <a:fld id="{439B588C-CFA8-4B6C-B885-C231F9EC46B3}" type="slidenum">
              <a:rPr lang="en-US" smtClean="0">
                <a:solidFill>
                  <a:prstClr val="black"/>
                </a:solidFill>
              </a:rPr>
              <a:pPr/>
              <a:t>126</a:t>
            </a:fld>
            <a:endParaRPr lang="en-US">
              <a:solidFill>
                <a:prstClr val="black"/>
              </a:solidFill>
            </a:endParaRPr>
          </a:p>
        </p:txBody>
      </p:sp>
      <p:sp>
        <p:nvSpPr>
          <p:cNvPr id="95235" name="Rectangle 2"/>
          <p:cNvSpPr>
            <a:spLocks noGrp="1" noChangeArrowheads="1"/>
          </p:cNvSpPr>
          <p:nvPr>
            <p:ph type="title"/>
          </p:nvPr>
        </p:nvSpPr>
        <p:spPr/>
        <p:txBody>
          <a:bodyPr>
            <a:normAutofit fontScale="90000"/>
          </a:bodyPr>
          <a:lstStyle/>
          <a:p>
            <a:pPr eaLnBrk="1" hangingPunct="1"/>
            <a:r>
              <a:rPr lang="en-US" sz="4000">
                <a:solidFill>
                  <a:schemeClr val="hlink"/>
                </a:solidFill>
              </a:rPr>
              <a:t>Is this expression grammar LL(1)?</a:t>
            </a:r>
          </a:p>
        </p:txBody>
      </p:sp>
    </p:spTree>
    <p:extLst>
      <p:ext uri="{BB962C8B-B14F-4D97-AF65-F5344CB8AC3E}">
        <p14:creationId xmlns:p14="http://schemas.microsoft.com/office/powerpoint/2010/main" val="39636948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en-US" dirty="0"/>
              <a:t>Try removing left recursion</a:t>
            </a:r>
          </a:p>
        </p:txBody>
      </p:sp>
      <p:sp>
        <p:nvSpPr>
          <p:cNvPr id="97284" name="Rectangle 3"/>
          <p:cNvSpPr>
            <a:spLocks noGrp="1" noChangeArrowheads="1"/>
          </p:cNvSpPr>
          <p:nvPr>
            <p:ph idx="10"/>
          </p:nvPr>
        </p:nvSpPr>
        <p:spPr>
          <a:xfrm>
            <a:off x="327868" y="2307817"/>
            <a:ext cx="6751026" cy="2818988"/>
          </a:xfrm>
        </p:spPr>
        <p:txBody>
          <a:bodyPr>
            <a:normAutofit/>
          </a:bodyPr>
          <a:lstStyle/>
          <a:p>
            <a:pPr eaLnBrk="1" hangingPunct="1"/>
            <a:r>
              <a:rPr lang="en-US" dirty="0"/>
              <a:t>Start with left recursive grammar for expressions</a:t>
            </a:r>
          </a:p>
          <a:p>
            <a:pPr eaLnBrk="1" hangingPunct="1"/>
            <a:endParaRPr lang="en-US" dirty="0"/>
          </a:p>
          <a:p>
            <a:pPr lvl="1" eaLnBrk="1" hangingPunct="1">
              <a:buFontTx/>
              <a:buNone/>
            </a:pPr>
            <a:r>
              <a:rPr lang="en-US" sz="3200" i="1" dirty="0"/>
              <a:t>    </a:t>
            </a:r>
            <a:r>
              <a:rPr lang="en-US" sz="2800" i="1" dirty="0"/>
              <a:t>expr</a:t>
            </a:r>
            <a:r>
              <a:rPr lang="en-US" sz="2800" dirty="0"/>
              <a:t> ::= </a:t>
            </a:r>
            <a:r>
              <a:rPr lang="en-US" sz="2800" dirty="0">
                <a:solidFill>
                  <a:schemeClr val="accent2"/>
                </a:solidFill>
              </a:rPr>
              <a:t>number</a:t>
            </a:r>
            <a:r>
              <a:rPr lang="en-US" sz="2800" dirty="0"/>
              <a:t> | </a:t>
            </a:r>
            <a:r>
              <a:rPr lang="en-US" sz="2800" i="1" dirty="0"/>
              <a:t>expr </a:t>
            </a:r>
            <a:r>
              <a:rPr lang="en-US" sz="2800" i="1" dirty="0" err="1"/>
              <a:t>add_op</a:t>
            </a:r>
            <a:r>
              <a:rPr lang="en-US" sz="2800" i="1" dirty="0"/>
              <a:t> </a:t>
            </a:r>
            <a:r>
              <a:rPr lang="en-US" sz="2800" dirty="0">
                <a:solidFill>
                  <a:schemeClr val="accent2"/>
                </a:solidFill>
              </a:rPr>
              <a:t>number</a:t>
            </a:r>
          </a:p>
          <a:p>
            <a:pPr lvl="1" eaLnBrk="1" hangingPunct="1">
              <a:buFontTx/>
              <a:buNone/>
            </a:pPr>
            <a:r>
              <a:rPr lang="en-US" sz="2800" dirty="0"/>
              <a:t>    </a:t>
            </a:r>
            <a:r>
              <a:rPr lang="en-US" sz="2800" dirty="0" err="1"/>
              <a:t>add_op</a:t>
            </a:r>
            <a:r>
              <a:rPr lang="en-US" sz="2800" dirty="0"/>
              <a:t> := </a:t>
            </a:r>
            <a:r>
              <a:rPr lang="en-US" sz="2800" dirty="0">
                <a:solidFill>
                  <a:schemeClr val="accent2"/>
                </a:solidFill>
              </a:rPr>
              <a:t>+</a:t>
            </a:r>
            <a:r>
              <a:rPr lang="en-US" sz="2800" dirty="0"/>
              <a:t> | </a:t>
            </a:r>
            <a:r>
              <a:rPr lang="en-US" sz="2800" dirty="0">
                <a:solidFill>
                  <a:schemeClr val="accent2"/>
                </a:solidFill>
              </a:rPr>
              <a:t>-</a:t>
            </a:r>
          </a:p>
          <a:p>
            <a:pPr lvl="1" eaLnBrk="1" hangingPunct="1">
              <a:buFontTx/>
              <a:buNone/>
            </a:pPr>
            <a:endParaRPr lang="en-US" sz="2800" dirty="0">
              <a:solidFill>
                <a:srgbClr val="0099FF"/>
              </a:solidFill>
            </a:endParaRPr>
          </a:p>
        </p:txBody>
      </p:sp>
      <p:sp>
        <p:nvSpPr>
          <p:cNvPr id="97282" name="Slide Number Placeholder 5"/>
          <p:cNvSpPr>
            <a:spLocks noGrp="1"/>
          </p:cNvSpPr>
          <p:nvPr>
            <p:ph type="sldNum" sz="quarter" idx="4294967295"/>
          </p:nvPr>
        </p:nvSpPr>
        <p:spPr>
          <a:xfrm>
            <a:off x="0" y="0"/>
            <a:ext cx="0" cy="0"/>
          </a:xfrm>
          <a:noFill/>
        </p:spPr>
        <p:txBody>
          <a:bodyPr/>
          <a:lstStyle/>
          <a:p>
            <a:fld id="{D916A9ED-20D7-40EC-A8F2-7F1790963EDE}" type="slidenum">
              <a:rPr lang="en-US" smtClean="0">
                <a:solidFill>
                  <a:prstClr val="black"/>
                </a:solidFill>
              </a:rPr>
              <a:pPr/>
              <a:t>127</a:t>
            </a:fld>
            <a:endParaRPr lang="en-US">
              <a:solidFill>
                <a:prstClr val="black"/>
              </a:solidFill>
            </a:endParaRPr>
          </a:p>
        </p:txBody>
      </p:sp>
      <p:sp>
        <p:nvSpPr>
          <p:cNvPr id="2" name="TextBox 1">
            <a:extLst>
              <a:ext uri="{FF2B5EF4-FFF2-40B4-BE49-F238E27FC236}">
                <a16:creationId xmlns:a16="http://schemas.microsoft.com/office/drawing/2014/main" id="{70A758D7-66BA-44B1-9C79-E5744C462831}"/>
              </a:ext>
            </a:extLst>
          </p:cNvPr>
          <p:cNvSpPr txBox="1"/>
          <p:nvPr/>
        </p:nvSpPr>
        <p:spPr>
          <a:xfrm>
            <a:off x="6267238" y="5864252"/>
            <a:ext cx="2784295" cy="757130"/>
          </a:xfrm>
          <a:prstGeom prst="rect">
            <a:avLst/>
          </a:prstGeom>
          <a:solidFill>
            <a:schemeClr val="accent5">
              <a:lumMod val="20000"/>
              <a:lumOff val="80000"/>
            </a:schemeClr>
          </a:solidFill>
        </p:spPr>
        <p:txBody>
          <a:bodyPr wrap="square" rtlCol="0">
            <a:spAutoFit/>
          </a:bodyPr>
          <a:lstStyle/>
          <a:p>
            <a:pPr eaLnBrk="1" hangingPunct="1">
              <a:lnSpc>
                <a:spcPct val="90000"/>
              </a:lnSpc>
            </a:pPr>
            <a:r>
              <a:rPr lang="en-US" sz="1600" dirty="0">
                <a:latin typeface="Calibri" panose="020F0502020204030204" pitchFamily="34" charset="0"/>
                <a:cs typeface="Calibri" panose="020F0502020204030204" pitchFamily="34" charset="0"/>
              </a:rPr>
              <a:t>Rule : replace</a:t>
            </a:r>
            <a:r>
              <a:rPr lang="en-US" sz="1600" dirty="0">
                <a:solidFill>
                  <a:srgbClr val="0099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 ::= A σ | β with </a:t>
            </a:r>
          </a:p>
          <a:p>
            <a:pPr lvl="1" eaLnBrk="1" hangingPunct="1">
              <a:lnSpc>
                <a:spcPct val="90000"/>
              </a:lnSpc>
            </a:pPr>
            <a:r>
              <a:rPr lang="en-US" sz="1600" dirty="0">
                <a:latin typeface="Calibri" panose="020F0502020204030204" pitchFamily="34" charset="0"/>
                <a:cs typeface="Calibri" panose="020F0502020204030204" pitchFamily="34" charset="0"/>
              </a:rPr>
              <a:t>A ::= β B </a:t>
            </a:r>
          </a:p>
          <a:p>
            <a:pPr lvl="1" eaLnBrk="1" hangingPunct="1">
              <a:lnSpc>
                <a:spcPct val="90000"/>
              </a:lnSpc>
            </a:pPr>
            <a:r>
              <a:rPr lang="en-US" sz="1600" dirty="0">
                <a:latin typeface="Calibri" panose="020F0502020204030204" pitchFamily="34" charset="0"/>
                <a:cs typeface="Calibri" panose="020F0502020204030204" pitchFamily="34" charset="0"/>
              </a:rPr>
              <a:t>B ::= σ B | ε</a:t>
            </a:r>
          </a:p>
        </p:txBody>
      </p:sp>
    </p:spTree>
    <p:extLst>
      <p:ext uri="{BB962C8B-B14F-4D97-AF65-F5344CB8AC3E}">
        <p14:creationId xmlns:p14="http://schemas.microsoft.com/office/powerpoint/2010/main" val="33252676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en-US" dirty="0"/>
              <a:t>Try removing left recursion</a:t>
            </a:r>
          </a:p>
        </p:txBody>
      </p:sp>
      <p:sp>
        <p:nvSpPr>
          <p:cNvPr id="97284" name="Rectangle 3"/>
          <p:cNvSpPr>
            <a:spLocks noGrp="1" noChangeArrowheads="1"/>
          </p:cNvSpPr>
          <p:nvPr>
            <p:ph idx="10"/>
          </p:nvPr>
        </p:nvSpPr>
        <p:spPr>
          <a:xfrm>
            <a:off x="327868" y="2307817"/>
            <a:ext cx="6751026" cy="2818988"/>
          </a:xfrm>
        </p:spPr>
        <p:txBody>
          <a:bodyPr>
            <a:normAutofit/>
          </a:bodyPr>
          <a:lstStyle/>
          <a:p>
            <a:pPr eaLnBrk="1" hangingPunct="1"/>
            <a:r>
              <a:rPr lang="en-US" dirty="0"/>
              <a:t>Start with left recursive grammar for expressions</a:t>
            </a:r>
          </a:p>
          <a:p>
            <a:pPr eaLnBrk="1" hangingPunct="1"/>
            <a:endParaRPr lang="en-US" dirty="0"/>
          </a:p>
          <a:p>
            <a:pPr lvl="1" eaLnBrk="1" hangingPunct="1">
              <a:buFontTx/>
              <a:buNone/>
            </a:pPr>
            <a:r>
              <a:rPr lang="en-US" sz="3200" i="1" dirty="0"/>
              <a:t>    </a:t>
            </a:r>
            <a:r>
              <a:rPr lang="en-US" sz="2800" i="1" dirty="0"/>
              <a:t>expr</a:t>
            </a:r>
            <a:r>
              <a:rPr lang="en-US" sz="2800" dirty="0"/>
              <a:t> ::= </a:t>
            </a:r>
            <a:r>
              <a:rPr lang="en-US" sz="2800" dirty="0">
                <a:solidFill>
                  <a:schemeClr val="accent4"/>
                </a:solidFill>
              </a:rPr>
              <a:t>number</a:t>
            </a:r>
            <a:r>
              <a:rPr lang="en-US" sz="2800" dirty="0"/>
              <a:t> | </a:t>
            </a:r>
            <a:r>
              <a:rPr lang="en-US" sz="2800" i="1" dirty="0"/>
              <a:t>expr </a:t>
            </a:r>
            <a:r>
              <a:rPr lang="en-US" sz="2800" i="1" dirty="0" err="1"/>
              <a:t>add_op</a:t>
            </a:r>
            <a:r>
              <a:rPr lang="en-US" sz="2800" i="1" dirty="0"/>
              <a:t> </a:t>
            </a:r>
            <a:r>
              <a:rPr lang="en-US" sz="2800" dirty="0">
                <a:solidFill>
                  <a:schemeClr val="accent4"/>
                </a:solidFill>
              </a:rPr>
              <a:t>number</a:t>
            </a:r>
          </a:p>
          <a:p>
            <a:pPr lvl="1" eaLnBrk="1" hangingPunct="1">
              <a:buFontTx/>
              <a:buNone/>
            </a:pPr>
            <a:r>
              <a:rPr lang="en-US" sz="2800" dirty="0"/>
              <a:t>    </a:t>
            </a:r>
            <a:r>
              <a:rPr lang="en-US" sz="2800" dirty="0" err="1"/>
              <a:t>add_op</a:t>
            </a:r>
            <a:r>
              <a:rPr lang="en-US" sz="2800" dirty="0"/>
              <a:t> := </a:t>
            </a:r>
            <a:r>
              <a:rPr lang="en-US" sz="2800" dirty="0">
                <a:solidFill>
                  <a:schemeClr val="accent4"/>
                </a:solidFill>
              </a:rPr>
              <a:t>+</a:t>
            </a:r>
            <a:r>
              <a:rPr lang="en-US" sz="2800" dirty="0"/>
              <a:t> | </a:t>
            </a:r>
            <a:r>
              <a:rPr lang="en-US" sz="2800" dirty="0">
                <a:solidFill>
                  <a:schemeClr val="accent4"/>
                </a:solidFill>
              </a:rPr>
              <a:t>-</a:t>
            </a:r>
          </a:p>
          <a:p>
            <a:pPr lvl="1" eaLnBrk="1" hangingPunct="1">
              <a:buFontTx/>
              <a:buNone/>
            </a:pPr>
            <a:endParaRPr lang="en-US" sz="2800" dirty="0">
              <a:solidFill>
                <a:srgbClr val="0099FF"/>
              </a:solidFill>
            </a:endParaRPr>
          </a:p>
        </p:txBody>
      </p:sp>
      <p:sp>
        <p:nvSpPr>
          <p:cNvPr id="97282" name="Slide Number Placeholder 5"/>
          <p:cNvSpPr>
            <a:spLocks noGrp="1"/>
          </p:cNvSpPr>
          <p:nvPr>
            <p:ph type="sldNum" sz="quarter" idx="4294967295"/>
          </p:nvPr>
        </p:nvSpPr>
        <p:spPr>
          <a:xfrm>
            <a:off x="0" y="0"/>
            <a:ext cx="0" cy="0"/>
          </a:xfrm>
          <a:noFill/>
        </p:spPr>
        <p:txBody>
          <a:bodyPr/>
          <a:lstStyle/>
          <a:p>
            <a:fld id="{D916A9ED-20D7-40EC-A8F2-7F1790963EDE}" type="slidenum">
              <a:rPr lang="en-US" smtClean="0">
                <a:solidFill>
                  <a:prstClr val="black"/>
                </a:solidFill>
              </a:rPr>
              <a:pPr/>
              <a:t>128</a:t>
            </a:fld>
            <a:endParaRPr lang="en-US">
              <a:solidFill>
                <a:prstClr val="black"/>
              </a:solidFill>
            </a:endParaRPr>
          </a:p>
        </p:txBody>
      </p:sp>
      <p:sp>
        <p:nvSpPr>
          <p:cNvPr id="2" name="TextBox 1">
            <a:extLst>
              <a:ext uri="{FF2B5EF4-FFF2-40B4-BE49-F238E27FC236}">
                <a16:creationId xmlns:a16="http://schemas.microsoft.com/office/drawing/2014/main" id="{70A758D7-66BA-44B1-9C79-E5744C462831}"/>
              </a:ext>
            </a:extLst>
          </p:cNvPr>
          <p:cNvSpPr txBox="1"/>
          <p:nvPr/>
        </p:nvSpPr>
        <p:spPr>
          <a:xfrm>
            <a:off x="6267238" y="5864252"/>
            <a:ext cx="2784295" cy="757130"/>
          </a:xfrm>
          <a:prstGeom prst="rect">
            <a:avLst/>
          </a:prstGeom>
          <a:solidFill>
            <a:schemeClr val="accent5">
              <a:lumMod val="20000"/>
              <a:lumOff val="80000"/>
            </a:schemeClr>
          </a:solidFill>
        </p:spPr>
        <p:txBody>
          <a:bodyPr wrap="square" rtlCol="0">
            <a:spAutoFit/>
          </a:bodyPr>
          <a:lstStyle/>
          <a:p>
            <a:pPr eaLnBrk="1" hangingPunct="1">
              <a:lnSpc>
                <a:spcPct val="90000"/>
              </a:lnSpc>
            </a:pPr>
            <a:r>
              <a:rPr lang="en-US" sz="1600" dirty="0">
                <a:latin typeface="Calibri" panose="020F0502020204030204" pitchFamily="34" charset="0"/>
                <a:cs typeface="Calibri" panose="020F0502020204030204" pitchFamily="34" charset="0"/>
              </a:rPr>
              <a:t>Rule : replace</a:t>
            </a:r>
            <a:r>
              <a:rPr lang="en-US" sz="1600" dirty="0">
                <a:solidFill>
                  <a:srgbClr val="0099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 ::= A σ | β with </a:t>
            </a:r>
          </a:p>
          <a:p>
            <a:pPr lvl="1" eaLnBrk="1" hangingPunct="1">
              <a:lnSpc>
                <a:spcPct val="90000"/>
              </a:lnSpc>
            </a:pPr>
            <a:r>
              <a:rPr lang="en-US" sz="1600" dirty="0">
                <a:latin typeface="Calibri" panose="020F0502020204030204" pitchFamily="34" charset="0"/>
                <a:cs typeface="Calibri" panose="020F0502020204030204" pitchFamily="34" charset="0"/>
              </a:rPr>
              <a:t>A ::= β B </a:t>
            </a:r>
          </a:p>
          <a:p>
            <a:pPr lvl="1" eaLnBrk="1" hangingPunct="1">
              <a:lnSpc>
                <a:spcPct val="90000"/>
              </a:lnSpc>
            </a:pPr>
            <a:r>
              <a:rPr lang="en-US" sz="1600" dirty="0">
                <a:latin typeface="Calibri" panose="020F0502020204030204" pitchFamily="34" charset="0"/>
                <a:cs typeface="Calibri" panose="020F0502020204030204" pitchFamily="34" charset="0"/>
              </a:rPr>
              <a:t>B ::= σ B | ε</a:t>
            </a:r>
          </a:p>
        </p:txBody>
      </p:sp>
    </p:spTree>
    <p:extLst>
      <p:ext uri="{BB962C8B-B14F-4D97-AF65-F5344CB8AC3E}">
        <p14:creationId xmlns:p14="http://schemas.microsoft.com/office/powerpoint/2010/main" val="19520420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idx="1"/>
          </p:nvPr>
        </p:nvSpPr>
        <p:spPr/>
        <p:txBody>
          <a:bodyPr/>
          <a:lstStyle/>
          <a:p>
            <a:pPr eaLnBrk="1" hangingPunct="1">
              <a:spcBef>
                <a:spcPts val="500"/>
              </a:spcBef>
              <a:buFontTx/>
              <a:buNone/>
            </a:pPr>
            <a:r>
              <a:rPr lang="en-US" i="1" dirty="0"/>
              <a:t>expr</a:t>
            </a:r>
            <a:r>
              <a:rPr lang="en-US" dirty="0"/>
              <a:t> ::= </a:t>
            </a:r>
            <a:r>
              <a:rPr lang="en-US" dirty="0">
                <a:solidFill>
                  <a:schemeClr val="accent4"/>
                </a:solidFill>
              </a:rPr>
              <a:t>number</a:t>
            </a:r>
            <a:r>
              <a:rPr lang="en-US" dirty="0"/>
              <a:t> </a:t>
            </a:r>
            <a:r>
              <a:rPr lang="en-US" i="1" dirty="0" err="1"/>
              <a:t>expr_tail</a:t>
            </a:r>
            <a:r>
              <a:rPr lang="en-US" i="1" dirty="0"/>
              <a:t> </a:t>
            </a:r>
          </a:p>
          <a:p>
            <a:pPr eaLnBrk="1" hangingPunct="1">
              <a:spcBef>
                <a:spcPts val="500"/>
              </a:spcBef>
              <a:buFontTx/>
              <a:buNone/>
            </a:pPr>
            <a:r>
              <a:rPr lang="en-US" i="1" dirty="0" err="1"/>
              <a:t>expr_tail</a:t>
            </a:r>
            <a:r>
              <a:rPr lang="en-US" dirty="0"/>
              <a:t> ::= </a:t>
            </a:r>
            <a:r>
              <a:rPr lang="en-US" i="1" dirty="0" err="1"/>
              <a:t>add_op</a:t>
            </a:r>
            <a:r>
              <a:rPr lang="en-US" dirty="0"/>
              <a:t> </a:t>
            </a:r>
            <a:r>
              <a:rPr lang="en-US" dirty="0">
                <a:solidFill>
                  <a:schemeClr val="accent4"/>
                </a:solidFill>
              </a:rPr>
              <a:t>number</a:t>
            </a:r>
            <a:r>
              <a:rPr lang="en-US" dirty="0"/>
              <a:t> </a:t>
            </a:r>
            <a:r>
              <a:rPr lang="en-US" i="1" dirty="0" err="1"/>
              <a:t>expr_tail</a:t>
            </a:r>
            <a:r>
              <a:rPr lang="en-US" dirty="0"/>
              <a:t> | </a:t>
            </a:r>
            <a:r>
              <a:rPr lang="en-US" dirty="0">
                <a:latin typeface="Arial" panose="020B0604020202020204" pitchFamily="34" charset="0"/>
                <a:cs typeface="Arial" panose="020B0604020202020204" pitchFamily="34" charset="0"/>
              </a:rPr>
              <a:t>ε</a:t>
            </a:r>
            <a:endParaRPr lang="en-US" sz="3600" dirty="0">
              <a:latin typeface="Arial" panose="020B0604020202020204" pitchFamily="34" charset="0"/>
              <a:cs typeface="Arial" panose="020B0604020202020204" pitchFamily="34" charset="0"/>
            </a:endParaRPr>
          </a:p>
          <a:p>
            <a:pPr eaLnBrk="1" hangingPunct="1">
              <a:spcBef>
                <a:spcPts val="500"/>
              </a:spcBef>
              <a:buFontTx/>
              <a:buNone/>
            </a:pPr>
            <a:r>
              <a:rPr lang="en-US" i="1" dirty="0" err="1"/>
              <a:t>add_op</a:t>
            </a:r>
            <a:r>
              <a:rPr lang="en-US" dirty="0"/>
              <a:t> ::= </a:t>
            </a:r>
            <a:r>
              <a:rPr lang="en-US" dirty="0">
                <a:solidFill>
                  <a:schemeClr val="accent4"/>
                </a:solidFill>
              </a:rPr>
              <a:t>+</a:t>
            </a:r>
            <a:r>
              <a:rPr lang="en-US" dirty="0"/>
              <a:t> | </a:t>
            </a:r>
            <a:r>
              <a:rPr lang="en-US" dirty="0">
                <a:solidFill>
                  <a:schemeClr val="accent4"/>
                </a:solidFill>
              </a:rPr>
              <a:t>-</a:t>
            </a:r>
          </a:p>
          <a:p>
            <a:pPr lvl="1" eaLnBrk="1" hangingPunct="1">
              <a:buFontTx/>
              <a:buNone/>
            </a:pPr>
            <a:endParaRPr lang="en-US" i="1" dirty="0"/>
          </a:p>
        </p:txBody>
      </p:sp>
      <p:sp>
        <p:nvSpPr>
          <p:cNvPr id="99330" name="Slide Number Placeholder 5"/>
          <p:cNvSpPr>
            <a:spLocks noGrp="1"/>
          </p:cNvSpPr>
          <p:nvPr>
            <p:ph type="sldNum" sz="quarter" idx="12"/>
          </p:nvPr>
        </p:nvSpPr>
        <p:spPr>
          <a:noFill/>
        </p:spPr>
        <p:txBody>
          <a:bodyPr/>
          <a:lstStyle/>
          <a:p>
            <a:fld id="{07FBCEBE-8CC7-4A64-BD23-CC9880A43C68}" type="slidenum">
              <a:rPr lang="en-US" smtClean="0">
                <a:solidFill>
                  <a:prstClr val="black"/>
                </a:solidFill>
              </a:rPr>
              <a:pPr/>
              <a:t>129</a:t>
            </a:fld>
            <a:endParaRPr lang="en-US">
              <a:solidFill>
                <a:prstClr val="black"/>
              </a:solidFill>
            </a:endParaRPr>
          </a:p>
        </p:txBody>
      </p:sp>
      <p:sp>
        <p:nvSpPr>
          <p:cNvPr id="99331" name="Rectangle 2"/>
          <p:cNvSpPr>
            <a:spLocks noGrp="1" noChangeArrowheads="1"/>
          </p:cNvSpPr>
          <p:nvPr>
            <p:ph type="title"/>
          </p:nvPr>
        </p:nvSpPr>
        <p:spPr/>
        <p:txBody>
          <a:bodyPr/>
          <a:lstStyle/>
          <a:p>
            <a:pPr eaLnBrk="1" hangingPunct="1"/>
            <a:r>
              <a:rPr lang="en-US"/>
              <a:t>Transformed example</a:t>
            </a:r>
          </a:p>
        </p:txBody>
      </p:sp>
    </p:spTree>
    <p:extLst>
      <p:ext uri="{BB962C8B-B14F-4D97-AF65-F5344CB8AC3E}">
        <p14:creationId xmlns:p14="http://schemas.microsoft.com/office/powerpoint/2010/main" val="173634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EBB4D-4CAB-470B-A666-89EE78CAF375}"/>
              </a:ext>
            </a:extLst>
          </p:cNvPr>
          <p:cNvSpPr>
            <a:spLocks noGrp="1"/>
          </p:cNvSpPr>
          <p:nvPr>
            <p:ph type="title"/>
          </p:nvPr>
        </p:nvSpPr>
        <p:spPr/>
        <p:txBody>
          <a:bodyPr/>
          <a:lstStyle/>
          <a:p>
            <a:r>
              <a:rPr lang="en-US" dirty="0">
                <a:solidFill>
                  <a:schemeClr val="accent4"/>
                </a:solidFill>
              </a:rPr>
              <a:t>What is </a:t>
            </a:r>
            <a:r>
              <a:rPr lang="el-GR" dirty="0">
                <a:solidFill>
                  <a:schemeClr val="accent4"/>
                </a:solidFill>
              </a:rPr>
              <a:t>Σ</a:t>
            </a:r>
            <a:r>
              <a:rPr lang="en-US" dirty="0">
                <a:solidFill>
                  <a:schemeClr val="accent4"/>
                </a:solidFill>
              </a:rPr>
              <a:t> ?</a:t>
            </a:r>
          </a:p>
        </p:txBody>
      </p:sp>
      <p:sp>
        <p:nvSpPr>
          <p:cNvPr id="15362" name="Rectangle 3"/>
          <p:cNvSpPr>
            <a:spLocks noGrp="1" noChangeArrowheads="1"/>
          </p:cNvSpPr>
          <p:nvPr>
            <p:ph idx="10"/>
          </p:nvPr>
        </p:nvSpPr>
        <p:spPr>
          <a:xfrm>
            <a:off x="327868" y="2307817"/>
            <a:ext cx="7556500" cy="3142008"/>
          </a:xfrm>
        </p:spPr>
        <p:txBody>
          <a:bodyPr/>
          <a:lstStyle/>
          <a:p>
            <a:pPr eaLnBrk="1" hangingPunct="1">
              <a:lnSpc>
                <a:spcPct val="80000"/>
              </a:lnSpc>
              <a:buFontTx/>
              <a:buNone/>
            </a:pPr>
            <a:r>
              <a:rPr lang="en-US" sz="2800" i="1" dirty="0" err="1">
                <a:sym typeface="Symbol" pitchFamily="18" charset="2"/>
              </a:rPr>
              <a:t>expr</a:t>
            </a:r>
            <a:r>
              <a:rPr lang="en-US" sz="2800" dirty="0">
                <a:sym typeface="Symbol" pitchFamily="18" charset="2"/>
              </a:rPr>
              <a:t> ::= </a:t>
            </a:r>
            <a:r>
              <a:rPr lang="en-US" sz="2800" i="1" dirty="0">
                <a:sym typeface="Symbol" pitchFamily="18" charset="2"/>
              </a:rPr>
              <a:t>factor </a:t>
            </a:r>
            <a:r>
              <a:rPr lang="en-US" sz="2800" dirty="0">
                <a:sym typeface="Symbol" pitchFamily="18" charset="2"/>
              </a:rPr>
              <a:t>|</a:t>
            </a:r>
            <a:r>
              <a:rPr lang="en-US" sz="2800" i="1" dirty="0">
                <a:sym typeface="Symbol" pitchFamily="18" charset="2"/>
              </a:rPr>
              <a:t> </a:t>
            </a:r>
            <a:r>
              <a:rPr lang="en-US" sz="2800" i="1" dirty="0" err="1">
                <a:sym typeface="Symbol" pitchFamily="18" charset="2"/>
              </a:rPr>
              <a:t>expr</a:t>
            </a:r>
            <a:r>
              <a:rPr lang="en-US" sz="2800" dirty="0">
                <a:sym typeface="Symbol" pitchFamily="18" charset="2"/>
              </a:rPr>
              <a:t> </a:t>
            </a:r>
            <a:r>
              <a:rPr lang="en-US" sz="2800" b="1" dirty="0">
                <a:solidFill>
                  <a:schemeClr val="accent2"/>
                </a:solidFill>
                <a:sym typeface="Symbol" pitchFamily="18" charset="2"/>
              </a:rPr>
              <a:t>op</a:t>
            </a:r>
            <a:r>
              <a:rPr lang="en-US" sz="2800" dirty="0">
                <a:sym typeface="Symbol" pitchFamily="18" charset="2"/>
              </a:rPr>
              <a:t> </a:t>
            </a:r>
            <a:r>
              <a:rPr lang="en-US" sz="2800" i="1" dirty="0">
                <a:sym typeface="Symbol" pitchFamily="18" charset="2"/>
              </a:rPr>
              <a:t>factor</a:t>
            </a:r>
            <a:endParaRPr lang="en-US" sz="2800" dirty="0">
              <a:sym typeface="Symbol" pitchFamily="18" charset="2"/>
            </a:endParaRPr>
          </a:p>
          <a:p>
            <a:pPr eaLnBrk="1" hangingPunct="1">
              <a:lnSpc>
                <a:spcPct val="80000"/>
              </a:lnSpc>
              <a:buFontTx/>
              <a:buNone/>
            </a:pPr>
            <a:r>
              <a:rPr lang="en-US" sz="2800" dirty="0">
                <a:sym typeface="Symbol" pitchFamily="18" charset="2"/>
              </a:rPr>
              <a:t>f</a:t>
            </a:r>
            <a:r>
              <a:rPr lang="en-US" sz="2800" i="1" dirty="0">
                <a:sym typeface="Symbol" pitchFamily="18" charset="2"/>
              </a:rPr>
              <a:t>actor</a:t>
            </a:r>
            <a:r>
              <a:rPr lang="en-US" sz="2800" dirty="0">
                <a:sym typeface="Symbol" pitchFamily="18" charset="2"/>
              </a:rPr>
              <a:t> ::= </a:t>
            </a:r>
            <a:r>
              <a:rPr lang="en-US" sz="2800" b="1" dirty="0" err="1">
                <a:solidFill>
                  <a:schemeClr val="accent2"/>
                </a:solidFill>
                <a:sym typeface="Symbol" pitchFamily="18" charset="2"/>
              </a:rPr>
              <a:t>ident</a:t>
            </a:r>
            <a:r>
              <a:rPr lang="en-US" sz="2800" dirty="0">
                <a:solidFill>
                  <a:schemeClr val="accent2"/>
                </a:solidFill>
                <a:sym typeface="Symbol" pitchFamily="18" charset="2"/>
              </a:rPr>
              <a:t> </a:t>
            </a:r>
            <a:r>
              <a:rPr lang="en-US" sz="2800" dirty="0">
                <a:sym typeface="Symbol" pitchFamily="18" charset="2"/>
              </a:rPr>
              <a:t>|</a:t>
            </a:r>
            <a:r>
              <a:rPr lang="en-US" sz="2800" dirty="0">
                <a:solidFill>
                  <a:schemeClr val="accent2"/>
                </a:solidFill>
                <a:sym typeface="Symbol" pitchFamily="18" charset="2"/>
              </a:rPr>
              <a:t> </a:t>
            </a:r>
            <a:r>
              <a:rPr lang="en-US" sz="2800" b="1" dirty="0" err="1">
                <a:solidFill>
                  <a:schemeClr val="accent2"/>
                </a:solidFill>
                <a:sym typeface="Symbol" pitchFamily="18" charset="2"/>
              </a:rPr>
              <a:t>numlit</a:t>
            </a:r>
            <a:r>
              <a:rPr lang="en-US" sz="2800" b="1" dirty="0">
                <a:solidFill>
                  <a:schemeClr val="accent2"/>
                </a:solidFill>
                <a:sym typeface="Symbol" pitchFamily="18" charset="2"/>
              </a:rPr>
              <a:t> </a:t>
            </a:r>
            <a:r>
              <a:rPr lang="en-US" sz="2800" b="1" dirty="0">
                <a:sym typeface="Symbol" pitchFamily="18" charset="2"/>
              </a:rPr>
              <a:t>|</a:t>
            </a:r>
            <a:r>
              <a:rPr lang="en-US" sz="2800" b="1" dirty="0">
                <a:solidFill>
                  <a:schemeClr val="accent2"/>
                </a:solidFill>
                <a:sym typeface="Symbol" pitchFamily="18" charset="2"/>
              </a:rPr>
              <a:t> (</a:t>
            </a:r>
            <a:r>
              <a:rPr lang="en-US" sz="2800" dirty="0">
                <a:solidFill>
                  <a:schemeClr val="accent2"/>
                </a:solidFill>
                <a:sym typeface="Symbol" pitchFamily="18" charset="2"/>
              </a:rPr>
              <a:t> </a:t>
            </a:r>
            <a:r>
              <a:rPr lang="en-US" sz="2800" i="1" dirty="0" err="1">
                <a:sym typeface="Symbol" pitchFamily="18" charset="2"/>
              </a:rPr>
              <a:t>expr</a:t>
            </a:r>
            <a:r>
              <a:rPr lang="en-US" sz="2800" dirty="0">
                <a:solidFill>
                  <a:schemeClr val="accent2"/>
                </a:solidFill>
                <a:sym typeface="Symbol" pitchFamily="18" charset="2"/>
              </a:rPr>
              <a:t> </a:t>
            </a:r>
            <a:r>
              <a:rPr lang="en-US" sz="2800" b="1" dirty="0">
                <a:solidFill>
                  <a:schemeClr val="accent2"/>
                </a:solidFill>
                <a:sym typeface="Symbol" pitchFamily="18" charset="2"/>
              </a:rPr>
              <a:t>)</a:t>
            </a:r>
            <a:endParaRPr lang="en-US" sz="2800" dirty="0">
              <a:solidFill>
                <a:schemeClr val="accent2"/>
              </a:solidFill>
              <a:sym typeface="Symbol" pitchFamily="18" charset="2"/>
            </a:endParaRPr>
          </a:p>
          <a:p>
            <a:pPr eaLnBrk="1" hangingPunct="1">
              <a:lnSpc>
                <a:spcPct val="80000"/>
              </a:lnSpc>
              <a:buFontTx/>
              <a:buNone/>
            </a:pPr>
            <a:endParaRPr lang="en-US" sz="2800" dirty="0">
              <a:sym typeface="Symbol" pitchFamily="18" charset="2"/>
            </a:endParaRPr>
          </a:p>
          <a:p>
            <a:pPr eaLnBrk="1" hangingPunct="1">
              <a:lnSpc>
                <a:spcPct val="80000"/>
              </a:lnSpc>
              <a:buFont typeface="Symbol" panose="05050102010706020507" pitchFamily="18" charset="2"/>
              <a:buChar char="S"/>
            </a:pPr>
            <a:r>
              <a:rPr lang="en-US" sz="2800" dirty="0"/>
              <a:t>= {</a:t>
            </a:r>
            <a:r>
              <a:rPr lang="en-US" sz="2800" b="1" dirty="0">
                <a:solidFill>
                  <a:schemeClr val="accent2"/>
                </a:solidFill>
                <a:sym typeface="Symbol" pitchFamily="18" charset="2"/>
              </a:rPr>
              <a:t>ident</a:t>
            </a:r>
            <a:r>
              <a:rPr lang="en-US" sz="2800" dirty="0">
                <a:sym typeface="Symbol" pitchFamily="18" charset="2"/>
              </a:rPr>
              <a:t>,</a:t>
            </a:r>
            <a:r>
              <a:rPr lang="en-US" sz="2800" b="1" dirty="0">
                <a:sym typeface="Symbol" pitchFamily="18" charset="2"/>
              </a:rPr>
              <a:t> </a:t>
            </a:r>
            <a:r>
              <a:rPr lang="en-US" sz="2800" b="1" dirty="0" err="1">
                <a:solidFill>
                  <a:schemeClr val="accent2"/>
                </a:solidFill>
                <a:sym typeface="Symbol" pitchFamily="18" charset="2"/>
              </a:rPr>
              <a:t>numlit</a:t>
            </a:r>
            <a:r>
              <a:rPr lang="en-US" sz="2800" dirty="0">
                <a:sym typeface="Symbol" pitchFamily="18" charset="2"/>
              </a:rPr>
              <a:t>,</a:t>
            </a:r>
            <a:r>
              <a:rPr lang="en-US" sz="2800" b="1" dirty="0">
                <a:sym typeface="Symbol" pitchFamily="18" charset="2"/>
              </a:rPr>
              <a:t> </a:t>
            </a:r>
            <a:r>
              <a:rPr lang="en-US" sz="2800" b="1" dirty="0">
                <a:solidFill>
                  <a:schemeClr val="accent2"/>
                </a:solidFill>
                <a:sym typeface="Symbol" pitchFamily="18" charset="2"/>
              </a:rPr>
              <a:t>op</a:t>
            </a:r>
            <a:r>
              <a:rPr lang="en-US" sz="2800" dirty="0">
                <a:sym typeface="Symbol" pitchFamily="18" charset="2"/>
              </a:rPr>
              <a:t>, </a:t>
            </a:r>
            <a:r>
              <a:rPr lang="en-US" sz="2800" b="1" dirty="0">
                <a:solidFill>
                  <a:schemeClr val="accent2"/>
                </a:solidFill>
                <a:sym typeface="Symbol" pitchFamily="18" charset="2"/>
              </a:rPr>
              <a:t>( </a:t>
            </a:r>
            <a:r>
              <a:rPr lang="en-US" sz="2800" dirty="0">
                <a:sym typeface="Symbol" pitchFamily="18" charset="2"/>
              </a:rPr>
              <a:t>,</a:t>
            </a:r>
            <a:r>
              <a:rPr lang="en-US" sz="2800" b="1" dirty="0">
                <a:sym typeface="Symbol" pitchFamily="18" charset="2"/>
              </a:rPr>
              <a:t> </a:t>
            </a:r>
            <a:r>
              <a:rPr lang="en-US" sz="2800" b="1" dirty="0">
                <a:solidFill>
                  <a:schemeClr val="accent2"/>
                </a:solidFill>
                <a:sym typeface="Symbol" pitchFamily="18" charset="2"/>
              </a:rPr>
              <a:t>)</a:t>
            </a:r>
            <a:r>
              <a:rPr lang="en-US" sz="2800" b="1" dirty="0">
                <a:sym typeface="Symbol" pitchFamily="18" charset="2"/>
              </a:rPr>
              <a:t>  </a:t>
            </a:r>
            <a:r>
              <a:rPr lang="en-US" sz="2800" dirty="0">
                <a:sym typeface="Symbol" pitchFamily="18" charset="2"/>
              </a:rPr>
              <a:t>}</a:t>
            </a:r>
          </a:p>
          <a:p>
            <a:pPr eaLnBrk="1" hangingPunct="1">
              <a:lnSpc>
                <a:spcPct val="80000"/>
              </a:lnSpc>
              <a:buFont typeface="Symbol" panose="05050102010706020507" pitchFamily="18" charset="2"/>
              <a:buChar char="S"/>
            </a:pPr>
            <a:endParaRPr lang="en-US" sz="2800" dirty="0">
              <a:sym typeface="Symbol" pitchFamily="18" charset="2"/>
            </a:endParaRPr>
          </a:p>
          <a:p>
            <a:pPr marL="0" indent="0" eaLnBrk="1" hangingPunct="1">
              <a:lnSpc>
                <a:spcPct val="80000"/>
              </a:lnSpc>
              <a:buNone/>
            </a:pPr>
            <a:r>
              <a:rPr lang="en-US" sz="2800" dirty="0">
                <a:solidFill>
                  <a:schemeClr val="accent3"/>
                </a:solidFill>
                <a:sym typeface="Symbol" pitchFamily="18" charset="2"/>
              </a:rPr>
              <a:t>For parsing, we only care about the token kind (ident or </a:t>
            </a:r>
            <a:r>
              <a:rPr lang="en-US" sz="2800" dirty="0" err="1">
                <a:solidFill>
                  <a:schemeClr val="accent3"/>
                </a:solidFill>
                <a:sym typeface="Symbol" pitchFamily="18" charset="2"/>
              </a:rPr>
              <a:t>numlit</a:t>
            </a:r>
            <a:r>
              <a:rPr lang="en-US" sz="2800" dirty="0">
                <a:solidFill>
                  <a:schemeClr val="accent3"/>
                </a:solidFill>
                <a:sym typeface="Symbol" pitchFamily="18" charset="2"/>
              </a:rPr>
              <a:t>) not their values.  </a:t>
            </a:r>
            <a:endParaRPr lang="en-US" sz="3600" dirty="0">
              <a:sym typeface="Symbol" pitchFamily="18" charset="2"/>
            </a:endParaRPr>
          </a:p>
          <a:p>
            <a:pPr marL="0" indent="0" eaLnBrk="1" hangingPunct="1">
              <a:lnSpc>
                <a:spcPct val="80000"/>
              </a:lnSpc>
              <a:buNone/>
            </a:pPr>
            <a:endParaRPr lang="en-US" sz="2800" dirty="0">
              <a:sym typeface="Symbol" pitchFamily="18" charset="2"/>
            </a:endParaRPr>
          </a:p>
          <a:p>
            <a:pPr marL="109728" indent="0" eaLnBrk="1" hangingPunct="1">
              <a:lnSpc>
                <a:spcPct val="80000"/>
              </a:lnSpc>
              <a:buNone/>
            </a:pPr>
            <a:endParaRPr lang="en-US" sz="3600"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1AB630EC-286D-4338-9E94-4D98E920F6F3}" type="slidenum">
              <a:rPr lang="en-US"/>
              <a:pPr>
                <a:defRPr/>
              </a:pPr>
              <a:t>13</a:t>
            </a:fld>
            <a:endParaRPr lang="en-US"/>
          </a:p>
        </p:txBody>
      </p:sp>
    </p:spTree>
    <p:extLst>
      <p:ext uri="{BB962C8B-B14F-4D97-AF65-F5344CB8AC3E}">
        <p14:creationId xmlns:p14="http://schemas.microsoft.com/office/powerpoint/2010/main" val="30656004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5"/>
          <p:cNvSpPr>
            <a:spLocks noGrp="1"/>
          </p:cNvSpPr>
          <p:nvPr>
            <p:ph type="sldNum" sz="quarter" idx="12"/>
          </p:nvPr>
        </p:nvSpPr>
        <p:spPr>
          <a:noFill/>
        </p:spPr>
        <p:txBody>
          <a:bodyPr/>
          <a:lstStyle/>
          <a:p>
            <a:fld id="{6CA4833B-5224-48F4-BD4C-7FE138F2AD40}" type="slidenum">
              <a:rPr lang="en-US" smtClean="0">
                <a:solidFill>
                  <a:prstClr val="black"/>
                </a:solidFill>
              </a:rPr>
              <a:pPr/>
              <a:t>130</a:t>
            </a:fld>
            <a:endParaRPr lang="en-US">
              <a:solidFill>
                <a:prstClr val="black"/>
              </a:solidFill>
            </a:endParaRPr>
          </a:p>
        </p:txBody>
      </p:sp>
      <p:sp>
        <p:nvSpPr>
          <p:cNvPr id="100355" name="Rectangle 2"/>
          <p:cNvSpPr>
            <a:spLocks noGrp="1" noChangeArrowheads="1"/>
          </p:cNvSpPr>
          <p:nvPr>
            <p:ph type="title"/>
          </p:nvPr>
        </p:nvSpPr>
        <p:spPr/>
        <p:txBody>
          <a:bodyPr>
            <a:normAutofit fontScale="90000"/>
          </a:bodyPr>
          <a:lstStyle/>
          <a:p>
            <a:pPr eaLnBrk="1" hangingPunct="1"/>
            <a:r>
              <a:rPr lang="en-US" sz="4000" dirty="0"/>
              <a:t>Parse tree for transformed grammar</a:t>
            </a:r>
          </a:p>
        </p:txBody>
      </p:sp>
      <p:grpSp>
        <p:nvGrpSpPr>
          <p:cNvPr id="2" name="Group 3"/>
          <p:cNvGrpSpPr>
            <a:grpSpLocks/>
          </p:cNvGrpSpPr>
          <p:nvPr/>
        </p:nvGrpSpPr>
        <p:grpSpPr bwMode="auto">
          <a:xfrm>
            <a:off x="1676400" y="1752600"/>
            <a:ext cx="5791200" cy="4271963"/>
            <a:chOff x="2977" y="8383"/>
            <a:chExt cx="6020" cy="4388"/>
          </a:xfrm>
        </p:grpSpPr>
        <p:sp>
          <p:nvSpPr>
            <p:cNvPr id="100357" name="Text Box 4"/>
            <p:cNvSpPr txBox="1">
              <a:spLocks noChangeArrowheads="1"/>
            </p:cNvSpPr>
            <p:nvPr/>
          </p:nvSpPr>
          <p:spPr bwMode="auto">
            <a:xfrm>
              <a:off x="4177" y="8383"/>
              <a:ext cx="655" cy="463"/>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expr</a:t>
              </a:r>
              <a:endParaRPr lang="en-US" sz="3600">
                <a:solidFill>
                  <a:prstClr val="black"/>
                </a:solidFill>
              </a:endParaRPr>
            </a:p>
          </p:txBody>
        </p:sp>
        <p:sp>
          <p:nvSpPr>
            <p:cNvPr id="100358" name="Text Box 5"/>
            <p:cNvSpPr txBox="1">
              <a:spLocks noChangeArrowheads="1"/>
            </p:cNvSpPr>
            <p:nvPr/>
          </p:nvSpPr>
          <p:spPr bwMode="auto">
            <a:xfrm>
              <a:off x="2977" y="9309"/>
              <a:ext cx="1225" cy="462"/>
            </a:xfrm>
            <a:prstGeom prst="rect">
              <a:avLst/>
            </a:prstGeom>
            <a:solidFill>
              <a:srgbClr val="FFFFFF"/>
            </a:solidFill>
            <a:ln w="9525" algn="ctr">
              <a:noFill/>
              <a:miter lim="800000"/>
              <a:headEnd/>
              <a:tailEnd/>
            </a:ln>
          </p:spPr>
          <p:txBody>
            <a:bodyPr wrap="none"/>
            <a:lstStyle/>
            <a:p>
              <a:r>
                <a:rPr lang="en-US" sz="1800">
                  <a:solidFill>
                    <a:srgbClr val="DA1F28"/>
                  </a:solidFill>
                  <a:latin typeface="Times New Roman" pitchFamily="18" charset="0"/>
                </a:rPr>
                <a:t>number(3)</a:t>
              </a:r>
              <a:endParaRPr lang="en-US" sz="3600">
                <a:solidFill>
                  <a:srgbClr val="DA1F28"/>
                </a:solidFill>
              </a:endParaRPr>
            </a:p>
          </p:txBody>
        </p:sp>
        <p:sp>
          <p:nvSpPr>
            <p:cNvPr id="100359" name="Text Box 6"/>
            <p:cNvSpPr txBox="1">
              <a:spLocks noChangeArrowheads="1"/>
            </p:cNvSpPr>
            <p:nvPr/>
          </p:nvSpPr>
          <p:spPr bwMode="auto">
            <a:xfrm>
              <a:off x="4927" y="9309"/>
              <a:ext cx="1070" cy="462"/>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expr_tail</a:t>
              </a:r>
              <a:endParaRPr lang="en-US" sz="3600">
                <a:solidFill>
                  <a:prstClr val="black"/>
                </a:solidFill>
              </a:endParaRPr>
            </a:p>
          </p:txBody>
        </p:sp>
        <p:sp>
          <p:nvSpPr>
            <p:cNvPr id="100360" name="Text Box 7"/>
            <p:cNvSpPr txBox="1">
              <a:spLocks noChangeArrowheads="1"/>
            </p:cNvSpPr>
            <p:nvPr/>
          </p:nvSpPr>
          <p:spPr bwMode="auto">
            <a:xfrm>
              <a:off x="4177" y="10389"/>
              <a:ext cx="928" cy="462"/>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add_op</a:t>
              </a:r>
              <a:endParaRPr lang="en-US" sz="3600">
                <a:solidFill>
                  <a:prstClr val="black"/>
                </a:solidFill>
              </a:endParaRPr>
            </a:p>
          </p:txBody>
        </p:sp>
        <p:sp>
          <p:nvSpPr>
            <p:cNvPr id="100361" name="Text Box 8"/>
            <p:cNvSpPr txBox="1">
              <a:spLocks noChangeArrowheads="1"/>
            </p:cNvSpPr>
            <p:nvPr/>
          </p:nvSpPr>
          <p:spPr bwMode="auto">
            <a:xfrm>
              <a:off x="5227" y="10389"/>
              <a:ext cx="1225" cy="462"/>
            </a:xfrm>
            <a:prstGeom prst="rect">
              <a:avLst/>
            </a:prstGeom>
            <a:solidFill>
              <a:srgbClr val="FFFFFF"/>
            </a:solidFill>
            <a:ln w="9525" algn="ctr">
              <a:noFill/>
              <a:miter lim="800000"/>
              <a:headEnd/>
              <a:tailEnd/>
            </a:ln>
          </p:spPr>
          <p:txBody>
            <a:bodyPr wrap="none"/>
            <a:lstStyle/>
            <a:p>
              <a:r>
                <a:rPr lang="en-US" sz="1800">
                  <a:solidFill>
                    <a:srgbClr val="DA1F28"/>
                  </a:solidFill>
                  <a:latin typeface="Times New Roman" pitchFamily="18" charset="0"/>
                </a:rPr>
                <a:t>number(4)</a:t>
              </a:r>
              <a:endParaRPr lang="en-US" sz="3600">
                <a:solidFill>
                  <a:srgbClr val="DA1F28"/>
                </a:solidFill>
              </a:endParaRPr>
            </a:p>
          </p:txBody>
        </p:sp>
        <p:sp>
          <p:nvSpPr>
            <p:cNvPr id="100362" name="Text Box 9"/>
            <p:cNvSpPr txBox="1">
              <a:spLocks noChangeArrowheads="1"/>
            </p:cNvSpPr>
            <p:nvPr/>
          </p:nvSpPr>
          <p:spPr bwMode="auto">
            <a:xfrm>
              <a:off x="6577" y="10389"/>
              <a:ext cx="1070" cy="462"/>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expr_tail</a:t>
              </a:r>
              <a:endParaRPr lang="en-US" sz="3600">
                <a:solidFill>
                  <a:prstClr val="black"/>
                </a:solidFill>
              </a:endParaRPr>
            </a:p>
          </p:txBody>
        </p:sp>
        <p:sp>
          <p:nvSpPr>
            <p:cNvPr id="100363" name="Text Box 10"/>
            <p:cNvSpPr txBox="1">
              <a:spLocks noChangeArrowheads="1"/>
            </p:cNvSpPr>
            <p:nvPr/>
          </p:nvSpPr>
          <p:spPr bwMode="auto">
            <a:xfrm>
              <a:off x="5527" y="11623"/>
              <a:ext cx="928" cy="464"/>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add_op</a:t>
              </a:r>
              <a:endParaRPr lang="en-US" sz="3600">
                <a:solidFill>
                  <a:prstClr val="black"/>
                </a:solidFill>
              </a:endParaRPr>
            </a:p>
          </p:txBody>
        </p:sp>
        <p:sp>
          <p:nvSpPr>
            <p:cNvPr id="100364" name="Text Box 11"/>
            <p:cNvSpPr txBox="1">
              <a:spLocks noChangeArrowheads="1"/>
            </p:cNvSpPr>
            <p:nvPr/>
          </p:nvSpPr>
          <p:spPr bwMode="auto">
            <a:xfrm>
              <a:off x="6577" y="11623"/>
              <a:ext cx="1225" cy="464"/>
            </a:xfrm>
            <a:prstGeom prst="rect">
              <a:avLst/>
            </a:prstGeom>
            <a:solidFill>
              <a:srgbClr val="FFFFFF"/>
            </a:solidFill>
            <a:ln w="9525" algn="ctr">
              <a:noFill/>
              <a:miter lim="800000"/>
              <a:headEnd/>
              <a:tailEnd/>
            </a:ln>
          </p:spPr>
          <p:txBody>
            <a:bodyPr wrap="none"/>
            <a:lstStyle/>
            <a:p>
              <a:r>
                <a:rPr lang="en-US" sz="1800">
                  <a:solidFill>
                    <a:srgbClr val="DA1F28"/>
                  </a:solidFill>
                  <a:latin typeface="Times New Roman" pitchFamily="18" charset="0"/>
                </a:rPr>
                <a:t>number(5)</a:t>
              </a:r>
              <a:endParaRPr lang="en-US" sz="3600">
                <a:solidFill>
                  <a:srgbClr val="DA1F28"/>
                </a:solidFill>
              </a:endParaRPr>
            </a:p>
          </p:txBody>
        </p:sp>
        <p:sp>
          <p:nvSpPr>
            <p:cNvPr id="100365" name="Text Box 12"/>
            <p:cNvSpPr txBox="1">
              <a:spLocks noChangeArrowheads="1"/>
            </p:cNvSpPr>
            <p:nvPr/>
          </p:nvSpPr>
          <p:spPr bwMode="auto">
            <a:xfrm>
              <a:off x="7927" y="11623"/>
              <a:ext cx="1070" cy="464"/>
            </a:xfrm>
            <a:prstGeom prst="rect">
              <a:avLst/>
            </a:prstGeom>
            <a:solidFill>
              <a:srgbClr val="FFFFFF"/>
            </a:solidFill>
            <a:ln w="9525" algn="ctr">
              <a:noFill/>
              <a:miter lim="800000"/>
              <a:headEnd/>
              <a:tailEnd/>
            </a:ln>
          </p:spPr>
          <p:txBody>
            <a:bodyPr wrap="none"/>
            <a:lstStyle/>
            <a:p>
              <a:r>
                <a:rPr lang="en-US" sz="1800">
                  <a:solidFill>
                    <a:prstClr val="black"/>
                  </a:solidFill>
                  <a:latin typeface="Times New Roman" pitchFamily="18" charset="0"/>
                </a:rPr>
                <a:t>expr_tail</a:t>
              </a:r>
              <a:endParaRPr lang="en-US" sz="3600">
                <a:solidFill>
                  <a:prstClr val="black"/>
                </a:solidFill>
              </a:endParaRPr>
            </a:p>
          </p:txBody>
        </p:sp>
        <p:sp>
          <p:nvSpPr>
            <p:cNvPr id="100366" name="Text Box 13"/>
            <p:cNvSpPr txBox="1">
              <a:spLocks noChangeArrowheads="1"/>
            </p:cNvSpPr>
            <p:nvPr/>
          </p:nvSpPr>
          <p:spPr bwMode="auto">
            <a:xfrm>
              <a:off x="8377" y="12394"/>
              <a:ext cx="290" cy="377"/>
            </a:xfrm>
            <a:prstGeom prst="rect">
              <a:avLst/>
            </a:prstGeom>
            <a:solidFill>
              <a:srgbClr val="FFFFFF"/>
            </a:solidFill>
            <a:ln w="9525" algn="ctr">
              <a:noFill/>
              <a:miter lim="800000"/>
              <a:headEnd/>
              <a:tailEnd/>
            </a:ln>
          </p:spPr>
          <p:txBody>
            <a:bodyPr wrap="none">
              <a:spAutoFit/>
            </a:bodyPr>
            <a:lstStyle/>
            <a:p>
              <a:r>
                <a:rPr lang="en-US" sz="1800">
                  <a:solidFill>
                    <a:prstClr val="black"/>
                  </a:solidFill>
                  <a:latin typeface="Times New Roman" pitchFamily="18" charset="0"/>
                </a:rPr>
                <a:t>ε</a:t>
              </a:r>
              <a:endParaRPr lang="en-US" sz="3600">
                <a:solidFill>
                  <a:prstClr val="black"/>
                </a:solidFill>
              </a:endParaRPr>
            </a:p>
          </p:txBody>
        </p:sp>
        <p:sp>
          <p:nvSpPr>
            <p:cNvPr id="100367" name="Line 14"/>
            <p:cNvSpPr>
              <a:spLocks noChangeShapeType="1"/>
            </p:cNvSpPr>
            <p:nvPr/>
          </p:nvSpPr>
          <p:spPr bwMode="auto">
            <a:xfrm flipH="1">
              <a:off x="3727" y="8691"/>
              <a:ext cx="750" cy="618"/>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68" name="Line 15"/>
            <p:cNvSpPr>
              <a:spLocks noChangeShapeType="1"/>
            </p:cNvSpPr>
            <p:nvPr/>
          </p:nvSpPr>
          <p:spPr bwMode="auto">
            <a:xfrm>
              <a:off x="4477" y="8691"/>
              <a:ext cx="900" cy="618"/>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69" name="Line 16"/>
            <p:cNvSpPr>
              <a:spLocks noChangeShapeType="1"/>
            </p:cNvSpPr>
            <p:nvPr/>
          </p:nvSpPr>
          <p:spPr bwMode="auto">
            <a:xfrm flipH="1">
              <a:off x="4777" y="9617"/>
              <a:ext cx="600" cy="772"/>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0" name="Line 17"/>
            <p:cNvSpPr>
              <a:spLocks noChangeShapeType="1"/>
            </p:cNvSpPr>
            <p:nvPr/>
          </p:nvSpPr>
          <p:spPr bwMode="auto">
            <a:xfrm>
              <a:off x="5377" y="9617"/>
              <a:ext cx="300" cy="926"/>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1" name="Line 18"/>
            <p:cNvSpPr>
              <a:spLocks noChangeShapeType="1"/>
            </p:cNvSpPr>
            <p:nvPr/>
          </p:nvSpPr>
          <p:spPr bwMode="auto">
            <a:xfrm>
              <a:off x="5377" y="9617"/>
              <a:ext cx="1500" cy="772"/>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2" name="Text Box 19"/>
            <p:cNvSpPr txBox="1">
              <a:spLocks noChangeArrowheads="1"/>
            </p:cNvSpPr>
            <p:nvPr/>
          </p:nvSpPr>
          <p:spPr bwMode="auto">
            <a:xfrm>
              <a:off x="4477" y="11006"/>
              <a:ext cx="318" cy="309"/>
            </a:xfrm>
            <a:prstGeom prst="rect">
              <a:avLst/>
            </a:prstGeom>
            <a:solidFill>
              <a:srgbClr val="FFFFFF"/>
            </a:solidFill>
            <a:ln w="9525" algn="ctr">
              <a:noFill/>
              <a:miter lim="800000"/>
              <a:headEnd/>
              <a:tailEnd/>
            </a:ln>
          </p:spPr>
          <p:txBody>
            <a:bodyPr wrap="none"/>
            <a:lstStyle/>
            <a:p>
              <a:r>
                <a:rPr lang="en-US" sz="1800" b="1">
                  <a:solidFill>
                    <a:srgbClr val="DA1F28"/>
                  </a:solidFill>
                  <a:latin typeface="Times New Roman" pitchFamily="18" charset="0"/>
                </a:rPr>
                <a:t>-</a:t>
              </a:r>
              <a:endParaRPr lang="en-US" sz="3600" b="1">
                <a:solidFill>
                  <a:srgbClr val="DA1F28"/>
                </a:solidFill>
              </a:endParaRPr>
            </a:p>
          </p:txBody>
        </p:sp>
        <p:sp>
          <p:nvSpPr>
            <p:cNvPr id="100373" name="Text Box 20"/>
            <p:cNvSpPr txBox="1">
              <a:spLocks noChangeArrowheads="1"/>
            </p:cNvSpPr>
            <p:nvPr/>
          </p:nvSpPr>
          <p:spPr bwMode="auto">
            <a:xfrm>
              <a:off x="5827" y="12240"/>
              <a:ext cx="318" cy="309"/>
            </a:xfrm>
            <a:prstGeom prst="rect">
              <a:avLst/>
            </a:prstGeom>
            <a:solidFill>
              <a:srgbClr val="FFFFFF"/>
            </a:solidFill>
            <a:ln w="9525" algn="ctr">
              <a:noFill/>
              <a:miter lim="800000"/>
              <a:headEnd/>
              <a:tailEnd/>
            </a:ln>
          </p:spPr>
          <p:txBody>
            <a:bodyPr wrap="none"/>
            <a:lstStyle/>
            <a:p>
              <a:r>
                <a:rPr lang="en-US" sz="1800" b="1">
                  <a:solidFill>
                    <a:srgbClr val="DA1F28"/>
                  </a:solidFill>
                  <a:latin typeface="Times New Roman" pitchFamily="18" charset="0"/>
                </a:rPr>
                <a:t>-</a:t>
              </a:r>
              <a:endParaRPr lang="en-US" sz="3600" b="1">
                <a:solidFill>
                  <a:srgbClr val="DA1F28"/>
                </a:solidFill>
              </a:endParaRPr>
            </a:p>
          </p:txBody>
        </p:sp>
        <p:sp>
          <p:nvSpPr>
            <p:cNvPr id="100374" name="Line 21"/>
            <p:cNvSpPr>
              <a:spLocks noChangeShapeType="1"/>
            </p:cNvSpPr>
            <p:nvPr/>
          </p:nvSpPr>
          <p:spPr bwMode="auto">
            <a:xfrm>
              <a:off x="4627" y="10697"/>
              <a:ext cx="1" cy="463"/>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5" name="Line 22"/>
            <p:cNvSpPr>
              <a:spLocks noChangeShapeType="1"/>
            </p:cNvSpPr>
            <p:nvPr/>
          </p:nvSpPr>
          <p:spPr bwMode="auto">
            <a:xfrm flipH="1">
              <a:off x="6127" y="10697"/>
              <a:ext cx="1050" cy="926"/>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6" name="Line 23"/>
            <p:cNvSpPr>
              <a:spLocks noChangeShapeType="1"/>
            </p:cNvSpPr>
            <p:nvPr/>
          </p:nvSpPr>
          <p:spPr bwMode="auto">
            <a:xfrm>
              <a:off x="7177" y="10697"/>
              <a:ext cx="0" cy="926"/>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7" name="Line 24"/>
            <p:cNvSpPr>
              <a:spLocks noChangeShapeType="1"/>
            </p:cNvSpPr>
            <p:nvPr/>
          </p:nvSpPr>
          <p:spPr bwMode="auto">
            <a:xfrm>
              <a:off x="7177" y="10697"/>
              <a:ext cx="1200" cy="926"/>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8" name="Line 25"/>
            <p:cNvSpPr>
              <a:spLocks noChangeShapeType="1"/>
            </p:cNvSpPr>
            <p:nvPr/>
          </p:nvSpPr>
          <p:spPr bwMode="auto">
            <a:xfrm>
              <a:off x="5977" y="11932"/>
              <a:ext cx="0" cy="463"/>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sp>
          <p:nvSpPr>
            <p:cNvPr id="100379" name="Line 26"/>
            <p:cNvSpPr>
              <a:spLocks noChangeShapeType="1"/>
            </p:cNvSpPr>
            <p:nvPr/>
          </p:nvSpPr>
          <p:spPr bwMode="auto">
            <a:xfrm>
              <a:off x="8527" y="11932"/>
              <a:ext cx="0" cy="463"/>
            </a:xfrm>
            <a:prstGeom prst="line">
              <a:avLst/>
            </a:prstGeom>
            <a:noFill/>
            <a:ln w="9525">
              <a:solidFill>
                <a:srgbClr val="000000"/>
              </a:solidFill>
              <a:round/>
              <a:headEnd/>
              <a:tailEnd type="triangle" w="med" len="med"/>
            </a:ln>
          </p:spPr>
          <p:txBody>
            <a:bodyPr wrap="none">
              <a:spAutoFit/>
            </a:bodyPr>
            <a:lstStyle/>
            <a:p>
              <a:endParaRPr lang="en-US" sz="1800">
                <a:solidFill>
                  <a:prstClr val="black"/>
                </a:solidFill>
              </a:endParaRPr>
            </a:p>
          </p:txBody>
        </p:sp>
      </p:grpSp>
      <p:sp>
        <p:nvSpPr>
          <p:cNvPr id="3" name="Explosion 2 2"/>
          <p:cNvSpPr/>
          <p:nvPr/>
        </p:nvSpPr>
        <p:spPr>
          <a:xfrm>
            <a:off x="-442644" y="4143198"/>
            <a:ext cx="4648200" cy="3330471"/>
          </a:xfrm>
          <a:prstGeom prst="irregularSeal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Fails to correctly capture associativity</a:t>
            </a:r>
          </a:p>
        </p:txBody>
      </p:sp>
      <p:sp>
        <p:nvSpPr>
          <p:cNvPr id="4" name="TextBox 3">
            <a:extLst>
              <a:ext uri="{FF2B5EF4-FFF2-40B4-BE49-F238E27FC236}">
                <a16:creationId xmlns:a16="http://schemas.microsoft.com/office/drawing/2014/main" id="{6FAE508B-817E-4BF8-906E-230B8AEB490A}"/>
              </a:ext>
            </a:extLst>
          </p:cNvPr>
          <p:cNvSpPr txBox="1"/>
          <p:nvPr/>
        </p:nvSpPr>
        <p:spPr>
          <a:xfrm>
            <a:off x="589875" y="2123151"/>
            <a:ext cx="721496" cy="369332"/>
          </a:xfrm>
          <a:prstGeom prst="rect">
            <a:avLst/>
          </a:prstGeom>
          <a:solidFill>
            <a:schemeClr val="accent2">
              <a:lumMod val="20000"/>
              <a:lumOff val="80000"/>
            </a:schemeClr>
          </a:solidFill>
        </p:spPr>
        <p:txBody>
          <a:bodyPr wrap="square" rtlCol="0">
            <a:spAutoFit/>
          </a:bodyPr>
          <a:lstStyle/>
          <a:p>
            <a:r>
              <a:rPr lang="en-US" sz="1800" dirty="0"/>
              <a:t>3-4-5</a:t>
            </a:r>
            <a:endParaRPr lang="en-US" dirty="0"/>
          </a:p>
        </p:txBody>
      </p:sp>
    </p:spTree>
    <p:extLst>
      <p:ext uri="{BB962C8B-B14F-4D97-AF65-F5344CB8AC3E}">
        <p14:creationId xmlns:p14="http://schemas.microsoft.com/office/powerpoint/2010/main" val="33782520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idx="1"/>
          </p:nvPr>
        </p:nvSpPr>
        <p:spPr/>
        <p:txBody>
          <a:bodyPr/>
          <a:lstStyle/>
          <a:p>
            <a:pPr lvl="2" eaLnBrk="1" hangingPunct="1">
              <a:buFontTx/>
              <a:buNone/>
            </a:pPr>
            <a:r>
              <a:rPr lang="en-US" i="1" dirty="0"/>
              <a:t>expr</a:t>
            </a:r>
            <a:r>
              <a:rPr lang="en-US" dirty="0"/>
              <a:t> ::= </a:t>
            </a:r>
            <a:r>
              <a:rPr lang="en-US" dirty="0">
                <a:solidFill>
                  <a:schemeClr val="accent2"/>
                </a:solidFill>
              </a:rPr>
              <a:t>number</a:t>
            </a:r>
            <a:r>
              <a:rPr lang="en-US" dirty="0"/>
              <a:t> | </a:t>
            </a:r>
            <a:r>
              <a:rPr lang="en-US" i="1" dirty="0"/>
              <a:t>expr </a:t>
            </a:r>
            <a:r>
              <a:rPr lang="en-US" i="1" dirty="0" err="1"/>
              <a:t>add_op</a:t>
            </a:r>
            <a:r>
              <a:rPr lang="en-US" i="1" dirty="0"/>
              <a:t> </a:t>
            </a:r>
            <a:r>
              <a:rPr lang="en-US" dirty="0">
                <a:solidFill>
                  <a:schemeClr val="accent2"/>
                </a:solidFill>
              </a:rPr>
              <a:t>number</a:t>
            </a:r>
          </a:p>
          <a:p>
            <a:pPr lvl="2" eaLnBrk="1" hangingPunct="1">
              <a:buFontTx/>
              <a:buNone/>
            </a:pPr>
            <a:r>
              <a:rPr lang="en-US" dirty="0" err="1"/>
              <a:t>add_op</a:t>
            </a:r>
            <a:r>
              <a:rPr lang="en-US" dirty="0"/>
              <a:t> := </a:t>
            </a:r>
            <a:r>
              <a:rPr lang="en-US" dirty="0">
                <a:solidFill>
                  <a:schemeClr val="accent2"/>
                </a:solidFill>
              </a:rPr>
              <a:t>+</a:t>
            </a:r>
            <a:r>
              <a:rPr lang="en-US" dirty="0"/>
              <a:t> | </a:t>
            </a:r>
            <a:r>
              <a:rPr lang="en-US" dirty="0">
                <a:solidFill>
                  <a:schemeClr val="accent2"/>
                </a:solidFill>
              </a:rPr>
              <a:t>-</a:t>
            </a:r>
          </a:p>
          <a:p>
            <a:pPr lvl="2" eaLnBrk="1" hangingPunct="1">
              <a:buFontTx/>
              <a:buNone/>
            </a:pPr>
            <a:endParaRPr lang="en-US" dirty="0"/>
          </a:p>
          <a:p>
            <a:pPr lvl="2" eaLnBrk="1" hangingPunct="1">
              <a:buFontTx/>
              <a:buNone/>
            </a:pPr>
            <a:r>
              <a:rPr lang="en-US" i="1" dirty="0"/>
              <a:t>expr</a:t>
            </a:r>
            <a:r>
              <a:rPr lang="en-US" dirty="0"/>
              <a:t> ::= </a:t>
            </a:r>
            <a:r>
              <a:rPr lang="en-US" dirty="0">
                <a:solidFill>
                  <a:schemeClr val="accent2"/>
                </a:solidFill>
              </a:rPr>
              <a:t>number</a:t>
            </a:r>
            <a:r>
              <a:rPr lang="en-US" dirty="0"/>
              <a:t> </a:t>
            </a:r>
            <a:r>
              <a:rPr lang="en-US" i="1" dirty="0" err="1"/>
              <a:t>expr_tail</a:t>
            </a:r>
            <a:endParaRPr lang="en-US" i="1" dirty="0"/>
          </a:p>
          <a:p>
            <a:pPr lvl="2" eaLnBrk="1" hangingPunct="1">
              <a:buFontTx/>
              <a:buNone/>
            </a:pPr>
            <a:r>
              <a:rPr lang="en-US" i="1" dirty="0" err="1"/>
              <a:t>expr_tail</a:t>
            </a:r>
            <a:r>
              <a:rPr lang="en-US" dirty="0"/>
              <a:t> ::= </a:t>
            </a:r>
            <a:r>
              <a:rPr lang="en-US" i="1" dirty="0" err="1"/>
              <a:t>add_op</a:t>
            </a:r>
            <a:r>
              <a:rPr lang="en-US" dirty="0"/>
              <a:t> </a:t>
            </a:r>
            <a:r>
              <a:rPr lang="en-US" dirty="0">
                <a:solidFill>
                  <a:schemeClr val="accent2"/>
                </a:solidFill>
              </a:rPr>
              <a:t>number</a:t>
            </a:r>
            <a:r>
              <a:rPr lang="en-US" dirty="0"/>
              <a:t> </a:t>
            </a:r>
            <a:r>
              <a:rPr lang="en-US" i="1" dirty="0" err="1"/>
              <a:t>expr_tail</a:t>
            </a:r>
            <a:r>
              <a:rPr lang="en-US" dirty="0"/>
              <a:t> | </a:t>
            </a:r>
            <a:r>
              <a:rPr lang="en-US" dirty="0">
                <a:latin typeface="Arial" panose="020B0604020202020204" pitchFamily="34" charset="0"/>
                <a:cs typeface="Arial" panose="020B0604020202020204" pitchFamily="34" charset="0"/>
              </a:rPr>
              <a:t>ε</a:t>
            </a:r>
          </a:p>
          <a:p>
            <a:pPr lvl="2" eaLnBrk="1" hangingPunct="1">
              <a:buFontTx/>
              <a:buNone/>
            </a:pPr>
            <a:r>
              <a:rPr lang="en-US" i="1" dirty="0" err="1"/>
              <a:t>add_op</a:t>
            </a:r>
            <a:r>
              <a:rPr lang="en-US" dirty="0"/>
              <a:t> ::= </a:t>
            </a:r>
            <a:r>
              <a:rPr lang="en-US" dirty="0">
                <a:solidFill>
                  <a:schemeClr val="accent2"/>
                </a:solidFill>
              </a:rPr>
              <a:t>+</a:t>
            </a:r>
            <a:r>
              <a:rPr lang="en-US" dirty="0"/>
              <a:t> | </a:t>
            </a:r>
            <a:r>
              <a:rPr lang="en-US" dirty="0">
                <a:solidFill>
                  <a:schemeClr val="accent2"/>
                </a:solidFill>
              </a:rPr>
              <a:t>-</a:t>
            </a:r>
          </a:p>
          <a:p>
            <a:pPr lvl="1" eaLnBrk="1" hangingPunct="1">
              <a:buFontTx/>
              <a:buNone/>
            </a:pPr>
            <a:endParaRPr lang="en-US" b="1" dirty="0"/>
          </a:p>
          <a:p>
            <a:pPr lvl="1" eaLnBrk="1" hangingPunct="1">
              <a:buFontTx/>
              <a:buNone/>
            </a:pPr>
            <a:r>
              <a:rPr lang="en-US" b="1" dirty="0"/>
              <a:t>expr ::=</a:t>
            </a:r>
            <a:r>
              <a:rPr lang="en-US" b="1" dirty="0">
                <a:solidFill>
                  <a:srgbClr val="0099FF"/>
                </a:solidFill>
              </a:rPr>
              <a:t> </a:t>
            </a:r>
            <a:r>
              <a:rPr lang="en-US" b="1" dirty="0">
                <a:solidFill>
                  <a:schemeClr val="accent4"/>
                </a:solidFill>
              </a:rPr>
              <a:t>number</a:t>
            </a:r>
            <a:r>
              <a:rPr lang="en-US" b="1" dirty="0">
                <a:solidFill>
                  <a:srgbClr val="0099FF"/>
                </a:solidFill>
              </a:rPr>
              <a:t> </a:t>
            </a:r>
            <a:r>
              <a:rPr lang="en-US" b="1" dirty="0"/>
              <a:t>(</a:t>
            </a:r>
            <a:r>
              <a:rPr lang="en-US" b="1" i="1" dirty="0" err="1"/>
              <a:t>add_op</a:t>
            </a:r>
            <a:r>
              <a:rPr lang="en-US" b="1" dirty="0"/>
              <a:t> </a:t>
            </a:r>
            <a:r>
              <a:rPr lang="en-US" b="1" dirty="0">
                <a:solidFill>
                  <a:schemeClr val="accent4"/>
                </a:solidFill>
              </a:rPr>
              <a:t>number</a:t>
            </a:r>
            <a:r>
              <a:rPr lang="en-US" b="1" dirty="0"/>
              <a:t>)*</a:t>
            </a:r>
          </a:p>
          <a:p>
            <a:pPr lvl="1" eaLnBrk="1" hangingPunct="1">
              <a:buFontTx/>
              <a:buNone/>
            </a:pPr>
            <a:r>
              <a:rPr lang="en-US" b="1" i="1" dirty="0" err="1"/>
              <a:t>add_op</a:t>
            </a:r>
            <a:r>
              <a:rPr lang="en-US" b="1" dirty="0"/>
              <a:t> ::= </a:t>
            </a:r>
            <a:r>
              <a:rPr lang="en-US" b="1" dirty="0">
                <a:solidFill>
                  <a:schemeClr val="accent4"/>
                </a:solidFill>
              </a:rPr>
              <a:t>+</a:t>
            </a:r>
            <a:r>
              <a:rPr lang="en-US" b="1" dirty="0"/>
              <a:t> | </a:t>
            </a:r>
            <a:r>
              <a:rPr lang="en-US" b="1" dirty="0">
                <a:solidFill>
                  <a:schemeClr val="accent4"/>
                </a:solidFill>
              </a:rPr>
              <a:t>-</a:t>
            </a:r>
          </a:p>
          <a:p>
            <a:pPr eaLnBrk="1" hangingPunct="1"/>
            <a:endParaRPr lang="en-US" b="1" dirty="0"/>
          </a:p>
        </p:txBody>
      </p:sp>
      <p:sp>
        <p:nvSpPr>
          <p:cNvPr id="101378" name="Slide Number Placeholder 5"/>
          <p:cNvSpPr>
            <a:spLocks noGrp="1"/>
          </p:cNvSpPr>
          <p:nvPr>
            <p:ph type="sldNum" sz="quarter" idx="12"/>
          </p:nvPr>
        </p:nvSpPr>
        <p:spPr>
          <a:noFill/>
        </p:spPr>
        <p:txBody>
          <a:bodyPr/>
          <a:lstStyle/>
          <a:p>
            <a:fld id="{184954DA-6C4B-4DC7-8E12-F87B501DD85C}" type="slidenum">
              <a:rPr lang="en-US" smtClean="0">
                <a:solidFill>
                  <a:prstClr val="black"/>
                </a:solidFill>
              </a:rPr>
              <a:pPr/>
              <a:t>131</a:t>
            </a:fld>
            <a:endParaRPr lang="en-US">
              <a:solidFill>
                <a:prstClr val="black"/>
              </a:solidFill>
            </a:endParaRPr>
          </a:p>
        </p:txBody>
      </p:sp>
      <p:sp>
        <p:nvSpPr>
          <p:cNvPr id="101379" name="Rectangle 2"/>
          <p:cNvSpPr>
            <a:spLocks noGrp="1" noChangeArrowheads="1"/>
          </p:cNvSpPr>
          <p:nvPr>
            <p:ph type="title"/>
          </p:nvPr>
        </p:nvSpPr>
        <p:spPr/>
        <p:txBody>
          <a:bodyPr/>
          <a:lstStyle/>
          <a:p>
            <a:pPr eaLnBrk="1" hangingPunct="1"/>
            <a:r>
              <a:rPr lang="en-US" dirty="0"/>
              <a:t>Transformed again-- to EBNF</a:t>
            </a:r>
          </a:p>
        </p:txBody>
      </p:sp>
      <p:sp>
        <p:nvSpPr>
          <p:cNvPr id="2" name="Flowchart: Process 1"/>
          <p:cNvSpPr/>
          <p:nvPr/>
        </p:nvSpPr>
        <p:spPr>
          <a:xfrm>
            <a:off x="480317" y="4610100"/>
            <a:ext cx="5943600" cy="14478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401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3"/>
          <p:cNvPicPr>
            <a:picLocks noGrp="1" noChangeAspect="1" noChangeArrowheads="1"/>
          </p:cNvPicPr>
          <p:nvPr>
            <p:ph idx="1"/>
          </p:nvPr>
        </p:nvPicPr>
        <p:blipFill>
          <a:blip r:embed="rId2" cstate="print"/>
          <a:stretch>
            <a:fillRect/>
          </a:stretch>
        </p:blipFill>
        <p:spPr>
          <a:xfrm>
            <a:off x="1259632" y="2036420"/>
            <a:ext cx="6485715" cy="4525007"/>
          </a:xfrm>
          <a:noFill/>
        </p:spPr>
      </p:pic>
      <p:sp>
        <p:nvSpPr>
          <p:cNvPr id="102402" name="Slide Number Placeholder 5"/>
          <p:cNvSpPr>
            <a:spLocks noGrp="1"/>
          </p:cNvSpPr>
          <p:nvPr>
            <p:ph type="sldNum" sz="quarter" idx="12"/>
          </p:nvPr>
        </p:nvSpPr>
        <p:spPr>
          <a:noFill/>
        </p:spPr>
        <p:txBody>
          <a:bodyPr/>
          <a:lstStyle/>
          <a:p>
            <a:fld id="{AAADCA2F-BEA6-4255-9B7B-171CE85E1F16}" type="slidenum">
              <a:rPr lang="en-US" smtClean="0">
                <a:solidFill>
                  <a:prstClr val="black"/>
                </a:solidFill>
              </a:rPr>
              <a:pPr/>
              <a:t>132</a:t>
            </a:fld>
            <a:endParaRPr lang="en-US">
              <a:solidFill>
                <a:prstClr val="black"/>
              </a:solidFill>
            </a:endParaRPr>
          </a:p>
        </p:txBody>
      </p:sp>
      <p:sp>
        <p:nvSpPr>
          <p:cNvPr id="102403" name="Rectangle 2"/>
          <p:cNvSpPr>
            <a:spLocks noGrp="1" noChangeArrowheads="1"/>
          </p:cNvSpPr>
          <p:nvPr>
            <p:ph type="title"/>
          </p:nvPr>
        </p:nvSpPr>
        <p:spPr/>
        <p:txBody>
          <a:bodyPr>
            <a:normAutofit/>
          </a:bodyPr>
          <a:lstStyle/>
          <a:p>
            <a:pPr eaLnBrk="1" hangingPunct="1"/>
            <a:r>
              <a:rPr lang="en-US" sz="4000" dirty="0"/>
              <a:t>Parse tree using EBNF grammar</a:t>
            </a:r>
          </a:p>
        </p:txBody>
      </p:sp>
      <p:sp>
        <p:nvSpPr>
          <p:cNvPr id="5" name="TextBox 4">
            <a:extLst>
              <a:ext uri="{FF2B5EF4-FFF2-40B4-BE49-F238E27FC236}">
                <a16:creationId xmlns:a16="http://schemas.microsoft.com/office/drawing/2014/main" id="{4EA2BDB7-D563-4FE9-88B1-4B1B236E1D32}"/>
              </a:ext>
            </a:extLst>
          </p:cNvPr>
          <p:cNvSpPr txBox="1"/>
          <p:nvPr/>
        </p:nvSpPr>
        <p:spPr>
          <a:xfrm>
            <a:off x="399115" y="2123151"/>
            <a:ext cx="721496" cy="369332"/>
          </a:xfrm>
          <a:prstGeom prst="rect">
            <a:avLst/>
          </a:prstGeom>
          <a:solidFill>
            <a:schemeClr val="accent2">
              <a:lumMod val="20000"/>
              <a:lumOff val="80000"/>
            </a:schemeClr>
          </a:solidFill>
        </p:spPr>
        <p:txBody>
          <a:bodyPr wrap="square" rtlCol="0">
            <a:spAutoFit/>
          </a:bodyPr>
          <a:lstStyle/>
          <a:p>
            <a:r>
              <a:rPr lang="en-US" sz="1800" dirty="0"/>
              <a:t>3-4-5</a:t>
            </a:r>
            <a:endParaRPr lang="en-US" dirty="0"/>
          </a:p>
        </p:txBody>
      </p:sp>
    </p:spTree>
    <p:extLst>
      <p:ext uri="{BB962C8B-B14F-4D97-AF65-F5344CB8AC3E}">
        <p14:creationId xmlns:p14="http://schemas.microsoft.com/office/powerpoint/2010/main" val="3728770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3"/>
          <p:cNvPicPr>
            <a:picLocks noGrp="1" noChangeAspect="1" noChangeArrowheads="1"/>
          </p:cNvPicPr>
          <p:nvPr>
            <p:ph idx="1"/>
          </p:nvPr>
        </p:nvPicPr>
        <p:blipFill>
          <a:blip r:embed="rId2" cstate="print"/>
          <a:stretch>
            <a:fillRect/>
          </a:stretch>
        </p:blipFill>
        <p:spPr>
          <a:xfrm>
            <a:off x="1259632" y="2036420"/>
            <a:ext cx="6485715" cy="4525007"/>
          </a:xfrm>
          <a:noFill/>
        </p:spPr>
      </p:pic>
      <p:sp>
        <p:nvSpPr>
          <p:cNvPr id="102402" name="Slide Number Placeholder 5"/>
          <p:cNvSpPr>
            <a:spLocks noGrp="1"/>
          </p:cNvSpPr>
          <p:nvPr>
            <p:ph type="sldNum" sz="quarter" idx="12"/>
          </p:nvPr>
        </p:nvSpPr>
        <p:spPr>
          <a:noFill/>
        </p:spPr>
        <p:txBody>
          <a:bodyPr/>
          <a:lstStyle/>
          <a:p>
            <a:fld id="{AAADCA2F-BEA6-4255-9B7B-171CE85E1F16}" type="slidenum">
              <a:rPr lang="en-US" smtClean="0">
                <a:solidFill>
                  <a:prstClr val="black"/>
                </a:solidFill>
              </a:rPr>
              <a:pPr/>
              <a:t>133</a:t>
            </a:fld>
            <a:endParaRPr lang="en-US">
              <a:solidFill>
                <a:prstClr val="black"/>
              </a:solidFill>
            </a:endParaRPr>
          </a:p>
        </p:txBody>
      </p:sp>
      <p:sp>
        <p:nvSpPr>
          <p:cNvPr id="102403" name="Rectangle 2"/>
          <p:cNvSpPr>
            <a:spLocks noGrp="1" noChangeArrowheads="1"/>
          </p:cNvSpPr>
          <p:nvPr>
            <p:ph type="title"/>
          </p:nvPr>
        </p:nvSpPr>
        <p:spPr/>
        <p:txBody>
          <a:bodyPr>
            <a:normAutofit/>
          </a:bodyPr>
          <a:lstStyle/>
          <a:p>
            <a:pPr eaLnBrk="1" hangingPunct="1"/>
            <a:r>
              <a:rPr lang="en-US" sz="4000" dirty="0"/>
              <a:t>Parse tree using EBNF grammar</a:t>
            </a:r>
          </a:p>
        </p:txBody>
      </p:sp>
      <p:sp>
        <p:nvSpPr>
          <p:cNvPr id="5" name="TextBox 4">
            <a:extLst>
              <a:ext uri="{FF2B5EF4-FFF2-40B4-BE49-F238E27FC236}">
                <a16:creationId xmlns:a16="http://schemas.microsoft.com/office/drawing/2014/main" id="{4EA2BDB7-D563-4FE9-88B1-4B1B236E1D32}"/>
              </a:ext>
            </a:extLst>
          </p:cNvPr>
          <p:cNvSpPr txBox="1"/>
          <p:nvPr/>
        </p:nvSpPr>
        <p:spPr>
          <a:xfrm>
            <a:off x="399115" y="2123151"/>
            <a:ext cx="721496" cy="369332"/>
          </a:xfrm>
          <a:prstGeom prst="rect">
            <a:avLst/>
          </a:prstGeom>
          <a:solidFill>
            <a:schemeClr val="accent2">
              <a:lumMod val="20000"/>
              <a:lumOff val="80000"/>
            </a:schemeClr>
          </a:solidFill>
        </p:spPr>
        <p:txBody>
          <a:bodyPr wrap="square" rtlCol="0">
            <a:spAutoFit/>
          </a:bodyPr>
          <a:lstStyle/>
          <a:p>
            <a:r>
              <a:rPr lang="en-US" sz="1800" dirty="0"/>
              <a:t>3-4-5</a:t>
            </a:r>
            <a:endParaRPr lang="en-US" dirty="0"/>
          </a:p>
        </p:txBody>
      </p:sp>
      <p:sp>
        <p:nvSpPr>
          <p:cNvPr id="6" name="Explosion 1 1">
            <a:extLst>
              <a:ext uri="{FF2B5EF4-FFF2-40B4-BE49-F238E27FC236}">
                <a16:creationId xmlns:a16="http://schemas.microsoft.com/office/drawing/2014/main" id="{DCB15760-9E1F-40CE-92F7-B1933DA1948A}"/>
              </a:ext>
            </a:extLst>
          </p:cNvPr>
          <p:cNvSpPr/>
          <p:nvPr/>
        </p:nvSpPr>
        <p:spPr>
          <a:xfrm>
            <a:off x="5638800" y="265113"/>
            <a:ext cx="4038600" cy="3886200"/>
          </a:xfrm>
          <a:prstGeom prst="irregularSeal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Captures associativity provided children handled from left to right</a:t>
            </a:r>
          </a:p>
        </p:txBody>
      </p:sp>
    </p:spTree>
    <p:extLst>
      <p:ext uri="{BB962C8B-B14F-4D97-AF65-F5344CB8AC3E}">
        <p14:creationId xmlns:p14="http://schemas.microsoft.com/office/powerpoint/2010/main" val="29513130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D0D6-1A93-4D1C-AEA6-5C763C2BB1C1}"/>
              </a:ext>
            </a:extLst>
          </p:cNvPr>
          <p:cNvSpPr>
            <a:spLocks noGrp="1"/>
          </p:cNvSpPr>
          <p:nvPr>
            <p:ph type="title"/>
          </p:nvPr>
        </p:nvSpPr>
        <p:spPr/>
        <p:txBody>
          <a:bodyPr/>
          <a:lstStyle/>
          <a:p>
            <a:r>
              <a:rPr lang="en-US" dirty="0"/>
              <a:t>Recap</a:t>
            </a:r>
          </a:p>
        </p:txBody>
      </p:sp>
      <p:sp>
        <p:nvSpPr>
          <p:cNvPr id="103427" name="Rectangle 2"/>
          <p:cNvSpPr>
            <a:spLocks noGrp="1" noChangeArrowheads="1"/>
          </p:cNvSpPr>
          <p:nvPr>
            <p:ph idx="10"/>
          </p:nvPr>
        </p:nvSpPr>
        <p:spPr>
          <a:xfrm>
            <a:off x="327868" y="2030414"/>
            <a:ext cx="7556500" cy="4098827"/>
          </a:xfrm>
        </p:spPr>
        <p:txBody>
          <a:bodyPr/>
          <a:lstStyle/>
          <a:p>
            <a:pPr marL="450342" indent="-285750">
              <a:lnSpc>
                <a:spcPct val="90000"/>
              </a:lnSpc>
            </a:pPr>
            <a:r>
              <a:rPr lang="en-US" dirty="0"/>
              <a:t>We want to write a recursive descent parser, so need an LL(1) grammar.</a:t>
            </a:r>
          </a:p>
          <a:p>
            <a:pPr marL="450342" indent="-285750">
              <a:lnSpc>
                <a:spcPct val="90000"/>
              </a:lnSpc>
            </a:pPr>
            <a:r>
              <a:rPr lang="en-US" dirty="0"/>
              <a:t>An LL(1) grammar cannot have left recursion</a:t>
            </a:r>
          </a:p>
          <a:p>
            <a:pPr marL="450342" indent="-285750">
              <a:lnSpc>
                <a:spcPct val="90000"/>
              </a:lnSpc>
            </a:pPr>
            <a:r>
              <a:rPr lang="en-US" dirty="0"/>
              <a:t>For expressions, we want the grammar to yield a parse tree that reflects order of operations.</a:t>
            </a:r>
          </a:p>
          <a:p>
            <a:pPr marL="678942" lvl="1" indent="-285750">
              <a:lnSpc>
                <a:spcPct val="90000"/>
              </a:lnSpc>
            </a:pPr>
            <a:r>
              <a:rPr lang="en-US" dirty="0"/>
              <a:t>Left associative operators are easily specified with left recursive rules</a:t>
            </a:r>
          </a:p>
          <a:p>
            <a:pPr marL="678942" lvl="1" indent="-285750">
              <a:lnSpc>
                <a:spcPct val="90000"/>
              </a:lnSpc>
            </a:pPr>
            <a:r>
              <a:rPr lang="en-US" dirty="0"/>
              <a:t>Precedence specified by introducing layers in grammar</a:t>
            </a:r>
          </a:p>
          <a:p>
            <a:pPr marL="450342" indent="-285750">
              <a:lnSpc>
                <a:spcPct val="90000"/>
              </a:lnSpc>
            </a:pPr>
            <a:r>
              <a:rPr lang="en-US" dirty="0"/>
              <a:t>Eliminating left-recursion changes parse  tree structure – need to go to EBNF</a:t>
            </a:r>
          </a:p>
          <a:p>
            <a:pPr marL="450342" indent="-285750">
              <a:lnSpc>
                <a:spcPct val="90000"/>
              </a:lnSpc>
            </a:pPr>
            <a:r>
              <a:rPr lang="en-US" dirty="0"/>
              <a:t>LR grammars (which can be parsed with tool generated bottom- up parser) CAN have left recursion. </a:t>
            </a:r>
          </a:p>
          <a:p>
            <a:pPr marL="450342" indent="-285750">
              <a:lnSpc>
                <a:spcPct val="90000"/>
              </a:lnSpc>
            </a:pPr>
            <a:endParaRPr lang="en-US" dirty="0"/>
          </a:p>
        </p:txBody>
      </p:sp>
      <p:sp>
        <p:nvSpPr>
          <p:cNvPr id="103426" name="Slide Number Placeholder 3"/>
          <p:cNvSpPr>
            <a:spLocks noGrp="1"/>
          </p:cNvSpPr>
          <p:nvPr>
            <p:ph type="sldNum" sz="quarter" idx="4294967295"/>
          </p:nvPr>
        </p:nvSpPr>
        <p:spPr>
          <a:xfrm>
            <a:off x="0" y="0"/>
            <a:ext cx="0" cy="0"/>
          </a:xfrm>
          <a:noFill/>
        </p:spPr>
        <p:txBody>
          <a:bodyPr/>
          <a:lstStyle/>
          <a:p>
            <a:fld id="{A56A3682-579F-4B91-ACDD-DE6912C6DD00}" type="slidenum">
              <a:rPr lang="en-US" smtClean="0">
                <a:solidFill>
                  <a:prstClr val="black"/>
                </a:solidFill>
              </a:rPr>
              <a:pPr/>
              <a:t>134</a:t>
            </a:fld>
            <a:endParaRPr lang="en-US">
              <a:solidFill>
                <a:prstClr val="black"/>
              </a:solidFill>
            </a:endParaRPr>
          </a:p>
        </p:txBody>
      </p:sp>
    </p:spTree>
    <p:extLst>
      <p:ext uri="{BB962C8B-B14F-4D97-AF65-F5344CB8AC3E}">
        <p14:creationId xmlns:p14="http://schemas.microsoft.com/office/powerpoint/2010/main" val="41355178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idx="1"/>
          </p:nvPr>
        </p:nvSpPr>
        <p:spPr/>
        <p:txBody>
          <a:bodyPr/>
          <a:lstStyle/>
          <a:p>
            <a:pPr lvl="1" eaLnBrk="1" hangingPunct="1"/>
            <a:r>
              <a:rPr lang="en-US" sz="2800" dirty="0"/>
              <a:t>Eliminating left recursion is NOT sufficient to get an LL(1) grammar.</a:t>
            </a:r>
          </a:p>
          <a:p>
            <a:pPr marL="228600" lvl="1" indent="0" eaLnBrk="1" hangingPunct="1">
              <a:buNone/>
            </a:pPr>
            <a:endParaRPr lang="en-US" sz="2800" dirty="0"/>
          </a:p>
          <a:p>
            <a:pPr lvl="1" eaLnBrk="1" hangingPunct="1"/>
            <a:r>
              <a:rPr lang="en-US" sz="2400" dirty="0"/>
              <a:t>Example:</a:t>
            </a:r>
          </a:p>
          <a:p>
            <a:pPr marL="228600" lvl="1" indent="0" eaLnBrk="1" hangingPunct="1">
              <a:buNone/>
            </a:pPr>
            <a:r>
              <a:rPr lang="en-US" sz="2400" dirty="0"/>
              <a:t>	A grammar with production of shape</a:t>
            </a:r>
          </a:p>
          <a:p>
            <a:pPr marL="228600" lvl="1" indent="0" eaLnBrk="1" hangingPunct="1">
              <a:buNone/>
            </a:pPr>
            <a:r>
              <a:rPr lang="en-US" sz="2400" dirty="0"/>
              <a:t>		A ::= α β | α γ  </a:t>
            </a:r>
          </a:p>
          <a:p>
            <a:pPr marL="228600" lvl="1" indent="0" eaLnBrk="1" hangingPunct="1">
              <a:buNone/>
            </a:pPr>
            <a:r>
              <a:rPr lang="en-US" sz="2400" dirty="0"/>
              <a:t>	is not LL(1)</a:t>
            </a:r>
          </a:p>
          <a:p>
            <a:pPr lvl="1" eaLnBrk="1" hangingPunct="1"/>
            <a:endParaRPr lang="en-US" sz="2400" dirty="0"/>
          </a:p>
          <a:p>
            <a:pPr eaLnBrk="1" hangingPunct="1"/>
            <a:endParaRPr lang="en-US" sz="3600" dirty="0"/>
          </a:p>
        </p:txBody>
      </p:sp>
      <p:sp>
        <p:nvSpPr>
          <p:cNvPr id="104450" name="Slide Number Placeholder 5"/>
          <p:cNvSpPr>
            <a:spLocks noGrp="1"/>
          </p:cNvSpPr>
          <p:nvPr>
            <p:ph type="sldNum" sz="quarter" idx="12"/>
          </p:nvPr>
        </p:nvSpPr>
        <p:spPr>
          <a:noFill/>
        </p:spPr>
        <p:txBody>
          <a:bodyPr/>
          <a:lstStyle/>
          <a:p>
            <a:fld id="{8E032E12-1184-41FB-86D2-A0A34CFE878D}" type="slidenum">
              <a:rPr lang="en-US" smtClean="0">
                <a:solidFill>
                  <a:prstClr val="black"/>
                </a:solidFill>
              </a:rPr>
              <a:pPr/>
              <a:t>135</a:t>
            </a:fld>
            <a:endParaRPr lang="en-US">
              <a:solidFill>
                <a:prstClr val="black"/>
              </a:solidFill>
            </a:endParaRPr>
          </a:p>
        </p:txBody>
      </p:sp>
      <p:sp>
        <p:nvSpPr>
          <p:cNvPr id="104451" name="Rectangle 2"/>
          <p:cNvSpPr>
            <a:spLocks noGrp="1" noChangeArrowheads="1"/>
          </p:cNvSpPr>
          <p:nvPr>
            <p:ph type="title"/>
          </p:nvPr>
        </p:nvSpPr>
        <p:spPr/>
        <p:txBody>
          <a:bodyPr>
            <a:normAutofit fontScale="90000"/>
          </a:bodyPr>
          <a:lstStyle/>
          <a:p>
            <a:pPr eaLnBrk="1" hangingPunct="1"/>
            <a:r>
              <a:rPr lang="en-US" sz="4000" dirty="0"/>
              <a:t>Another cause of non-LL(1) ness</a:t>
            </a:r>
          </a:p>
        </p:txBody>
      </p:sp>
    </p:spTree>
    <p:extLst>
      <p:ext uri="{BB962C8B-B14F-4D97-AF65-F5344CB8AC3E}">
        <p14:creationId xmlns:p14="http://schemas.microsoft.com/office/powerpoint/2010/main" val="1809978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a:xfrm>
            <a:off x="327868" y="945225"/>
            <a:ext cx="7556500" cy="1116012"/>
          </a:xfrm>
        </p:spPr>
        <p:txBody>
          <a:bodyPr>
            <a:normAutofit/>
          </a:bodyPr>
          <a:lstStyle/>
          <a:p>
            <a:pPr eaLnBrk="1" hangingPunct="1"/>
            <a:r>
              <a:rPr lang="en-US" dirty="0"/>
              <a:t>Transformation:  Left factorization </a:t>
            </a:r>
          </a:p>
        </p:txBody>
      </p:sp>
      <p:sp>
        <p:nvSpPr>
          <p:cNvPr id="105476" name="Rectangle 3"/>
          <p:cNvSpPr>
            <a:spLocks noGrp="1" noChangeArrowheads="1"/>
          </p:cNvSpPr>
          <p:nvPr>
            <p:ph idx="10"/>
          </p:nvPr>
        </p:nvSpPr>
        <p:spPr>
          <a:xfrm>
            <a:off x="327868" y="1979043"/>
            <a:ext cx="7556500" cy="4729982"/>
          </a:xfrm>
        </p:spPr>
        <p:txBody>
          <a:bodyPr>
            <a:normAutofit/>
          </a:bodyPr>
          <a:lstStyle/>
          <a:p>
            <a:pPr eaLnBrk="1" hangingPunct="1">
              <a:buFontTx/>
              <a:buNone/>
            </a:pPr>
            <a:r>
              <a:rPr lang="en-US" sz="1800" dirty="0"/>
              <a:t>Factor out common prefix</a:t>
            </a:r>
          </a:p>
          <a:p>
            <a:pPr eaLnBrk="1" hangingPunct="1">
              <a:buFontTx/>
              <a:buNone/>
            </a:pPr>
            <a:r>
              <a:rPr lang="en-US" sz="1800" dirty="0">
                <a:solidFill>
                  <a:schemeClr val="accent5"/>
                </a:solidFill>
              </a:rPr>
              <a:t>                  A ::= αβ | αγ </a:t>
            </a:r>
          </a:p>
          <a:p>
            <a:pPr eaLnBrk="1" hangingPunct="1">
              <a:buFontTx/>
              <a:buNone/>
            </a:pPr>
            <a:r>
              <a:rPr lang="en-US" sz="1800" dirty="0"/>
              <a:t>becomes</a:t>
            </a:r>
          </a:p>
          <a:p>
            <a:pPr eaLnBrk="1" hangingPunct="1">
              <a:buFontTx/>
              <a:buNone/>
            </a:pPr>
            <a:r>
              <a:rPr lang="en-US" sz="1800" dirty="0">
                <a:solidFill>
                  <a:schemeClr val="accent5"/>
                </a:solidFill>
              </a:rPr>
              <a:t>		A ::= α B</a:t>
            </a:r>
          </a:p>
          <a:p>
            <a:pPr eaLnBrk="1" hangingPunct="1">
              <a:buFontTx/>
              <a:buNone/>
            </a:pPr>
            <a:r>
              <a:rPr lang="en-US" sz="1800" dirty="0">
                <a:solidFill>
                  <a:schemeClr val="accent5"/>
                </a:solidFill>
              </a:rPr>
              <a:t>		B ::=  β | γ</a:t>
            </a:r>
          </a:p>
          <a:p>
            <a:pPr eaLnBrk="1" hangingPunct="1">
              <a:buFontTx/>
              <a:buNone/>
            </a:pPr>
            <a:r>
              <a:rPr lang="en-US" sz="1800" dirty="0"/>
              <a:t>where B is  a new non-terminal</a:t>
            </a:r>
          </a:p>
          <a:p>
            <a:pPr eaLnBrk="1" hangingPunct="1">
              <a:buFontTx/>
              <a:buNone/>
            </a:pPr>
            <a:r>
              <a:rPr lang="en-US" sz="1600" dirty="0"/>
              <a:t>     We still need PREDICT(B ::=  β ) and PREDICT( B ::=  γ)  to be disjoint</a:t>
            </a:r>
          </a:p>
        </p:txBody>
      </p:sp>
      <p:sp>
        <p:nvSpPr>
          <p:cNvPr id="105474" name="Slide Number Placeholder 5"/>
          <p:cNvSpPr>
            <a:spLocks noGrp="1"/>
          </p:cNvSpPr>
          <p:nvPr>
            <p:ph type="sldNum" sz="quarter" idx="4294967295"/>
          </p:nvPr>
        </p:nvSpPr>
        <p:spPr>
          <a:xfrm>
            <a:off x="0" y="0"/>
            <a:ext cx="0" cy="0"/>
          </a:xfrm>
          <a:noFill/>
        </p:spPr>
        <p:txBody>
          <a:bodyPr/>
          <a:lstStyle/>
          <a:p>
            <a:fld id="{85BC95E1-E7F4-4247-BDEF-F9BC6B3A751A}" type="slidenum">
              <a:rPr lang="en-US" smtClean="0">
                <a:solidFill>
                  <a:prstClr val="black"/>
                </a:solidFill>
              </a:rPr>
              <a:pPr/>
              <a:t>136</a:t>
            </a:fld>
            <a:endParaRPr lang="en-US">
              <a:solidFill>
                <a:prstClr val="black"/>
              </a:solidFill>
            </a:endParaRPr>
          </a:p>
        </p:txBody>
      </p:sp>
    </p:spTree>
    <p:extLst>
      <p:ext uri="{BB962C8B-B14F-4D97-AF65-F5344CB8AC3E}">
        <p14:creationId xmlns:p14="http://schemas.microsoft.com/office/powerpoint/2010/main" val="3794223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5E1D-8AF8-4087-8305-2728F1368CF6}"/>
              </a:ext>
            </a:extLst>
          </p:cNvPr>
          <p:cNvSpPr>
            <a:spLocks noGrp="1"/>
          </p:cNvSpPr>
          <p:nvPr>
            <p:ph type="title"/>
          </p:nvPr>
        </p:nvSpPr>
        <p:spPr/>
        <p:txBody>
          <a:bodyPr/>
          <a:lstStyle/>
          <a:p>
            <a:r>
              <a:rPr lang="en-US" dirty="0"/>
              <a:t>With EBNF</a:t>
            </a:r>
          </a:p>
        </p:txBody>
      </p:sp>
      <p:sp>
        <p:nvSpPr>
          <p:cNvPr id="106499" name="Rectangle 2"/>
          <p:cNvSpPr>
            <a:spLocks noGrp="1" noChangeArrowheads="1"/>
          </p:cNvSpPr>
          <p:nvPr>
            <p:ph idx="10"/>
          </p:nvPr>
        </p:nvSpPr>
        <p:spPr/>
        <p:txBody>
          <a:bodyPr>
            <a:normAutofit/>
          </a:bodyPr>
          <a:lstStyle/>
          <a:p>
            <a:pPr eaLnBrk="1" hangingPunct="1">
              <a:buFontTx/>
              <a:buNone/>
            </a:pPr>
            <a:r>
              <a:rPr lang="en-US" dirty="0"/>
              <a:t>It is often convenient to write</a:t>
            </a:r>
          </a:p>
          <a:p>
            <a:pPr eaLnBrk="1" hangingPunct="1">
              <a:buFontTx/>
              <a:buNone/>
            </a:pPr>
            <a:r>
              <a:rPr lang="en-US" dirty="0"/>
              <a:t>		A ::= α B</a:t>
            </a:r>
          </a:p>
          <a:p>
            <a:pPr eaLnBrk="1" hangingPunct="1">
              <a:buFontTx/>
              <a:buNone/>
            </a:pPr>
            <a:r>
              <a:rPr lang="en-US" dirty="0"/>
              <a:t>		B ::=  β | γ</a:t>
            </a:r>
            <a:endParaRPr lang="en-US" dirty="0">
              <a:solidFill>
                <a:srgbClr val="FF3300"/>
              </a:solidFill>
            </a:endParaRPr>
          </a:p>
          <a:p>
            <a:pPr eaLnBrk="1" hangingPunct="1">
              <a:buFontTx/>
              <a:buNone/>
            </a:pPr>
            <a:r>
              <a:rPr lang="en-US" dirty="0"/>
              <a:t>as</a:t>
            </a:r>
          </a:p>
          <a:p>
            <a:pPr eaLnBrk="1" hangingPunct="1">
              <a:buFontTx/>
              <a:buNone/>
            </a:pPr>
            <a:r>
              <a:rPr lang="en-US" dirty="0"/>
              <a:t>		A ::= α ( β | γ )</a:t>
            </a:r>
            <a:r>
              <a:rPr lang="en-US" dirty="0">
                <a:solidFill>
                  <a:srgbClr val="FF3300"/>
                </a:solidFill>
              </a:rPr>
              <a:t> </a:t>
            </a:r>
          </a:p>
          <a:p>
            <a:pPr eaLnBrk="1" hangingPunct="1">
              <a:buFontTx/>
              <a:buNone/>
            </a:pPr>
            <a:r>
              <a:rPr lang="en-US" dirty="0"/>
              <a:t>to avoid introducing a new symbol. </a:t>
            </a:r>
          </a:p>
          <a:p>
            <a:pPr eaLnBrk="1" hangingPunct="1">
              <a:buFontTx/>
              <a:buNone/>
            </a:pPr>
            <a:endParaRPr lang="en-US" dirty="0"/>
          </a:p>
        </p:txBody>
      </p:sp>
      <p:sp>
        <p:nvSpPr>
          <p:cNvPr id="106498" name="Slide Number Placeholder 5"/>
          <p:cNvSpPr>
            <a:spLocks noGrp="1"/>
          </p:cNvSpPr>
          <p:nvPr>
            <p:ph type="sldNum" sz="quarter" idx="4294967295"/>
          </p:nvPr>
        </p:nvSpPr>
        <p:spPr>
          <a:xfrm>
            <a:off x="0" y="0"/>
            <a:ext cx="0" cy="0"/>
          </a:xfrm>
          <a:noFill/>
        </p:spPr>
        <p:txBody>
          <a:bodyPr/>
          <a:lstStyle/>
          <a:p>
            <a:fld id="{E24C0D76-ACF9-4E94-9512-40B859110BA2}" type="slidenum">
              <a:rPr lang="en-US" smtClean="0">
                <a:solidFill>
                  <a:prstClr val="black"/>
                </a:solidFill>
              </a:rPr>
              <a:pPr/>
              <a:t>137</a:t>
            </a:fld>
            <a:endParaRPr lang="en-US">
              <a:solidFill>
                <a:prstClr val="black"/>
              </a:solidFill>
            </a:endParaRPr>
          </a:p>
        </p:txBody>
      </p:sp>
    </p:spTree>
    <p:extLst>
      <p:ext uri="{BB962C8B-B14F-4D97-AF65-F5344CB8AC3E}">
        <p14:creationId xmlns:p14="http://schemas.microsoft.com/office/powerpoint/2010/main" val="14112237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327868" y="852758"/>
            <a:ext cx="7556500" cy="1116012"/>
          </a:xfrm>
        </p:spPr>
        <p:txBody>
          <a:bodyPr/>
          <a:lstStyle/>
          <a:p>
            <a:pPr eaLnBrk="1" hangingPunct="1"/>
            <a:r>
              <a:rPr lang="en-US" dirty="0"/>
              <a:t>Example</a:t>
            </a:r>
          </a:p>
        </p:txBody>
      </p:sp>
      <p:sp>
        <p:nvSpPr>
          <p:cNvPr id="107524" name="Rectangle 3"/>
          <p:cNvSpPr>
            <a:spLocks noGrp="1" noChangeArrowheads="1"/>
          </p:cNvSpPr>
          <p:nvPr>
            <p:ph idx="10"/>
          </p:nvPr>
        </p:nvSpPr>
        <p:spPr>
          <a:xfrm>
            <a:off x="327868" y="1681092"/>
            <a:ext cx="7556500" cy="4098827"/>
          </a:xfrm>
        </p:spPr>
        <p:txBody>
          <a:bodyPr/>
          <a:lstStyle/>
          <a:p>
            <a:pPr lvl="1">
              <a:lnSpc>
                <a:spcPct val="90000"/>
              </a:lnSpc>
              <a:buFontTx/>
              <a:buNone/>
            </a:pPr>
            <a:r>
              <a:rPr lang="en-US" i="1" dirty="0"/>
              <a:t>	</a:t>
            </a:r>
            <a:r>
              <a:rPr lang="en-US" sz="2400" i="1" dirty="0" err="1"/>
              <a:t>stmt</a:t>
            </a:r>
            <a:r>
              <a:rPr lang="en-US" sz="2400" dirty="0"/>
              <a:t> </a:t>
            </a:r>
            <a:r>
              <a:rPr lang="en-US" sz="2400" dirty="0">
                <a:sym typeface="Symbol" pitchFamily="18" charset="2"/>
              </a:rPr>
              <a:t>::=</a:t>
            </a:r>
            <a:r>
              <a:rPr lang="en-US" sz="2400" dirty="0"/>
              <a:t>  </a:t>
            </a:r>
            <a:r>
              <a:rPr lang="en-US" sz="2400" dirty="0">
                <a:solidFill>
                  <a:schemeClr val="accent5"/>
                </a:solidFill>
              </a:rPr>
              <a:t>ident := </a:t>
            </a:r>
            <a:r>
              <a:rPr lang="en-US" sz="2400" i="1" dirty="0"/>
              <a:t>expr</a:t>
            </a:r>
            <a:r>
              <a:rPr lang="en-US" sz="2400" dirty="0"/>
              <a:t> | </a:t>
            </a:r>
            <a:r>
              <a:rPr lang="en-US" sz="2400" dirty="0">
                <a:solidFill>
                  <a:schemeClr val="accent5"/>
                </a:solidFill>
              </a:rPr>
              <a:t>ident</a:t>
            </a:r>
            <a:r>
              <a:rPr lang="en-US" sz="2400" dirty="0">
                <a:solidFill>
                  <a:schemeClr val="accent2"/>
                </a:solidFill>
              </a:rPr>
              <a:t> </a:t>
            </a:r>
            <a:r>
              <a:rPr lang="en-US" sz="2400" dirty="0">
                <a:solidFill>
                  <a:schemeClr val="accent5"/>
                </a:solidFill>
              </a:rPr>
              <a:t>(</a:t>
            </a:r>
            <a:r>
              <a:rPr lang="en-US" sz="2400" dirty="0"/>
              <a:t> </a:t>
            </a:r>
            <a:r>
              <a:rPr lang="en-US" sz="2400" i="1" dirty="0" err="1"/>
              <a:t>arg_list</a:t>
            </a:r>
            <a:r>
              <a:rPr lang="en-US" sz="2400" dirty="0"/>
              <a:t> </a:t>
            </a:r>
            <a:r>
              <a:rPr lang="en-US" sz="2400" dirty="0">
                <a:solidFill>
                  <a:schemeClr val="accent5"/>
                </a:solidFill>
              </a:rPr>
              <a:t>)</a:t>
            </a:r>
          </a:p>
          <a:p>
            <a:pPr lvl="1">
              <a:lnSpc>
                <a:spcPct val="90000"/>
              </a:lnSpc>
              <a:buFontTx/>
              <a:buNone/>
            </a:pPr>
            <a:r>
              <a:rPr lang="en-US" sz="2400" dirty="0">
                <a:solidFill>
                  <a:schemeClr val="accent5"/>
                </a:solidFill>
              </a:rPr>
              <a:t>   </a:t>
            </a:r>
            <a:r>
              <a:rPr lang="en-US" sz="2400" i="1" dirty="0" err="1"/>
              <a:t>arg_list</a:t>
            </a:r>
            <a:r>
              <a:rPr lang="en-US" sz="2400" i="1" dirty="0"/>
              <a:t> ::=  ….</a:t>
            </a:r>
          </a:p>
          <a:p>
            <a:pPr eaLnBrk="1" hangingPunct="1">
              <a:lnSpc>
                <a:spcPct val="90000"/>
              </a:lnSpc>
              <a:buFontTx/>
              <a:buNone/>
            </a:pPr>
            <a:r>
              <a:rPr lang="en-US" dirty="0"/>
              <a:t>can be transformed to</a:t>
            </a:r>
          </a:p>
          <a:p>
            <a:pPr eaLnBrk="1" hangingPunct="1">
              <a:lnSpc>
                <a:spcPct val="90000"/>
              </a:lnSpc>
              <a:buFontTx/>
              <a:buNone/>
            </a:pPr>
            <a:endParaRPr lang="en-US" i="1" dirty="0"/>
          </a:p>
          <a:p>
            <a:pPr lvl="1">
              <a:lnSpc>
                <a:spcPct val="90000"/>
              </a:lnSpc>
              <a:buFontTx/>
              <a:buNone/>
            </a:pPr>
            <a:r>
              <a:rPr lang="en-US" i="1" dirty="0"/>
              <a:t>	</a:t>
            </a:r>
            <a:r>
              <a:rPr lang="en-US" sz="2400" i="1" dirty="0" err="1"/>
              <a:t>stmt</a:t>
            </a:r>
            <a:r>
              <a:rPr lang="en-US" sz="2400" dirty="0"/>
              <a:t> </a:t>
            </a:r>
            <a:r>
              <a:rPr lang="en-US" sz="2400" dirty="0">
                <a:sym typeface="Symbol" pitchFamily="18" charset="2"/>
              </a:rPr>
              <a:t>::=</a:t>
            </a:r>
            <a:r>
              <a:rPr lang="en-US" sz="2400" dirty="0"/>
              <a:t> </a:t>
            </a:r>
            <a:r>
              <a:rPr lang="en-US" sz="2400" dirty="0">
                <a:solidFill>
                  <a:schemeClr val="accent5"/>
                </a:solidFill>
              </a:rPr>
              <a:t>ident </a:t>
            </a:r>
            <a:r>
              <a:rPr lang="en-US" sz="2400" i="1" dirty="0" err="1"/>
              <a:t>stmt_tail</a:t>
            </a:r>
            <a:endParaRPr lang="en-US" sz="2400" i="1" dirty="0"/>
          </a:p>
          <a:p>
            <a:pPr lvl="1">
              <a:lnSpc>
                <a:spcPct val="90000"/>
              </a:lnSpc>
              <a:buFontTx/>
              <a:buNone/>
            </a:pPr>
            <a:r>
              <a:rPr lang="en-US" sz="2400" i="1" dirty="0"/>
              <a:t>	</a:t>
            </a:r>
            <a:r>
              <a:rPr lang="en-US" sz="2400" i="1" dirty="0" err="1"/>
              <a:t>stmt_tail</a:t>
            </a:r>
            <a:r>
              <a:rPr lang="en-US" sz="2400" dirty="0"/>
              <a:t> </a:t>
            </a:r>
            <a:r>
              <a:rPr lang="en-US" sz="2400" dirty="0">
                <a:sym typeface="Symbol" pitchFamily="18" charset="2"/>
              </a:rPr>
              <a:t>::= </a:t>
            </a:r>
            <a:r>
              <a:rPr lang="en-US" sz="2400" dirty="0">
                <a:solidFill>
                  <a:schemeClr val="accent5"/>
                </a:solidFill>
              </a:rPr>
              <a:t>:=</a:t>
            </a:r>
            <a:r>
              <a:rPr lang="en-US" sz="2400" dirty="0"/>
              <a:t> </a:t>
            </a:r>
            <a:r>
              <a:rPr lang="en-US" sz="2400" i="1" dirty="0"/>
              <a:t>expr</a:t>
            </a:r>
            <a:r>
              <a:rPr lang="en-US" sz="2400" dirty="0"/>
              <a:t> | </a:t>
            </a:r>
            <a:r>
              <a:rPr lang="en-US" sz="2400" dirty="0">
                <a:solidFill>
                  <a:schemeClr val="accent5"/>
                </a:solidFill>
              </a:rPr>
              <a:t>(</a:t>
            </a:r>
            <a:r>
              <a:rPr lang="en-US" sz="2400" dirty="0"/>
              <a:t> </a:t>
            </a:r>
            <a:r>
              <a:rPr lang="en-US" sz="2400" i="1" dirty="0" err="1"/>
              <a:t>arg_list</a:t>
            </a:r>
            <a:r>
              <a:rPr lang="en-US" sz="2400" i="1" dirty="0"/>
              <a:t> </a:t>
            </a:r>
            <a:r>
              <a:rPr lang="en-US" sz="2400" dirty="0">
                <a:solidFill>
                  <a:schemeClr val="accent5"/>
                </a:solidFill>
              </a:rPr>
              <a:t>)</a:t>
            </a:r>
          </a:p>
          <a:p>
            <a:pPr lvl="1">
              <a:lnSpc>
                <a:spcPct val="90000"/>
              </a:lnSpc>
              <a:buNone/>
            </a:pPr>
            <a:r>
              <a:rPr lang="en-US" sz="2400" i="1" dirty="0"/>
              <a:t>   </a:t>
            </a:r>
            <a:r>
              <a:rPr lang="en-US" sz="2400" i="1" dirty="0" err="1"/>
              <a:t>arg_list</a:t>
            </a:r>
            <a:r>
              <a:rPr lang="en-US" sz="2400" i="1" dirty="0"/>
              <a:t> ::=  ….</a:t>
            </a:r>
          </a:p>
          <a:p>
            <a:pPr lvl="1">
              <a:lnSpc>
                <a:spcPct val="90000"/>
              </a:lnSpc>
              <a:buNone/>
            </a:pPr>
            <a:endParaRPr lang="en-US" sz="2400" dirty="0">
              <a:solidFill>
                <a:schemeClr val="accent5"/>
              </a:solidFill>
            </a:endParaRPr>
          </a:p>
          <a:p>
            <a:pPr eaLnBrk="1" hangingPunct="1">
              <a:lnSpc>
                <a:spcPct val="90000"/>
              </a:lnSpc>
              <a:buFontTx/>
              <a:buNone/>
            </a:pPr>
            <a:r>
              <a:rPr lang="en-US" dirty="0"/>
              <a:t>Or more compactly</a:t>
            </a:r>
          </a:p>
          <a:p>
            <a:pPr lvl="1">
              <a:lnSpc>
                <a:spcPct val="90000"/>
              </a:lnSpc>
              <a:buFontTx/>
              <a:buNone/>
            </a:pPr>
            <a:r>
              <a:rPr lang="en-US" i="1" dirty="0"/>
              <a:t>	</a:t>
            </a:r>
            <a:r>
              <a:rPr lang="en-US" sz="2400" i="1" dirty="0" err="1"/>
              <a:t>stmt</a:t>
            </a:r>
            <a:r>
              <a:rPr lang="en-US" sz="2400" dirty="0"/>
              <a:t> </a:t>
            </a:r>
            <a:r>
              <a:rPr lang="en-US" sz="2400" dirty="0">
                <a:sym typeface="Symbol" pitchFamily="18" charset="2"/>
              </a:rPr>
              <a:t>::=</a:t>
            </a:r>
            <a:r>
              <a:rPr lang="en-US" sz="2400" dirty="0"/>
              <a:t> </a:t>
            </a:r>
            <a:r>
              <a:rPr lang="en-US" sz="2400" dirty="0">
                <a:solidFill>
                  <a:schemeClr val="accent5"/>
                </a:solidFill>
              </a:rPr>
              <a:t>ident</a:t>
            </a:r>
            <a:r>
              <a:rPr lang="en-US" sz="2400" dirty="0"/>
              <a:t> (</a:t>
            </a:r>
            <a:r>
              <a:rPr lang="en-US" sz="2400" dirty="0">
                <a:solidFill>
                  <a:schemeClr val="accent5"/>
                </a:solidFill>
              </a:rPr>
              <a:t>:=</a:t>
            </a:r>
            <a:r>
              <a:rPr lang="en-US" sz="2400" dirty="0"/>
              <a:t> </a:t>
            </a:r>
            <a:r>
              <a:rPr lang="en-US" sz="2400" i="1" dirty="0"/>
              <a:t>expr</a:t>
            </a:r>
            <a:r>
              <a:rPr lang="en-US" sz="2400" dirty="0"/>
              <a:t> | </a:t>
            </a:r>
            <a:r>
              <a:rPr lang="en-US" sz="2400" dirty="0">
                <a:solidFill>
                  <a:schemeClr val="accent5"/>
                </a:solidFill>
              </a:rPr>
              <a:t>(</a:t>
            </a:r>
            <a:r>
              <a:rPr lang="en-US" sz="2400" dirty="0"/>
              <a:t> </a:t>
            </a:r>
            <a:r>
              <a:rPr lang="en-US" sz="2400" i="1" dirty="0" err="1"/>
              <a:t>arg_list</a:t>
            </a:r>
            <a:r>
              <a:rPr lang="en-US" sz="2400" i="1" dirty="0"/>
              <a:t> </a:t>
            </a:r>
            <a:r>
              <a:rPr lang="en-US" sz="2400" dirty="0">
                <a:solidFill>
                  <a:schemeClr val="accent5"/>
                </a:solidFill>
              </a:rPr>
              <a:t>)</a:t>
            </a:r>
            <a:r>
              <a:rPr lang="en-US" sz="2400" dirty="0"/>
              <a:t>)</a:t>
            </a:r>
          </a:p>
          <a:p>
            <a:pPr lvl="1">
              <a:lnSpc>
                <a:spcPct val="90000"/>
              </a:lnSpc>
              <a:buNone/>
            </a:pPr>
            <a:r>
              <a:rPr lang="en-US" sz="2400" dirty="0"/>
              <a:t>    </a:t>
            </a:r>
            <a:r>
              <a:rPr lang="en-US" sz="2400" i="1" dirty="0" err="1"/>
              <a:t>arg_list</a:t>
            </a:r>
            <a:r>
              <a:rPr lang="en-US" sz="2400" i="1" dirty="0"/>
              <a:t> ::=  ….</a:t>
            </a:r>
          </a:p>
          <a:p>
            <a:pPr lvl="1">
              <a:lnSpc>
                <a:spcPct val="90000"/>
              </a:lnSpc>
              <a:buFontTx/>
              <a:buNone/>
            </a:pPr>
            <a:endParaRPr lang="en-US" sz="2400" dirty="0"/>
          </a:p>
          <a:p>
            <a:pPr eaLnBrk="1" hangingPunct="1">
              <a:lnSpc>
                <a:spcPct val="90000"/>
              </a:lnSpc>
              <a:buFontTx/>
              <a:buNone/>
            </a:pPr>
            <a:endParaRPr lang="en-US" dirty="0"/>
          </a:p>
        </p:txBody>
      </p:sp>
      <p:sp>
        <p:nvSpPr>
          <p:cNvPr id="107522" name="Slide Number Placeholder 5"/>
          <p:cNvSpPr>
            <a:spLocks noGrp="1"/>
          </p:cNvSpPr>
          <p:nvPr>
            <p:ph type="sldNum" sz="quarter" idx="4294967295"/>
          </p:nvPr>
        </p:nvSpPr>
        <p:spPr>
          <a:xfrm>
            <a:off x="0" y="0"/>
            <a:ext cx="0" cy="0"/>
          </a:xfrm>
          <a:noFill/>
        </p:spPr>
        <p:txBody>
          <a:bodyPr/>
          <a:lstStyle/>
          <a:p>
            <a:fld id="{2F736080-9FDC-470A-8E6E-BA76E2120832}" type="slidenum">
              <a:rPr lang="en-US" smtClean="0">
                <a:solidFill>
                  <a:prstClr val="black"/>
                </a:solidFill>
              </a:rPr>
              <a:pPr/>
              <a:t>138</a:t>
            </a:fld>
            <a:endParaRPr lang="en-US">
              <a:solidFill>
                <a:prstClr val="black"/>
              </a:solidFill>
            </a:endParaRPr>
          </a:p>
        </p:txBody>
      </p:sp>
    </p:spTree>
    <p:extLst>
      <p:ext uri="{BB962C8B-B14F-4D97-AF65-F5344CB8AC3E}">
        <p14:creationId xmlns:p14="http://schemas.microsoft.com/office/powerpoint/2010/main" val="7123362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3"/>
          <p:cNvSpPr>
            <a:spLocks noGrp="1" noChangeArrowheads="1"/>
          </p:cNvSpPr>
          <p:nvPr>
            <p:ph idx="1"/>
          </p:nvPr>
        </p:nvSpPr>
        <p:spPr/>
        <p:txBody>
          <a:bodyPr/>
          <a:lstStyle/>
          <a:p>
            <a:pPr eaLnBrk="1" hangingPunct="1"/>
            <a:r>
              <a:rPr lang="en-US" sz="2800" dirty="0"/>
              <a:t>Note that eliminating left recursion and common prefixes does NOT necessarily make a grammar LL</a:t>
            </a:r>
          </a:p>
          <a:p>
            <a:pPr eaLnBrk="1" hangingPunct="1"/>
            <a:r>
              <a:rPr lang="en-US" sz="2800" dirty="0"/>
              <a:t>The few that arise in practice, however, can generally be handled with hacks</a:t>
            </a:r>
            <a:br>
              <a:rPr lang="en-US" sz="2800" dirty="0"/>
            </a:br>
            <a:endParaRPr lang="en-US" sz="2800" dirty="0"/>
          </a:p>
        </p:txBody>
      </p:sp>
      <p:sp>
        <p:nvSpPr>
          <p:cNvPr id="109570" name="Slide Number Placeholder 5"/>
          <p:cNvSpPr>
            <a:spLocks noGrp="1"/>
          </p:cNvSpPr>
          <p:nvPr>
            <p:ph type="sldNum" sz="quarter" idx="12"/>
          </p:nvPr>
        </p:nvSpPr>
        <p:spPr>
          <a:xfrm>
            <a:off x="8458200" y="6407944"/>
            <a:ext cx="554832" cy="365125"/>
          </a:xfrm>
          <a:noFill/>
        </p:spPr>
        <p:txBody>
          <a:bodyPr/>
          <a:lstStyle/>
          <a:p>
            <a:fld id="{C16E9184-33C8-4204-94F7-084DAC52B8E4}" type="slidenum">
              <a:rPr lang="en-US" smtClean="0">
                <a:solidFill>
                  <a:prstClr val="black"/>
                </a:solidFill>
              </a:rPr>
              <a:pPr/>
              <a:t>139</a:t>
            </a:fld>
            <a:endParaRPr lang="en-US" dirty="0">
              <a:solidFill>
                <a:prstClr val="black"/>
              </a:solidFill>
            </a:endParaRPr>
          </a:p>
        </p:txBody>
      </p:sp>
      <p:sp>
        <p:nvSpPr>
          <p:cNvPr id="109571" name="Rectangle 2"/>
          <p:cNvSpPr>
            <a:spLocks noGrp="1" noChangeArrowheads="1"/>
          </p:cNvSpPr>
          <p:nvPr>
            <p:ph type="title"/>
          </p:nvPr>
        </p:nvSpPr>
        <p:spPr/>
        <p:txBody>
          <a:bodyPr>
            <a:normAutofit/>
          </a:bodyPr>
          <a:lstStyle/>
          <a:p>
            <a:pPr eaLnBrk="1" hangingPunct="1"/>
            <a:r>
              <a:rPr lang="en-US" sz="3200" dirty="0"/>
              <a:t>Transformations do not always work</a:t>
            </a:r>
          </a:p>
        </p:txBody>
      </p:sp>
    </p:spTree>
    <p:extLst>
      <p:ext uri="{BB962C8B-B14F-4D97-AF65-F5344CB8AC3E}">
        <p14:creationId xmlns:p14="http://schemas.microsoft.com/office/powerpoint/2010/main" val="1484363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B7A89-0C6B-4639-929D-7C805FF08882}"/>
              </a:ext>
            </a:extLst>
          </p:cNvPr>
          <p:cNvSpPr>
            <a:spLocks noGrp="1"/>
          </p:cNvSpPr>
          <p:nvPr>
            <p:ph type="title"/>
          </p:nvPr>
        </p:nvSpPr>
        <p:spPr/>
        <p:txBody>
          <a:bodyPr/>
          <a:lstStyle/>
          <a:p>
            <a:r>
              <a:rPr lang="en-US" sz="3600" dirty="0"/>
              <a:t>Derivation of expressions</a:t>
            </a:r>
            <a:r>
              <a:rPr lang="en-US" sz="2400" i="1" dirty="0">
                <a:sym typeface="Symbol" pitchFamily="18" charset="2"/>
              </a:rPr>
              <a:t> </a:t>
            </a:r>
            <a:br>
              <a:rPr lang="en-US" sz="2400" i="1" dirty="0">
                <a:sym typeface="Symbol" pitchFamily="18" charset="2"/>
              </a:rPr>
            </a:br>
            <a:endParaRPr lang="en-US" dirty="0"/>
          </a:p>
        </p:txBody>
      </p:sp>
      <p:sp>
        <p:nvSpPr>
          <p:cNvPr id="16386" name="Rectangle 2"/>
          <p:cNvSpPr>
            <a:spLocks noGrp="1" noChangeArrowheads="1"/>
          </p:cNvSpPr>
          <p:nvPr>
            <p:ph idx="10"/>
          </p:nvPr>
        </p:nvSpPr>
        <p:spPr/>
        <p:txBody>
          <a:bodyPr/>
          <a:lstStyle/>
          <a:p>
            <a:pPr eaLnBrk="1" hangingPunct="1">
              <a:lnSpc>
                <a:spcPct val="90000"/>
              </a:lnSpc>
              <a:buFontTx/>
              <a:buNone/>
            </a:pPr>
            <a:r>
              <a:rPr lang="en-US" sz="2400" i="1" dirty="0">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err="1">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err="1">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2400" dirty="0">
              <a:solidFill>
                <a:schemeClr val="accent2"/>
              </a:solidFill>
              <a:sym typeface="Symbol" pitchFamily="18" charset="2"/>
            </a:endParaRPr>
          </a:p>
          <a:p>
            <a:pPr eaLnBrk="1" hangingPunct="1">
              <a:lnSpc>
                <a:spcPct val="90000"/>
              </a:lnSpc>
              <a:buFontTx/>
              <a:buNone/>
            </a:pP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x  </a:t>
            </a:r>
          </a:p>
          <a:p>
            <a:pPr lvl="1" eaLnBrk="1" hangingPunct="1">
              <a:lnSpc>
                <a:spcPct val="90000"/>
              </a:lnSpc>
              <a:buFontTx/>
              <a:buNone/>
            </a:pPr>
            <a:r>
              <a:rPr lang="en-US" sz="2400" dirty="0"/>
              <a:t>    </a:t>
            </a:r>
            <a:endParaRPr lang="en-US" sz="4000" dirty="0">
              <a:solidFill>
                <a:schemeClr val="hlink"/>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6CF0023A-6088-44B2-8126-0ADE9220082E}" type="slidenum">
              <a:rPr lang="en-US"/>
              <a:pPr>
                <a:defRPr/>
              </a:pPr>
              <a:t>14</a:t>
            </a:fld>
            <a:endParaRPr lang="en-US"/>
          </a:p>
        </p:txBody>
      </p:sp>
    </p:spTree>
    <p:extLst>
      <p:ext uri="{BB962C8B-B14F-4D97-AF65-F5344CB8AC3E}">
        <p14:creationId xmlns:p14="http://schemas.microsoft.com/office/powerpoint/2010/main" val="37803074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8BB037-90C1-7BA2-8493-2C15D178EE56}"/>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637F1CBC-ACBA-3A56-4B7F-3313508C5A08}"/>
              </a:ext>
            </a:extLst>
          </p:cNvPr>
          <p:cNvSpPr>
            <a:spLocks noGrp="1"/>
          </p:cNvSpPr>
          <p:nvPr>
            <p:ph type="ftr" sz="quarter" idx="11"/>
          </p:nvPr>
        </p:nvSpPr>
        <p:spPr/>
        <p:txBody>
          <a:bodyPr/>
          <a:lstStyle/>
          <a:p>
            <a:pPr>
              <a:defRPr/>
            </a:pPr>
            <a:endParaRPr lang="en-US">
              <a:solidFill>
                <a:prstClr val="black"/>
              </a:solidFill>
            </a:endParaRPr>
          </a:p>
        </p:txBody>
      </p:sp>
      <p:sp>
        <p:nvSpPr>
          <p:cNvPr id="4" name="Slide Number Placeholder 3">
            <a:extLst>
              <a:ext uri="{FF2B5EF4-FFF2-40B4-BE49-F238E27FC236}">
                <a16:creationId xmlns:a16="http://schemas.microsoft.com/office/drawing/2014/main" id="{A176A826-DA86-669E-2189-B7283DA3C7DA}"/>
              </a:ext>
            </a:extLst>
          </p:cNvPr>
          <p:cNvSpPr>
            <a:spLocks noGrp="1"/>
          </p:cNvSpPr>
          <p:nvPr>
            <p:ph type="sldNum" sz="quarter" idx="12"/>
          </p:nvPr>
        </p:nvSpPr>
        <p:spPr/>
        <p:txBody>
          <a:bodyPr/>
          <a:lstStyle/>
          <a:p>
            <a:pPr>
              <a:defRPr/>
            </a:pPr>
            <a:fld id="{762265A3-5DB0-451C-B5A9-66AAB6BD7402}" type="slidenum">
              <a:rPr lang="en-US" smtClean="0">
                <a:solidFill>
                  <a:prstClr val="black"/>
                </a:solidFill>
              </a:rPr>
              <a:pPr>
                <a:defRPr/>
              </a:pPr>
              <a:t>140</a:t>
            </a:fld>
            <a:endParaRPr lang="en-US">
              <a:solidFill>
                <a:prstClr val="black"/>
              </a:solidFill>
            </a:endParaRPr>
          </a:p>
        </p:txBody>
      </p:sp>
      <p:sp>
        <p:nvSpPr>
          <p:cNvPr id="5" name="Title 4">
            <a:extLst>
              <a:ext uri="{FF2B5EF4-FFF2-40B4-BE49-F238E27FC236}">
                <a16:creationId xmlns:a16="http://schemas.microsoft.com/office/drawing/2014/main" id="{61AE1BF8-EC75-67D5-E3AD-2D5C24EAF21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000049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COP4020</a:t>
            </a:r>
            <a:br>
              <a:rPr lang="en-US" dirty="0"/>
            </a:br>
            <a:r>
              <a:rPr lang="en-US" dirty="0"/>
              <a:t>Programming Language Concepts</a:t>
            </a:r>
          </a:p>
        </p:txBody>
      </p:sp>
      <p:sp>
        <p:nvSpPr>
          <p:cNvPr id="5" name="Text Placeholder 4"/>
          <p:cNvSpPr>
            <a:spLocks noGrp="1"/>
          </p:cNvSpPr>
          <p:nvPr>
            <p:ph type="body" sz="half" idx="2"/>
          </p:nvPr>
        </p:nvSpPr>
        <p:spPr/>
        <p:txBody>
          <a:bodyPr/>
          <a:lstStyle/>
          <a:p>
            <a:r>
              <a:rPr lang="en-US" dirty="0"/>
              <a:t>Parsing 4</a:t>
            </a:r>
          </a:p>
        </p:txBody>
      </p:sp>
      <p:sp>
        <p:nvSpPr>
          <p:cNvPr id="2" name="TextBox 1">
            <a:extLst>
              <a:ext uri="{FF2B5EF4-FFF2-40B4-BE49-F238E27FC236}">
                <a16:creationId xmlns:a16="http://schemas.microsoft.com/office/drawing/2014/main" id="{83766A95-786F-4C00-938D-930A7AAA0497}"/>
              </a:ext>
            </a:extLst>
          </p:cNvPr>
          <p:cNvSpPr txBox="1"/>
          <p:nvPr/>
        </p:nvSpPr>
        <p:spPr>
          <a:xfrm>
            <a:off x="5257800" y="6510528"/>
            <a:ext cx="3355848"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 Beverly A Sanders</a:t>
            </a:r>
            <a:r>
              <a:rPr lang="en-US" sz="1400">
                <a:solidFill>
                  <a:schemeClr val="bg1"/>
                </a:solidFill>
                <a:latin typeface="Calibri" panose="020F0502020204030204" pitchFamily="34" charset="0"/>
                <a:cs typeface="Calibri" panose="020F0502020204030204" pitchFamily="34" charset="0"/>
              </a:rPr>
              <a:t>, 2023</a:t>
            </a:r>
            <a:endParaRPr lang="en-US"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31793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B744-B652-458E-9174-294153E53492}"/>
              </a:ext>
            </a:extLst>
          </p:cNvPr>
          <p:cNvSpPr>
            <a:spLocks noGrp="1"/>
          </p:cNvSpPr>
          <p:nvPr>
            <p:ph type="title"/>
          </p:nvPr>
        </p:nvSpPr>
        <p:spPr>
          <a:xfrm>
            <a:off x="327868" y="917484"/>
            <a:ext cx="7556500" cy="1116012"/>
          </a:xfrm>
        </p:spPr>
        <p:txBody>
          <a:bodyPr/>
          <a:lstStyle/>
          <a:p>
            <a:r>
              <a:rPr lang="en-US" dirty="0"/>
              <a:t>LL(1) grammars</a:t>
            </a:r>
          </a:p>
        </p:txBody>
      </p:sp>
      <p:sp>
        <p:nvSpPr>
          <p:cNvPr id="66563" name="Rectangle 2"/>
          <p:cNvSpPr>
            <a:spLocks noGrp="1" noChangeArrowheads="1"/>
          </p:cNvSpPr>
          <p:nvPr>
            <p:ph idx="10"/>
          </p:nvPr>
        </p:nvSpPr>
        <p:spPr>
          <a:xfrm>
            <a:off x="218139" y="2033496"/>
            <a:ext cx="8500857" cy="4586245"/>
          </a:xfrm>
        </p:spPr>
        <p:txBody>
          <a:bodyPr/>
          <a:lstStyle/>
          <a:p>
            <a:pPr eaLnBrk="1" hangingPunct="1"/>
            <a:r>
              <a:rPr lang="en-US" dirty="0"/>
              <a:t>LL(1) grammars which admit top-down parsing with one-step lookahead.</a:t>
            </a:r>
          </a:p>
          <a:p>
            <a:pPr lvl="1" eaLnBrk="1" hangingPunct="1"/>
            <a:r>
              <a:rPr lang="en-US" dirty="0"/>
              <a:t>Linear in the size of the input program</a:t>
            </a:r>
          </a:p>
          <a:p>
            <a:pPr lvl="1" eaLnBrk="1" hangingPunct="1"/>
            <a:r>
              <a:rPr lang="en-US" dirty="0"/>
              <a:t>Straightforward to implemented by hand</a:t>
            </a:r>
          </a:p>
          <a:p>
            <a:pPr eaLnBrk="1" hangingPunct="1"/>
            <a:r>
              <a:rPr lang="en-US" dirty="0"/>
              <a:t>We defined</a:t>
            </a:r>
          </a:p>
          <a:p>
            <a:pPr lvl="1" eaLnBrk="1" hangingPunct="1"/>
            <a:r>
              <a:rPr lang="en-US" dirty="0"/>
              <a:t>FIRST(</a:t>
            </a:r>
            <a:r>
              <a:rPr lang="en-US" dirty="0">
                <a:sym typeface="Symbol" pitchFamily="18" charset="2"/>
              </a:rPr>
              <a:t></a:t>
            </a:r>
            <a:r>
              <a:rPr lang="en-US" dirty="0"/>
              <a:t>) </a:t>
            </a:r>
            <a:r>
              <a:rPr lang="el-GR" sz="3600" dirty="0">
                <a:cs typeface="Arial" charset="0"/>
              </a:rPr>
              <a:t>≡</a:t>
            </a:r>
            <a:r>
              <a:rPr lang="en-US" dirty="0"/>
              <a:t>  {c : </a:t>
            </a:r>
            <a:r>
              <a:rPr lang="en-US" dirty="0">
                <a:sym typeface="Symbol" pitchFamily="18" charset="2"/>
              </a:rPr>
              <a:t></a:t>
            </a:r>
            <a:r>
              <a:rPr lang="en-US" dirty="0"/>
              <a:t>  </a:t>
            </a:r>
            <a:r>
              <a:rPr lang="en-US" dirty="0">
                <a:sym typeface="Symbol" pitchFamily="18" charset="2"/>
              </a:rPr>
              <a:t></a:t>
            </a:r>
            <a:r>
              <a:rPr lang="en-US" dirty="0"/>
              <a:t>*   c </a:t>
            </a:r>
            <a:r>
              <a:rPr lang="en-US" dirty="0">
                <a:sym typeface="Symbol" pitchFamily="18" charset="2"/>
              </a:rPr>
              <a:t></a:t>
            </a:r>
            <a:r>
              <a:rPr lang="en-US" dirty="0"/>
              <a:t>}</a:t>
            </a:r>
            <a:endParaRPr lang="en-US" sz="2000" dirty="0"/>
          </a:p>
          <a:p>
            <a:pPr lvl="1" eaLnBrk="1" hangingPunct="1"/>
            <a:r>
              <a:rPr lang="en-US" sz="1800" dirty="0"/>
              <a:t>FOLLOW(A) </a:t>
            </a:r>
            <a:r>
              <a:rPr lang="el-GR" sz="1800" dirty="0">
                <a:cs typeface="Arial" charset="0"/>
              </a:rPr>
              <a:t>≡</a:t>
            </a:r>
            <a:r>
              <a:rPr lang="en-US" sz="1800" dirty="0"/>
              <a:t> {c : S  </a:t>
            </a:r>
            <a:r>
              <a:rPr lang="en-US" sz="1800" dirty="0">
                <a:sym typeface="Symbol" pitchFamily="18" charset="2"/>
              </a:rPr>
              <a:t></a:t>
            </a:r>
            <a:r>
              <a:rPr lang="en-US" sz="1800" baseline="30000" dirty="0"/>
              <a:t>+</a:t>
            </a:r>
            <a:r>
              <a:rPr lang="en-US" sz="1800" dirty="0"/>
              <a:t> </a:t>
            </a:r>
            <a:r>
              <a:rPr lang="en-US" sz="1800" dirty="0">
                <a:sym typeface="Symbol" pitchFamily="18" charset="2"/>
              </a:rPr>
              <a:t></a:t>
            </a:r>
            <a:r>
              <a:rPr lang="en-US" sz="1800" dirty="0"/>
              <a:t> A c </a:t>
            </a:r>
            <a:r>
              <a:rPr lang="en-US" sz="1800" dirty="0">
                <a:sym typeface="Symbol" pitchFamily="18" charset="2"/>
              </a:rPr>
              <a:t></a:t>
            </a:r>
            <a:r>
              <a:rPr lang="en-US" sz="1800" dirty="0"/>
              <a:t>}</a:t>
            </a:r>
            <a:endParaRPr lang="en-US" sz="2000" dirty="0"/>
          </a:p>
          <a:p>
            <a:pPr lvl="1" eaLnBrk="1" hangingPunct="1"/>
            <a:r>
              <a:rPr lang="en-US" sz="1800" dirty="0"/>
              <a:t>PREDICT(A ::=  α)  =  FIRST(α) U  (if EPS(α) then FOLLOW(A) else {}) where EPS(α) = (α </a:t>
            </a:r>
            <a:r>
              <a:rPr lang="en-US" sz="1800" dirty="0">
                <a:cs typeface="Arial" charset="0"/>
              </a:rPr>
              <a:t>→</a:t>
            </a:r>
            <a:r>
              <a:rPr lang="en-US" sz="1800" dirty="0"/>
              <a:t>* ε)</a:t>
            </a:r>
          </a:p>
          <a:p>
            <a:pPr lvl="2" eaLnBrk="1" hangingPunct="1"/>
            <a:r>
              <a:rPr lang="en-US" dirty="0"/>
              <a:t>Tells us which production to choose based on next token.</a:t>
            </a:r>
          </a:p>
          <a:p>
            <a:pPr lvl="1" eaLnBrk="1" hangingPunct="1"/>
            <a:r>
              <a:rPr lang="en-US" dirty="0">
                <a:solidFill>
                  <a:schemeClr val="hlink"/>
                </a:solidFill>
              </a:rPr>
              <a:t>A grammar is LL(1) if the PREDICT sets of all productions with the same left-hand side are disjoint</a:t>
            </a:r>
          </a:p>
          <a:p>
            <a:pPr lvl="1" eaLnBrk="1" hangingPunct="1">
              <a:buFontTx/>
              <a:buNone/>
            </a:pPr>
            <a:endParaRPr lang="en-US" dirty="0">
              <a:solidFill>
                <a:schemeClr val="hlink"/>
              </a:solidFill>
            </a:endParaRPr>
          </a:p>
        </p:txBody>
      </p:sp>
      <p:sp>
        <p:nvSpPr>
          <p:cNvPr id="66562" name="Slide Number Placeholder 5"/>
          <p:cNvSpPr>
            <a:spLocks noGrp="1"/>
          </p:cNvSpPr>
          <p:nvPr>
            <p:ph type="sldNum" sz="quarter" idx="4294967295"/>
          </p:nvPr>
        </p:nvSpPr>
        <p:spPr>
          <a:xfrm>
            <a:off x="0" y="0"/>
            <a:ext cx="0" cy="0"/>
          </a:xfrm>
          <a:noFill/>
        </p:spPr>
        <p:txBody>
          <a:bodyPr/>
          <a:lstStyle/>
          <a:p>
            <a:fld id="{3EFB8EA4-D0E0-4601-8865-0159F7E15F7A}" type="slidenum">
              <a:rPr lang="en-US" smtClean="0">
                <a:solidFill>
                  <a:prstClr val="black"/>
                </a:solidFill>
              </a:rPr>
              <a:pPr/>
              <a:t>142</a:t>
            </a:fld>
            <a:endParaRPr lang="en-US">
              <a:solidFill>
                <a:prstClr val="black"/>
              </a:solidFill>
            </a:endParaRPr>
          </a:p>
        </p:txBody>
      </p:sp>
    </p:spTree>
    <p:extLst>
      <p:ext uri="{BB962C8B-B14F-4D97-AF65-F5344CB8AC3E}">
        <p14:creationId xmlns:p14="http://schemas.microsoft.com/office/powerpoint/2010/main" val="15911070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327868" y="840930"/>
            <a:ext cx="7556500" cy="1116012"/>
          </a:xfrm>
        </p:spPr>
        <p:txBody>
          <a:bodyPr/>
          <a:lstStyle/>
          <a:p>
            <a:pPr eaLnBrk="1" hangingPunct="1"/>
            <a:r>
              <a:rPr lang="en-US" sz="4800" dirty="0"/>
              <a:t>Left recursion removal</a:t>
            </a:r>
          </a:p>
        </p:txBody>
      </p:sp>
      <p:sp>
        <p:nvSpPr>
          <p:cNvPr id="84996" name="Rectangle 3"/>
          <p:cNvSpPr>
            <a:spLocks noGrp="1" noChangeArrowheads="1"/>
          </p:cNvSpPr>
          <p:nvPr>
            <p:ph idx="10"/>
          </p:nvPr>
        </p:nvSpPr>
        <p:spPr>
          <a:xfrm>
            <a:off x="519254" y="1843926"/>
            <a:ext cx="7556500" cy="4901058"/>
          </a:xfrm>
        </p:spPr>
        <p:txBody>
          <a:bodyPr/>
          <a:lstStyle/>
          <a:p>
            <a:pPr eaLnBrk="1" hangingPunct="1">
              <a:lnSpc>
                <a:spcPct val="90000"/>
              </a:lnSpc>
            </a:pPr>
            <a:r>
              <a:rPr lang="en-US" dirty="0"/>
              <a:t>A grammar is left recursive if, for some nonterminal A, A </a:t>
            </a:r>
            <a:r>
              <a:rPr lang="en-US" dirty="0">
                <a:cs typeface="Arial" charset="0"/>
              </a:rPr>
              <a:t>→</a:t>
            </a:r>
            <a:r>
              <a:rPr lang="en-US" baseline="30000" dirty="0"/>
              <a:t>+</a:t>
            </a:r>
            <a:r>
              <a:rPr lang="en-US" dirty="0"/>
              <a:t> A </a:t>
            </a:r>
            <a:r>
              <a:rPr lang="el-GR" dirty="0">
                <a:cs typeface="Arial" charset="0"/>
              </a:rPr>
              <a:t>σ</a:t>
            </a:r>
            <a:r>
              <a:rPr lang="en-US" dirty="0"/>
              <a:t>. </a:t>
            </a:r>
          </a:p>
          <a:p>
            <a:pPr lvl="1" eaLnBrk="1" hangingPunct="1">
              <a:lnSpc>
                <a:spcPct val="90000"/>
              </a:lnSpc>
            </a:pPr>
            <a:r>
              <a:rPr lang="en-US" sz="2000" dirty="0">
                <a:solidFill>
                  <a:schemeClr val="accent2"/>
                </a:solidFill>
              </a:rPr>
              <a:t>Most obvious form:  </a:t>
            </a:r>
            <a:r>
              <a:rPr lang="en-US" sz="2800" dirty="0">
                <a:solidFill>
                  <a:schemeClr val="accent2"/>
                </a:solidFill>
              </a:rPr>
              <a:t>A ::= A σ | β</a:t>
            </a:r>
            <a:r>
              <a:rPr lang="en-US" sz="2000" dirty="0">
                <a:solidFill>
                  <a:schemeClr val="accent2"/>
                </a:solidFill>
              </a:rPr>
              <a:t> </a:t>
            </a:r>
          </a:p>
          <a:p>
            <a:pPr lvl="1" eaLnBrk="1" hangingPunct="1">
              <a:lnSpc>
                <a:spcPct val="90000"/>
              </a:lnSpc>
            </a:pPr>
            <a:r>
              <a:rPr lang="en-US" sz="2000" dirty="0"/>
              <a:t>Left recursion may be indirect, involving several rules</a:t>
            </a:r>
          </a:p>
          <a:p>
            <a:pPr eaLnBrk="1" hangingPunct="1"/>
            <a:r>
              <a:rPr lang="en-US" dirty="0"/>
              <a:t>A production of the </a:t>
            </a:r>
            <a:r>
              <a:rPr lang="en-US" dirty="0">
                <a:solidFill>
                  <a:schemeClr val="accent2"/>
                </a:solidFill>
              </a:rPr>
              <a:t>form A ::= A σ | β can </a:t>
            </a:r>
            <a:r>
              <a:rPr lang="en-US" dirty="0"/>
              <a:t>be replaced in the grammar with</a:t>
            </a:r>
          </a:p>
          <a:p>
            <a:pPr marL="457200" lvl="2" indent="0" eaLnBrk="1" hangingPunct="1">
              <a:buNone/>
            </a:pPr>
            <a:r>
              <a:rPr lang="en-US" sz="2000" dirty="0">
                <a:solidFill>
                  <a:srgbClr val="00B050"/>
                </a:solidFill>
              </a:rPr>
              <a:t>A ::= β B</a:t>
            </a:r>
          </a:p>
          <a:p>
            <a:pPr marL="457200" lvl="2" indent="0" eaLnBrk="1" hangingPunct="1">
              <a:buNone/>
            </a:pPr>
            <a:r>
              <a:rPr lang="en-US" sz="2000" dirty="0">
                <a:solidFill>
                  <a:srgbClr val="00B050"/>
                </a:solidFill>
              </a:rPr>
              <a:t>B ::= σ B | ε</a:t>
            </a:r>
          </a:p>
          <a:p>
            <a:pPr marL="228600" lvl="1" indent="0" eaLnBrk="1" hangingPunct="1">
              <a:buNone/>
            </a:pPr>
            <a:r>
              <a:rPr lang="en-US" sz="2000" dirty="0">
                <a:solidFill>
                  <a:schemeClr val="accent2"/>
                </a:solidFill>
              </a:rPr>
              <a:t>where B is a new symbol, or  with</a:t>
            </a:r>
          </a:p>
          <a:p>
            <a:pPr marL="457200" lvl="2" indent="0" eaLnBrk="1" hangingPunct="1">
              <a:buNone/>
            </a:pPr>
            <a:r>
              <a:rPr lang="en-US" sz="2000" dirty="0">
                <a:solidFill>
                  <a:srgbClr val="00B050"/>
                </a:solidFill>
              </a:rPr>
              <a:t>A ::= β σ *</a:t>
            </a:r>
          </a:p>
          <a:p>
            <a:pPr eaLnBrk="1" hangingPunct="1"/>
            <a:r>
              <a:rPr lang="en-US" sz="1800" dirty="0">
                <a:solidFill>
                  <a:schemeClr val="accent2"/>
                </a:solidFill>
              </a:rPr>
              <a:t>Original and transformed grammars generate same language, but parse trees have different shapes.  </a:t>
            </a:r>
          </a:p>
          <a:p>
            <a:pPr eaLnBrk="1" hangingPunct="1">
              <a:lnSpc>
                <a:spcPct val="90000"/>
              </a:lnSpc>
            </a:pPr>
            <a:endParaRPr lang="en-US" sz="2600" dirty="0"/>
          </a:p>
        </p:txBody>
      </p:sp>
      <p:sp>
        <p:nvSpPr>
          <p:cNvPr id="84994" name="Slide Number Placeholder 5"/>
          <p:cNvSpPr>
            <a:spLocks noGrp="1"/>
          </p:cNvSpPr>
          <p:nvPr>
            <p:ph type="sldNum" sz="quarter" idx="4294967295"/>
          </p:nvPr>
        </p:nvSpPr>
        <p:spPr>
          <a:xfrm>
            <a:off x="0" y="0"/>
            <a:ext cx="0" cy="0"/>
          </a:xfrm>
          <a:noFill/>
        </p:spPr>
        <p:txBody>
          <a:bodyPr/>
          <a:lstStyle/>
          <a:p>
            <a:fld id="{8F4F47C8-2413-438E-A9D7-1FB2A4B51594}" type="slidenum">
              <a:rPr lang="en-US" smtClean="0">
                <a:solidFill>
                  <a:prstClr val="black"/>
                </a:solidFill>
              </a:rPr>
              <a:pPr/>
              <a:t>143</a:t>
            </a:fld>
            <a:endParaRPr lang="en-US">
              <a:solidFill>
                <a:prstClr val="black"/>
              </a:solidFill>
            </a:endParaRPr>
          </a:p>
        </p:txBody>
      </p:sp>
    </p:spTree>
    <p:extLst>
      <p:ext uri="{BB962C8B-B14F-4D97-AF65-F5344CB8AC3E}">
        <p14:creationId xmlns:p14="http://schemas.microsoft.com/office/powerpoint/2010/main" val="15219232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a:xfrm>
            <a:off x="327868" y="945225"/>
            <a:ext cx="7556500" cy="1116012"/>
          </a:xfrm>
        </p:spPr>
        <p:txBody>
          <a:bodyPr>
            <a:normAutofit/>
          </a:bodyPr>
          <a:lstStyle/>
          <a:p>
            <a:pPr eaLnBrk="1" hangingPunct="1"/>
            <a:r>
              <a:rPr lang="en-US" dirty="0"/>
              <a:t>Left factorization </a:t>
            </a:r>
          </a:p>
        </p:txBody>
      </p:sp>
      <p:sp>
        <p:nvSpPr>
          <p:cNvPr id="105476" name="Rectangle 3"/>
          <p:cNvSpPr>
            <a:spLocks noGrp="1" noChangeArrowheads="1"/>
          </p:cNvSpPr>
          <p:nvPr>
            <p:ph idx="10"/>
          </p:nvPr>
        </p:nvSpPr>
        <p:spPr>
          <a:xfrm>
            <a:off x="327868" y="1979043"/>
            <a:ext cx="7556500" cy="4729982"/>
          </a:xfrm>
        </p:spPr>
        <p:txBody>
          <a:bodyPr>
            <a:normAutofit/>
          </a:bodyPr>
          <a:lstStyle/>
          <a:p>
            <a:pPr eaLnBrk="1" hangingPunct="1">
              <a:buFontTx/>
              <a:buNone/>
            </a:pPr>
            <a:endParaRPr lang="en-US" sz="1800" dirty="0"/>
          </a:p>
          <a:p>
            <a:pPr eaLnBrk="1" hangingPunct="1">
              <a:buFontTx/>
              <a:buNone/>
            </a:pPr>
            <a:r>
              <a:rPr lang="en-US" sz="1800" dirty="0">
                <a:solidFill>
                  <a:schemeClr val="accent5"/>
                </a:solidFill>
              </a:rPr>
              <a:t>                  A ::= αβ | αγ </a:t>
            </a:r>
          </a:p>
          <a:p>
            <a:pPr eaLnBrk="1" hangingPunct="1">
              <a:buFontTx/>
              <a:buNone/>
            </a:pPr>
            <a:r>
              <a:rPr lang="en-US" sz="1800" dirty="0"/>
              <a:t>becomes</a:t>
            </a:r>
          </a:p>
          <a:p>
            <a:pPr eaLnBrk="1" hangingPunct="1">
              <a:buFontTx/>
              <a:buNone/>
            </a:pPr>
            <a:r>
              <a:rPr lang="en-US" sz="1800" dirty="0">
                <a:solidFill>
                  <a:schemeClr val="accent5"/>
                </a:solidFill>
              </a:rPr>
              <a:t>		</a:t>
            </a:r>
            <a:r>
              <a:rPr lang="en-US" sz="1800" dirty="0">
                <a:solidFill>
                  <a:srgbClr val="00B050"/>
                </a:solidFill>
              </a:rPr>
              <a:t>A ::= α B</a:t>
            </a:r>
          </a:p>
          <a:p>
            <a:pPr eaLnBrk="1" hangingPunct="1">
              <a:buFontTx/>
              <a:buNone/>
            </a:pPr>
            <a:r>
              <a:rPr lang="en-US" sz="1800" dirty="0">
                <a:solidFill>
                  <a:srgbClr val="00B050"/>
                </a:solidFill>
              </a:rPr>
              <a:t>		B ::=  β | γ</a:t>
            </a:r>
          </a:p>
          <a:p>
            <a:pPr eaLnBrk="1" hangingPunct="1">
              <a:buNone/>
            </a:pPr>
            <a:r>
              <a:rPr lang="en-US" sz="1800" dirty="0"/>
              <a:t>where B is  a new non-terminal, or</a:t>
            </a:r>
          </a:p>
          <a:p>
            <a:pPr eaLnBrk="1" hangingPunct="1">
              <a:buNone/>
            </a:pPr>
            <a:r>
              <a:rPr lang="en-US" sz="1800" dirty="0"/>
              <a:t>               </a:t>
            </a:r>
            <a:r>
              <a:rPr lang="en-US" sz="1800" dirty="0">
                <a:solidFill>
                  <a:srgbClr val="00B050"/>
                </a:solidFill>
              </a:rPr>
              <a:t>A ::= α ( β | γ ) </a:t>
            </a:r>
          </a:p>
          <a:p>
            <a:pPr eaLnBrk="1" hangingPunct="1">
              <a:buFontTx/>
              <a:buNone/>
            </a:pPr>
            <a:r>
              <a:rPr lang="en-US" sz="1600" dirty="0"/>
              <a:t>We still need PREDICT(B ::=  β ) and PREDICT( B ::=  γ)  to be disjoint</a:t>
            </a:r>
          </a:p>
        </p:txBody>
      </p:sp>
      <p:sp>
        <p:nvSpPr>
          <p:cNvPr id="105474" name="Slide Number Placeholder 5"/>
          <p:cNvSpPr>
            <a:spLocks noGrp="1"/>
          </p:cNvSpPr>
          <p:nvPr>
            <p:ph type="sldNum" sz="quarter" idx="4294967295"/>
          </p:nvPr>
        </p:nvSpPr>
        <p:spPr>
          <a:xfrm>
            <a:off x="0" y="0"/>
            <a:ext cx="0" cy="0"/>
          </a:xfrm>
          <a:noFill/>
        </p:spPr>
        <p:txBody>
          <a:bodyPr/>
          <a:lstStyle/>
          <a:p>
            <a:fld id="{85BC95E1-E7F4-4247-BDEF-F9BC6B3A751A}" type="slidenum">
              <a:rPr lang="en-US" smtClean="0">
                <a:solidFill>
                  <a:prstClr val="black"/>
                </a:solidFill>
              </a:rPr>
              <a:pPr/>
              <a:t>144</a:t>
            </a:fld>
            <a:endParaRPr lang="en-US">
              <a:solidFill>
                <a:prstClr val="black"/>
              </a:solidFill>
            </a:endParaRPr>
          </a:p>
        </p:txBody>
      </p:sp>
    </p:spTree>
    <p:extLst>
      <p:ext uri="{BB962C8B-B14F-4D97-AF65-F5344CB8AC3E}">
        <p14:creationId xmlns:p14="http://schemas.microsoft.com/office/powerpoint/2010/main" val="29874180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field_name</a:t>
            </a:r>
            <a:endParaRPr lang="en-US" i="1" dirty="0"/>
          </a:p>
          <a:p>
            <a:pPr eaLnBrk="1" hangingPunct="1">
              <a:buFontTx/>
              <a:buNone/>
            </a:pP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field_name</a:t>
            </a:r>
            <a:r>
              <a:rPr lang="en-US" dirty="0"/>
              <a:t> </a:t>
            </a:r>
            <a:r>
              <a:rPr lang="en-US" dirty="0">
                <a:solidFill>
                  <a:schemeClr val="accent4"/>
                </a:solidFill>
              </a:rPr>
              <a:t>=</a:t>
            </a:r>
            <a:r>
              <a:rPr lang="en-US" dirty="0"/>
              <a:t> </a:t>
            </a:r>
            <a:r>
              <a:rPr lang="en-US" i="1" dirty="0"/>
              <a:t>expr</a:t>
            </a:r>
            <a:endParaRPr lang="en-US" dirty="0"/>
          </a:p>
          <a:p>
            <a:pPr eaLnBrk="1" hangingPunct="1">
              <a:buFontTx/>
              <a:buNone/>
            </a:pPr>
            <a:r>
              <a:rPr lang="en-US" dirty="0"/>
              <a:t>           |  </a:t>
            </a:r>
            <a:r>
              <a:rPr lang="en-US" dirty="0">
                <a:solidFill>
                  <a:schemeClr val="accent4"/>
                </a:solidFill>
              </a:rPr>
              <a:t>@</a:t>
            </a:r>
            <a:r>
              <a:rPr lang="en-US" i="1" dirty="0"/>
              <a:t>expr </a:t>
            </a:r>
            <a:r>
              <a:rPr lang="en-US" b="1" i="1" dirty="0">
                <a:solidFill>
                  <a:schemeClr val="accent4"/>
                </a:solidFill>
              </a:rPr>
              <a:t>. </a:t>
            </a:r>
            <a:r>
              <a:rPr lang="en-US" i="1" dirty="0" err="1"/>
              <a:t>method_name</a:t>
            </a:r>
            <a:r>
              <a:rPr lang="en-US" i="1" dirty="0"/>
              <a:t>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r>
              <a:rPr lang="en-US" b="1" dirty="0">
                <a:solidFill>
                  <a:schemeClr val="accent2"/>
                </a:solidFill>
              </a:rPr>
              <a:t>           | … .</a:t>
            </a:r>
          </a:p>
          <a:p>
            <a:pPr eaLnBrk="1" hangingPunct="1">
              <a:buFontTx/>
              <a:buNone/>
            </a:pPr>
            <a:r>
              <a:rPr lang="en-US" i="1" dirty="0" err="1"/>
              <a:t>field_name</a:t>
            </a:r>
            <a:r>
              <a:rPr lang="en-US" b="1" dirty="0"/>
              <a:t> </a:t>
            </a:r>
            <a:r>
              <a:rPr lang="en-US" dirty="0"/>
              <a:t>::= </a:t>
            </a:r>
            <a:r>
              <a:rPr lang="en-US" dirty="0">
                <a:solidFill>
                  <a:schemeClr val="accent4"/>
                </a:solidFill>
              </a:rPr>
              <a:t>ident</a:t>
            </a:r>
          </a:p>
          <a:p>
            <a:pPr eaLnBrk="1" hangingPunct="1">
              <a:buFontTx/>
              <a:buNone/>
            </a:pPr>
            <a:r>
              <a:rPr lang="en-US" i="1" dirty="0" err="1"/>
              <a:t>method_name</a:t>
            </a:r>
            <a:r>
              <a:rPr lang="en-US" i="1" dirty="0"/>
              <a:t> </a:t>
            </a:r>
            <a:r>
              <a:rPr lang="en-US" dirty="0"/>
              <a:t>::= </a:t>
            </a:r>
            <a:r>
              <a:rPr lang="en-US" dirty="0">
                <a:solidFill>
                  <a:schemeClr val="accent4"/>
                </a:solidFill>
              </a:rPr>
              <a:t>ident</a:t>
            </a:r>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145</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5821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field_name</a:t>
            </a:r>
            <a:r>
              <a:rPr lang="en-US" i="1" dirty="0"/>
              <a:t> </a:t>
            </a:r>
            <a:r>
              <a:rPr lang="en-US" dirty="0"/>
              <a:t>(</a:t>
            </a:r>
            <a:r>
              <a:rPr lang="el-GR" b="1" dirty="0">
                <a:solidFill>
                  <a:schemeClr val="tx2"/>
                </a:solidFill>
                <a:cs typeface="Arial" charset="0"/>
              </a:rPr>
              <a:t>ε</a:t>
            </a:r>
            <a:r>
              <a:rPr lang="en-US" b="1" dirty="0">
                <a:solidFill>
                  <a:schemeClr val="tx2"/>
                </a:solidFill>
              </a:rPr>
              <a:t> | </a:t>
            </a:r>
            <a:r>
              <a:rPr lang="en-US" dirty="0">
                <a:solidFill>
                  <a:schemeClr val="accent4"/>
                </a:solidFill>
              </a:rPr>
              <a:t>=</a:t>
            </a:r>
            <a:r>
              <a:rPr lang="en-US" dirty="0"/>
              <a:t> </a:t>
            </a:r>
            <a:r>
              <a:rPr lang="en-US" i="1" dirty="0"/>
              <a:t>expr </a:t>
            </a:r>
            <a:r>
              <a:rPr lang="en-US" dirty="0"/>
              <a:t>)</a:t>
            </a:r>
          </a:p>
          <a:p>
            <a:pPr eaLnBrk="1" hangingPunct="1">
              <a:buFontTx/>
              <a:buNone/>
            </a:pPr>
            <a:r>
              <a:rPr lang="en-US" dirty="0"/>
              <a:t>	        |  </a:t>
            </a:r>
            <a:r>
              <a:rPr lang="en-US" dirty="0">
                <a:solidFill>
                  <a:schemeClr val="accent4"/>
                </a:solidFill>
              </a:rPr>
              <a:t>@</a:t>
            </a:r>
            <a:r>
              <a:rPr lang="en-US" i="1" dirty="0"/>
              <a:t>expr </a:t>
            </a:r>
            <a:r>
              <a:rPr lang="en-US" b="1" i="1" dirty="0">
                <a:solidFill>
                  <a:schemeClr val="accent4"/>
                </a:solidFill>
              </a:rPr>
              <a:t>. </a:t>
            </a:r>
            <a:r>
              <a:rPr lang="en-US" i="1" dirty="0" err="1"/>
              <a:t>method_name</a:t>
            </a:r>
            <a:r>
              <a:rPr lang="en-US" i="1" dirty="0"/>
              <a:t>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r>
              <a:rPr lang="en-US" b="1" dirty="0">
                <a:solidFill>
                  <a:schemeClr val="accent2"/>
                </a:solidFill>
              </a:rPr>
              <a:t>            | … .</a:t>
            </a:r>
          </a:p>
          <a:p>
            <a:pPr eaLnBrk="1" hangingPunct="1">
              <a:buFontTx/>
              <a:buNone/>
            </a:pPr>
            <a:r>
              <a:rPr lang="en-US" i="1" dirty="0" err="1"/>
              <a:t>field_name</a:t>
            </a:r>
            <a:r>
              <a:rPr lang="en-US" b="1" dirty="0"/>
              <a:t> </a:t>
            </a:r>
            <a:r>
              <a:rPr lang="en-US" dirty="0"/>
              <a:t>::= </a:t>
            </a:r>
            <a:r>
              <a:rPr lang="en-US" dirty="0">
                <a:solidFill>
                  <a:schemeClr val="accent4"/>
                </a:solidFill>
              </a:rPr>
              <a:t>ident</a:t>
            </a:r>
          </a:p>
          <a:p>
            <a:pPr eaLnBrk="1" hangingPunct="1">
              <a:buFontTx/>
              <a:buNone/>
            </a:pPr>
            <a:r>
              <a:rPr lang="en-US" i="1" dirty="0" err="1"/>
              <a:t>method_name</a:t>
            </a:r>
            <a:r>
              <a:rPr lang="en-US" i="1" dirty="0"/>
              <a:t> </a:t>
            </a:r>
            <a:r>
              <a:rPr lang="en-US" dirty="0"/>
              <a:t>::= </a:t>
            </a:r>
            <a:r>
              <a:rPr lang="en-US" dirty="0">
                <a:solidFill>
                  <a:schemeClr val="accent4"/>
                </a:solidFill>
              </a:rPr>
              <a:t>ident</a:t>
            </a:r>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146</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0080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endParaRPr lang="en-US" dirty="0"/>
          </a:p>
          <a:p>
            <a:pPr eaLnBrk="1" hangingPunct="1">
              <a:buFontTx/>
              <a:buNone/>
            </a:pPr>
            <a:r>
              <a:rPr lang="en-US" i="1" dirty="0" err="1"/>
              <a:t>expr_tail</a:t>
            </a:r>
            <a:r>
              <a:rPr lang="en-US" i="1" dirty="0"/>
              <a:t>  ::= </a:t>
            </a:r>
            <a:r>
              <a:rPr lang="en-US" i="1" dirty="0" err="1"/>
              <a:t>field_name</a:t>
            </a:r>
            <a:r>
              <a:rPr lang="en-US" i="1" dirty="0"/>
              <a:t> </a:t>
            </a:r>
            <a:r>
              <a:rPr lang="en-US" dirty="0"/>
              <a:t>(</a:t>
            </a:r>
            <a:r>
              <a:rPr lang="el-GR" b="1" dirty="0">
                <a:solidFill>
                  <a:schemeClr val="tx2"/>
                </a:solidFill>
                <a:cs typeface="Arial" charset="0"/>
              </a:rPr>
              <a:t>ε</a:t>
            </a:r>
            <a:r>
              <a:rPr lang="en-US" b="1" dirty="0">
                <a:solidFill>
                  <a:schemeClr val="tx2"/>
                </a:solidFill>
              </a:rPr>
              <a:t> | </a:t>
            </a:r>
            <a:r>
              <a:rPr lang="en-US" dirty="0">
                <a:solidFill>
                  <a:schemeClr val="accent4"/>
                </a:solidFill>
              </a:rPr>
              <a:t>=</a:t>
            </a:r>
            <a:r>
              <a:rPr lang="en-US" dirty="0"/>
              <a:t> </a:t>
            </a:r>
            <a:r>
              <a:rPr lang="en-US" i="1" dirty="0"/>
              <a:t>expr </a:t>
            </a:r>
            <a:r>
              <a:rPr lang="en-US" dirty="0"/>
              <a:t>)</a:t>
            </a:r>
          </a:p>
          <a:p>
            <a:pPr eaLnBrk="1" hangingPunct="1">
              <a:buFontTx/>
              <a:buNone/>
            </a:pPr>
            <a:r>
              <a:rPr lang="en-US" i="1" dirty="0" err="1"/>
              <a:t>expr_tail</a:t>
            </a:r>
            <a:r>
              <a:rPr lang="en-US" i="1" dirty="0"/>
              <a:t> ::= </a:t>
            </a:r>
            <a:r>
              <a:rPr lang="en-US" i="1" dirty="0" err="1"/>
              <a:t>method_name</a:t>
            </a:r>
            <a:r>
              <a:rPr lang="en-US" i="1" dirty="0"/>
              <a:t>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endParaRPr lang="en-US" i="1" dirty="0"/>
          </a:p>
          <a:p>
            <a:pPr eaLnBrk="1" hangingPunct="1">
              <a:buFontTx/>
              <a:buNone/>
            </a:pPr>
            <a:r>
              <a:rPr lang="en-US" i="1" dirty="0" err="1"/>
              <a:t>field_name</a:t>
            </a:r>
            <a:r>
              <a:rPr lang="en-US" b="1" dirty="0"/>
              <a:t> </a:t>
            </a:r>
            <a:r>
              <a:rPr lang="en-US" dirty="0"/>
              <a:t>::= </a:t>
            </a:r>
            <a:r>
              <a:rPr lang="en-US" dirty="0">
                <a:solidFill>
                  <a:schemeClr val="accent4"/>
                </a:solidFill>
              </a:rPr>
              <a:t>ident</a:t>
            </a:r>
          </a:p>
          <a:p>
            <a:pPr eaLnBrk="1" hangingPunct="1">
              <a:buFontTx/>
              <a:buNone/>
            </a:pPr>
            <a:r>
              <a:rPr lang="en-US" i="1" dirty="0" err="1"/>
              <a:t>method_name</a:t>
            </a:r>
            <a:r>
              <a:rPr lang="en-US" i="1" dirty="0"/>
              <a:t> </a:t>
            </a:r>
            <a:r>
              <a:rPr lang="en-US" dirty="0"/>
              <a:t>::= </a:t>
            </a:r>
            <a:r>
              <a:rPr lang="en-US" dirty="0">
                <a:solidFill>
                  <a:schemeClr val="accent4"/>
                </a:solidFill>
              </a:rPr>
              <a:t>ident</a:t>
            </a:r>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147</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8945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a:xfrm>
            <a:off x="327868" y="2297101"/>
            <a:ext cx="4387970" cy="4144963"/>
          </a:xfrm>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endParaRPr lang="en-US" dirty="0"/>
          </a:p>
          <a:p>
            <a:pPr eaLnBrk="1" hangingPunct="1">
              <a:buFontTx/>
              <a:buNone/>
            </a:pPr>
            <a:r>
              <a:rPr lang="en-US" i="1" dirty="0" err="1"/>
              <a:t>expr_tail</a:t>
            </a:r>
            <a:r>
              <a:rPr lang="en-US" i="1" dirty="0"/>
              <a:t>  ::= </a:t>
            </a:r>
            <a:r>
              <a:rPr lang="en-US" dirty="0">
                <a:solidFill>
                  <a:schemeClr val="accent4"/>
                </a:solidFill>
              </a:rPr>
              <a:t>ident </a:t>
            </a:r>
            <a:r>
              <a:rPr lang="en-US" dirty="0"/>
              <a:t>(</a:t>
            </a:r>
            <a:r>
              <a:rPr lang="el-GR" b="1" dirty="0">
                <a:solidFill>
                  <a:schemeClr val="tx2"/>
                </a:solidFill>
                <a:cs typeface="Arial" charset="0"/>
              </a:rPr>
              <a:t>ε</a:t>
            </a:r>
            <a:r>
              <a:rPr lang="en-US" b="1" dirty="0">
                <a:solidFill>
                  <a:schemeClr val="tx2"/>
                </a:solidFill>
              </a:rPr>
              <a:t> | </a:t>
            </a:r>
            <a:r>
              <a:rPr lang="en-US" dirty="0">
                <a:solidFill>
                  <a:schemeClr val="accent4"/>
                </a:solidFill>
              </a:rPr>
              <a:t>=</a:t>
            </a:r>
            <a:r>
              <a:rPr lang="en-US" dirty="0"/>
              <a:t> </a:t>
            </a:r>
            <a:r>
              <a:rPr lang="en-US" i="1" dirty="0"/>
              <a:t>expr </a:t>
            </a:r>
            <a:r>
              <a:rPr lang="en-US" dirty="0"/>
              <a:t>)</a:t>
            </a:r>
          </a:p>
          <a:p>
            <a:pPr eaLnBrk="1" hangingPunct="1">
              <a:buFontTx/>
              <a:buNone/>
            </a:pPr>
            <a:r>
              <a:rPr lang="en-US" i="1" dirty="0" err="1"/>
              <a:t>expr_tail</a:t>
            </a:r>
            <a:r>
              <a:rPr lang="en-US" i="1" dirty="0"/>
              <a:t> ::= </a:t>
            </a:r>
            <a:r>
              <a:rPr lang="en-US" dirty="0">
                <a:solidFill>
                  <a:schemeClr val="accent4"/>
                </a:solidFill>
              </a:rPr>
              <a:t>ident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endParaRPr lang="en-US" i="1" dirty="0"/>
          </a:p>
          <a:p>
            <a:pPr eaLnBrk="1" hangingPunct="1">
              <a:buFontTx/>
              <a:buNone/>
            </a:pPr>
            <a:r>
              <a:rPr lang="en-US" i="1" strike="sngStrike" dirty="0" err="1"/>
              <a:t>field_name</a:t>
            </a:r>
            <a:r>
              <a:rPr lang="en-US" b="1" strike="sngStrike" dirty="0"/>
              <a:t> </a:t>
            </a:r>
            <a:r>
              <a:rPr lang="en-US" strike="sngStrike" dirty="0"/>
              <a:t>::= </a:t>
            </a:r>
            <a:r>
              <a:rPr lang="en-US" strike="sngStrike" dirty="0">
                <a:solidFill>
                  <a:schemeClr val="accent4"/>
                </a:solidFill>
              </a:rPr>
              <a:t>ident</a:t>
            </a:r>
          </a:p>
          <a:p>
            <a:pPr eaLnBrk="1" hangingPunct="1">
              <a:buFontTx/>
              <a:buNone/>
            </a:pPr>
            <a:r>
              <a:rPr lang="en-US" i="1" strike="sngStrike" dirty="0" err="1"/>
              <a:t>method_name</a:t>
            </a:r>
            <a:r>
              <a:rPr lang="en-US" i="1" strike="sngStrike" dirty="0"/>
              <a:t> </a:t>
            </a:r>
            <a:r>
              <a:rPr lang="en-US" strike="sngStrike" dirty="0"/>
              <a:t>::= </a:t>
            </a:r>
            <a:r>
              <a:rPr lang="en-US" strike="sngStrike" dirty="0">
                <a:solidFill>
                  <a:schemeClr val="accent4"/>
                </a:solidFill>
              </a:rPr>
              <a:t>ident</a:t>
            </a:r>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148</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72B887C-4D37-4831-8957-A255549DE63B}"/>
              </a:ext>
            </a:extLst>
          </p:cNvPr>
          <p:cNvSpPr txBox="1"/>
          <p:nvPr/>
        </p:nvSpPr>
        <p:spPr>
          <a:xfrm>
            <a:off x="5815173" y="2455524"/>
            <a:ext cx="2917861" cy="923330"/>
          </a:xfrm>
          <a:prstGeom prst="rect">
            <a:avLst/>
          </a:prstGeom>
          <a:solidFill>
            <a:schemeClr val="accent1">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Replacing  </a:t>
            </a:r>
            <a:r>
              <a:rPr lang="en-US" dirty="0" err="1">
                <a:latin typeface="Calibri" panose="020F0502020204030204" pitchFamily="34" charset="0"/>
                <a:cs typeface="Calibri" panose="020F0502020204030204" pitchFamily="34" charset="0"/>
              </a:rPr>
              <a:t>nonterminals</a:t>
            </a:r>
            <a:r>
              <a:rPr lang="en-US" dirty="0">
                <a:latin typeface="Calibri" panose="020F0502020204030204" pitchFamily="34" charset="0"/>
                <a:cs typeface="Calibri" panose="020F0502020204030204" pitchFamily="34" charset="0"/>
              </a:rPr>
              <a:t> with their definition is sometimes helpful </a:t>
            </a:r>
          </a:p>
        </p:txBody>
      </p:sp>
    </p:spTree>
    <p:extLst>
      <p:ext uri="{BB962C8B-B14F-4D97-AF65-F5344CB8AC3E}">
        <p14:creationId xmlns:p14="http://schemas.microsoft.com/office/powerpoint/2010/main" val="7313159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a:xfrm>
            <a:off x="327868" y="2297101"/>
            <a:ext cx="4387970" cy="4144963"/>
          </a:xfrm>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r>
              <a:rPr lang="en-US" i="1" dirty="0"/>
              <a:t> $</a:t>
            </a:r>
            <a:endParaRPr lang="en-US" dirty="0"/>
          </a:p>
          <a:p>
            <a:pPr eaLnBrk="1" hangingPunct="1">
              <a:buFontTx/>
              <a:buNone/>
            </a:pPr>
            <a:r>
              <a:rPr lang="en-US" i="1" dirty="0" err="1"/>
              <a:t>expr_tail</a:t>
            </a:r>
            <a:r>
              <a:rPr lang="en-US" i="1" dirty="0"/>
              <a:t>  ::= </a:t>
            </a:r>
            <a:r>
              <a:rPr lang="en-US" dirty="0">
                <a:solidFill>
                  <a:schemeClr val="accent4"/>
                </a:solidFill>
              </a:rPr>
              <a:t>ident </a:t>
            </a:r>
            <a:r>
              <a:rPr lang="en-US" i="1" dirty="0" err="1"/>
              <a:t>expr_tail_tail</a:t>
            </a:r>
            <a:r>
              <a:rPr lang="en-US" i="1" dirty="0"/>
              <a:t> </a:t>
            </a:r>
          </a:p>
          <a:p>
            <a:pPr eaLnBrk="1" hangingPunct="1">
              <a:buFontTx/>
              <a:buNone/>
            </a:pPr>
            <a:r>
              <a:rPr lang="en-US" i="1" dirty="0" err="1"/>
              <a:t>expr_tail_tail</a:t>
            </a:r>
            <a:r>
              <a:rPr lang="en-US" i="1" dirty="0"/>
              <a:t> ::= </a:t>
            </a:r>
            <a:r>
              <a:rPr lang="el-GR" b="1" dirty="0">
                <a:solidFill>
                  <a:schemeClr val="tx2"/>
                </a:solidFill>
                <a:cs typeface="Arial" charset="0"/>
              </a:rPr>
              <a:t>ε</a:t>
            </a:r>
            <a:endParaRPr lang="en-US" b="1" dirty="0">
              <a:solidFill>
                <a:schemeClr val="tx2"/>
              </a:solidFill>
            </a:endParaRPr>
          </a:p>
          <a:p>
            <a:pPr eaLnBrk="1" hangingPunct="1">
              <a:buFontTx/>
              <a:buNone/>
            </a:pPr>
            <a:r>
              <a:rPr lang="en-US" i="1" dirty="0" err="1"/>
              <a:t>expr_tail_tail</a:t>
            </a:r>
            <a:r>
              <a:rPr lang="en-US" i="1" dirty="0"/>
              <a:t> </a:t>
            </a:r>
            <a:r>
              <a:rPr lang="en-US" dirty="0">
                <a:solidFill>
                  <a:schemeClr val="accent4"/>
                </a:solidFill>
              </a:rPr>
              <a:t>=</a:t>
            </a:r>
            <a:r>
              <a:rPr lang="en-US" dirty="0"/>
              <a:t> </a:t>
            </a:r>
            <a:r>
              <a:rPr lang="en-US" i="1" dirty="0"/>
              <a:t>expr </a:t>
            </a:r>
          </a:p>
          <a:p>
            <a:pPr eaLnBrk="1" hangingPunct="1">
              <a:buNone/>
            </a:pPr>
            <a:r>
              <a:rPr lang="en-US" i="1" dirty="0" err="1"/>
              <a:t>expr_tail_tail</a:t>
            </a:r>
            <a:r>
              <a:rPr lang="en-US" i="1" dirty="0"/>
              <a:t> ::=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endParaRPr lang="en-US" i="1" dirty="0"/>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149</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72B887C-4D37-4831-8957-A255549DE63B}"/>
              </a:ext>
            </a:extLst>
          </p:cNvPr>
          <p:cNvSpPr txBox="1"/>
          <p:nvPr/>
        </p:nvSpPr>
        <p:spPr>
          <a:xfrm>
            <a:off x="5815173" y="2455524"/>
            <a:ext cx="2917861" cy="923330"/>
          </a:xfrm>
          <a:prstGeom prst="rect">
            <a:avLst/>
          </a:prstGeom>
          <a:solidFill>
            <a:schemeClr val="accent1">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Replacing  </a:t>
            </a:r>
            <a:r>
              <a:rPr lang="en-US" dirty="0" err="1">
                <a:latin typeface="Calibri" panose="020F0502020204030204" pitchFamily="34" charset="0"/>
                <a:cs typeface="Calibri" panose="020F0502020204030204" pitchFamily="34" charset="0"/>
              </a:rPr>
              <a:t>nonterminals</a:t>
            </a:r>
            <a:r>
              <a:rPr lang="en-US" dirty="0">
                <a:latin typeface="Calibri" panose="020F0502020204030204" pitchFamily="34" charset="0"/>
                <a:cs typeface="Calibri" panose="020F0502020204030204" pitchFamily="34" charset="0"/>
              </a:rPr>
              <a:t> with their definition is sometimes helpful </a:t>
            </a:r>
          </a:p>
        </p:txBody>
      </p:sp>
    </p:spTree>
    <p:extLst>
      <p:ext uri="{BB962C8B-B14F-4D97-AF65-F5344CB8AC3E}">
        <p14:creationId xmlns:p14="http://schemas.microsoft.com/office/powerpoint/2010/main" val="291913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B7A89-0C6B-4639-929D-7C805FF08882}"/>
              </a:ext>
            </a:extLst>
          </p:cNvPr>
          <p:cNvSpPr>
            <a:spLocks noGrp="1"/>
          </p:cNvSpPr>
          <p:nvPr>
            <p:ph type="title"/>
          </p:nvPr>
        </p:nvSpPr>
        <p:spPr/>
        <p:txBody>
          <a:bodyPr/>
          <a:lstStyle/>
          <a:p>
            <a:r>
              <a:rPr lang="en-US" sz="3600" dirty="0"/>
              <a:t>Derivation of expressions</a:t>
            </a:r>
            <a:r>
              <a:rPr lang="en-US" sz="2400" i="1" dirty="0">
                <a:sym typeface="Symbol" pitchFamily="18" charset="2"/>
              </a:rPr>
              <a:t> </a:t>
            </a:r>
            <a:br>
              <a:rPr lang="en-US" sz="2400" i="1" dirty="0">
                <a:sym typeface="Symbol" pitchFamily="18" charset="2"/>
              </a:rPr>
            </a:br>
            <a:endParaRPr lang="en-US" dirty="0"/>
          </a:p>
        </p:txBody>
      </p:sp>
      <p:sp>
        <p:nvSpPr>
          <p:cNvPr id="16386" name="Rectangle 2"/>
          <p:cNvSpPr>
            <a:spLocks noGrp="1" noChangeArrowheads="1"/>
          </p:cNvSpPr>
          <p:nvPr>
            <p:ph idx="10"/>
          </p:nvPr>
        </p:nvSpPr>
        <p:spPr/>
        <p:txBody>
          <a:bodyPr/>
          <a:lstStyle/>
          <a:p>
            <a:pPr eaLnBrk="1" hangingPunct="1">
              <a:lnSpc>
                <a:spcPct val="90000"/>
              </a:lnSpc>
              <a:buFontTx/>
              <a:buNone/>
            </a:pPr>
            <a:r>
              <a:rPr lang="en-US" sz="2400" i="1" dirty="0">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err="1">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err="1">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2400" dirty="0">
              <a:solidFill>
                <a:schemeClr val="accent2"/>
              </a:solidFill>
              <a:sym typeface="Symbol" pitchFamily="18" charset="2"/>
            </a:endParaRPr>
          </a:p>
          <a:p>
            <a:pPr eaLnBrk="1" hangingPunct="1">
              <a:lnSpc>
                <a:spcPct val="90000"/>
              </a:lnSpc>
              <a:buFontTx/>
              <a:buNone/>
            </a:pP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x  </a:t>
            </a:r>
          </a:p>
          <a:p>
            <a:pPr lvl="1" eaLnBrk="1" hangingPunct="1">
              <a:lnSpc>
                <a:spcPct val="90000"/>
              </a:lnSpc>
              <a:buFontTx/>
              <a:buNone/>
            </a:pPr>
            <a:r>
              <a:rPr lang="en-US" sz="2400" dirty="0"/>
              <a:t>    </a:t>
            </a:r>
            <a:r>
              <a:rPr lang="en-US" sz="2400" dirty="0">
                <a:solidFill>
                  <a:schemeClr val="hlink"/>
                </a:solidFill>
              </a:rPr>
              <a:t>expr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ident(x)</a:t>
            </a:r>
          </a:p>
          <a:p>
            <a:pPr eaLnBrk="1" hangingPunct="1">
              <a:lnSpc>
                <a:spcPct val="90000"/>
              </a:lnSpc>
              <a:buFontTx/>
              <a:buNone/>
            </a:pPr>
            <a:endParaRPr lang="en-US" sz="4000" dirty="0">
              <a:solidFill>
                <a:schemeClr val="hlink"/>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6CF0023A-6088-44B2-8126-0ADE9220082E}" type="slidenum">
              <a:rPr lang="en-US"/>
              <a:pPr>
                <a:defRPr/>
              </a:pPr>
              <a:t>15</a:t>
            </a:fld>
            <a:endParaRPr lang="en-US"/>
          </a:p>
        </p:txBody>
      </p:sp>
    </p:spTree>
    <p:extLst>
      <p:ext uri="{BB962C8B-B14F-4D97-AF65-F5344CB8AC3E}">
        <p14:creationId xmlns:p14="http://schemas.microsoft.com/office/powerpoint/2010/main" val="40621443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a:xfrm>
            <a:off x="327868" y="2297101"/>
            <a:ext cx="4387970" cy="4144963"/>
          </a:xfrm>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r>
              <a:rPr lang="en-US" i="1" dirty="0"/>
              <a:t> $</a:t>
            </a:r>
            <a:endParaRPr lang="en-US" dirty="0"/>
          </a:p>
          <a:p>
            <a:pPr eaLnBrk="1" hangingPunct="1">
              <a:buFontTx/>
              <a:buNone/>
            </a:pPr>
            <a:r>
              <a:rPr lang="en-US" i="1" dirty="0" err="1"/>
              <a:t>expr_tail</a:t>
            </a:r>
            <a:r>
              <a:rPr lang="en-US" i="1" dirty="0"/>
              <a:t>  ::= </a:t>
            </a:r>
            <a:r>
              <a:rPr lang="en-US" dirty="0">
                <a:solidFill>
                  <a:schemeClr val="accent4"/>
                </a:solidFill>
              </a:rPr>
              <a:t>ident </a:t>
            </a:r>
            <a:r>
              <a:rPr lang="en-US" i="1" dirty="0" err="1"/>
              <a:t>expr_tail_tail</a:t>
            </a:r>
            <a:r>
              <a:rPr lang="en-US" i="1" dirty="0"/>
              <a:t> </a:t>
            </a:r>
          </a:p>
          <a:p>
            <a:pPr eaLnBrk="1" hangingPunct="1">
              <a:buFontTx/>
              <a:buNone/>
            </a:pPr>
            <a:r>
              <a:rPr lang="en-US" i="1" dirty="0" err="1"/>
              <a:t>expr_tail_tail</a:t>
            </a:r>
            <a:r>
              <a:rPr lang="en-US" i="1" dirty="0"/>
              <a:t> ::= </a:t>
            </a:r>
            <a:r>
              <a:rPr lang="el-GR" b="1" dirty="0">
                <a:solidFill>
                  <a:schemeClr val="tx2"/>
                </a:solidFill>
                <a:cs typeface="Arial" charset="0"/>
              </a:rPr>
              <a:t>ε</a:t>
            </a:r>
            <a:endParaRPr lang="en-US" b="1" dirty="0">
              <a:solidFill>
                <a:schemeClr val="tx2"/>
              </a:solidFill>
            </a:endParaRPr>
          </a:p>
          <a:p>
            <a:pPr eaLnBrk="1" hangingPunct="1">
              <a:buFontTx/>
              <a:buNone/>
            </a:pPr>
            <a:r>
              <a:rPr lang="en-US" i="1" dirty="0" err="1"/>
              <a:t>expr_tail_tail</a:t>
            </a:r>
            <a:r>
              <a:rPr lang="en-US" i="1" dirty="0"/>
              <a:t> </a:t>
            </a:r>
            <a:r>
              <a:rPr lang="en-US" dirty="0">
                <a:solidFill>
                  <a:schemeClr val="accent4"/>
                </a:solidFill>
              </a:rPr>
              <a:t>=</a:t>
            </a:r>
            <a:r>
              <a:rPr lang="en-US" dirty="0"/>
              <a:t> </a:t>
            </a:r>
            <a:r>
              <a:rPr lang="en-US" i="1" dirty="0"/>
              <a:t>expr </a:t>
            </a:r>
          </a:p>
          <a:p>
            <a:pPr eaLnBrk="1" hangingPunct="1">
              <a:buNone/>
            </a:pPr>
            <a:r>
              <a:rPr lang="en-US" i="1" dirty="0" err="1"/>
              <a:t>expr_tail_tail</a:t>
            </a:r>
            <a:r>
              <a:rPr lang="en-US" i="1" dirty="0"/>
              <a:t> ::=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endParaRPr lang="en-US" i="1" dirty="0"/>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150</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72B887C-4D37-4831-8957-A255549DE63B}"/>
              </a:ext>
            </a:extLst>
          </p:cNvPr>
          <p:cNvSpPr txBox="1"/>
          <p:nvPr/>
        </p:nvSpPr>
        <p:spPr>
          <a:xfrm>
            <a:off x="2897312" y="5100552"/>
            <a:ext cx="6092576" cy="1449628"/>
          </a:xfrm>
          <a:prstGeom prst="rect">
            <a:avLst/>
          </a:prstGeom>
          <a:solidFill>
            <a:schemeClr val="accent1">
              <a:lumMod val="20000"/>
              <a:lumOff val="80000"/>
            </a:schemeClr>
          </a:solidFill>
        </p:spPr>
        <p:txBody>
          <a:bodyPr wrap="square" rtlCol="0">
            <a:spAutoFit/>
          </a:bodyPr>
          <a:lstStyle/>
          <a:p>
            <a:r>
              <a:rPr lang="en-US" b="0" dirty="0">
                <a:latin typeface="Calibri" panose="020F0502020204030204" pitchFamily="34" charset="0"/>
                <a:cs typeface="Calibri" panose="020F0502020204030204" pitchFamily="34" charset="0"/>
              </a:rPr>
              <a:t>PREDICT (</a:t>
            </a:r>
            <a:r>
              <a:rPr lang="en-US" b="0" dirty="0" err="1">
                <a:latin typeface="Calibri" panose="020F0502020204030204" pitchFamily="34" charset="0"/>
                <a:cs typeface="Calibri" panose="020F0502020204030204" pitchFamily="34" charset="0"/>
              </a:rPr>
              <a:t>expr_tail_tail</a:t>
            </a:r>
            <a:r>
              <a:rPr lang="en-US" b="0" dirty="0">
                <a:latin typeface="Calibri" panose="020F0502020204030204" pitchFamily="34" charset="0"/>
                <a:cs typeface="Calibri" panose="020F0502020204030204" pitchFamily="34" charset="0"/>
              </a:rPr>
              <a:t> ::=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    FOLLOW(</a:t>
            </a:r>
            <a:r>
              <a:rPr lang="en-US" b="0" dirty="0" err="1">
                <a:solidFill>
                  <a:schemeClr val="tx2"/>
                </a:solidFill>
                <a:latin typeface="Calibri" panose="020F0502020204030204" pitchFamily="34" charset="0"/>
                <a:cs typeface="Calibri" panose="020F0502020204030204" pitchFamily="34" charset="0"/>
              </a:rPr>
              <a:t>epxr_tail</a:t>
            </a:r>
            <a:r>
              <a:rPr lang="en-US" b="0" dirty="0">
                <a:solidFill>
                  <a:schemeClr val="tx2"/>
                </a:solidFill>
                <a:latin typeface="Calibri" panose="020F0502020204030204" pitchFamily="34" charset="0"/>
                <a:cs typeface="Calibri" panose="020F0502020204030204" pitchFamily="34" charset="0"/>
              </a:rPr>
              <a:t>) = {</a:t>
            </a:r>
            <a:r>
              <a:rPr lang="en-US" b="0" dirty="0">
                <a:solidFill>
                  <a:schemeClr val="accent5"/>
                </a:solidFill>
                <a:latin typeface="Calibri" panose="020F0502020204030204" pitchFamily="34" charset="0"/>
                <a:cs typeface="Calibri" panose="020F0502020204030204" pitchFamily="34" charset="0"/>
              </a:rPr>
              <a:t>$</a:t>
            </a:r>
            <a:r>
              <a:rPr lang="en-US" b="0" dirty="0">
                <a:solidFill>
                  <a:schemeClr val="tx2"/>
                </a:solidFill>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 ) = FIRST(expr) = {</a:t>
            </a:r>
            <a:r>
              <a:rPr lang="en-US" b="0" i="1" dirty="0">
                <a:solidFill>
                  <a:schemeClr val="accent4"/>
                </a:solidFill>
                <a:latin typeface="Calibri" panose="020F0502020204030204" pitchFamily="34" charset="0"/>
                <a:cs typeface="Calibri" panose="020F0502020204030204" pitchFamily="34" charset="0"/>
              </a:rPr>
              <a:t>@</a:t>
            </a:r>
            <a:r>
              <a:rPr lang="en-US" b="0" i="1"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 </a:t>
            </a:r>
            <a:r>
              <a:rPr lang="en-US" b="0" dirty="0">
                <a:solidFill>
                  <a:schemeClr val="accent4"/>
                </a:solidFill>
                <a:latin typeface="Calibri" panose="020F0502020204030204" pitchFamily="34" charset="0"/>
                <a:cs typeface="Calibri" panose="020F0502020204030204" pitchFamily="34" charset="0"/>
              </a:rPr>
              <a:t>(</a:t>
            </a:r>
            <a:r>
              <a:rPr lang="en-US" b="0" dirty="0">
                <a:solidFill>
                  <a:srgbClr val="0099FF"/>
                </a:solidFill>
                <a:latin typeface="Calibri" panose="020F0502020204030204" pitchFamily="34" charset="0"/>
                <a:cs typeface="Calibri" panose="020F0502020204030204" pitchFamily="34" charset="0"/>
              </a:rPr>
              <a:t>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solidFill>
                  <a:schemeClr val="accent2"/>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dirty="0">
                <a:solidFill>
                  <a:schemeClr val="accent5"/>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p:txBody>
      </p:sp>
    </p:spTree>
    <p:extLst>
      <p:ext uri="{BB962C8B-B14F-4D97-AF65-F5344CB8AC3E}">
        <p14:creationId xmlns:p14="http://schemas.microsoft.com/office/powerpoint/2010/main" val="41499719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a:xfrm>
            <a:off x="327868" y="2297101"/>
            <a:ext cx="4387970" cy="4144963"/>
          </a:xfrm>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r>
              <a:rPr lang="en-US" i="1" dirty="0"/>
              <a:t> $</a:t>
            </a:r>
            <a:endParaRPr lang="en-US" dirty="0"/>
          </a:p>
          <a:p>
            <a:pPr eaLnBrk="1" hangingPunct="1">
              <a:buFontTx/>
              <a:buNone/>
            </a:pPr>
            <a:r>
              <a:rPr lang="en-US" i="1" dirty="0" err="1"/>
              <a:t>expr_tail</a:t>
            </a:r>
            <a:r>
              <a:rPr lang="en-US" i="1" dirty="0"/>
              <a:t>  ::= </a:t>
            </a:r>
            <a:r>
              <a:rPr lang="en-US" dirty="0">
                <a:solidFill>
                  <a:schemeClr val="accent4"/>
                </a:solidFill>
              </a:rPr>
              <a:t>ident </a:t>
            </a:r>
            <a:r>
              <a:rPr lang="en-US" i="1" dirty="0" err="1"/>
              <a:t>expr_tail_tail</a:t>
            </a:r>
            <a:r>
              <a:rPr lang="en-US" i="1" dirty="0"/>
              <a:t> </a:t>
            </a:r>
          </a:p>
          <a:p>
            <a:pPr eaLnBrk="1" hangingPunct="1">
              <a:buFontTx/>
              <a:buNone/>
            </a:pPr>
            <a:r>
              <a:rPr lang="en-US" i="1" dirty="0" err="1"/>
              <a:t>expr_tail_tail</a:t>
            </a:r>
            <a:r>
              <a:rPr lang="en-US" i="1" dirty="0"/>
              <a:t> ::= </a:t>
            </a:r>
            <a:r>
              <a:rPr lang="el-GR" b="1" dirty="0">
                <a:solidFill>
                  <a:schemeClr val="tx2"/>
                </a:solidFill>
                <a:cs typeface="Arial" charset="0"/>
              </a:rPr>
              <a:t>ε</a:t>
            </a:r>
            <a:endParaRPr lang="en-US" b="1" dirty="0">
              <a:solidFill>
                <a:schemeClr val="tx2"/>
              </a:solidFill>
            </a:endParaRPr>
          </a:p>
          <a:p>
            <a:pPr eaLnBrk="1" hangingPunct="1">
              <a:buFontTx/>
              <a:buNone/>
            </a:pPr>
            <a:r>
              <a:rPr lang="en-US" i="1" dirty="0" err="1"/>
              <a:t>expr_tail_tail</a:t>
            </a:r>
            <a:r>
              <a:rPr lang="en-US" i="1" dirty="0"/>
              <a:t> </a:t>
            </a:r>
            <a:r>
              <a:rPr lang="en-US" dirty="0">
                <a:solidFill>
                  <a:schemeClr val="accent4"/>
                </a:solidFill>
              </a:rPr>
              <a:t>=</a:t>
            </a:r>
            <a:r>
              <a:rPr lang="en-US" dirty="0"/>
              <a:t> </a:t>
            </a:r>
            <a:r>
              <a:rPr lang="en-US" i="1" dirty="0"/>
              <a:t>expr </a:t>
            </a:r>
          </a:p>
          <a:p>
            <a:pPr eaLnBrk="1" hangingPunct="1">
              <a:buNone/>
            </a:pPr>
            <a:r>
              <a:rPr lang="en-US" i="1" dirty="0" err="1"/>
              <a:t>expr_tail_tail</a:t>
            </a:r>
            <a:r>
              <a:rPr lang="en-US" i="1" dirty="0"/>
              <a:t> ::=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endParaRPr lang="en-US" i="1" dirty="0"/>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151</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72B887C-4D37-4831-8957-A255549DE63B}"/>
              </a:ext>
            </a:extLst>
          </p:cNvPr>
          <p:cNvSpPr txBox="1"/>
          <p:nvPr/>
        </p:nvSpPr>
        <p:spPr>
          <a:xfrm>
            <a:off x="2897312" y="5100552"/>
            <a:ext cx="6092576" cy="1449628"/>
          </a:xfrm>
          <a:prstGeom prst="rect">
            <a:avLst/>
          </a:prstGeom>
          <a:solidFill>
            <a:schemeClr val="accent1">
              <a:lumMod val="20000"/>
              <a:lumOff val="80000"/>
            </a:schemeClr>
          </a:solidFill>
        </p:spPr>
        <p:txBody>
          <a:bodyPr wrap="square" rtlCol="0">
            <a:spAutoFit/>
          </a:bodyPr>
          <a:lstStyle/>
          <a:p>
            <a:r>
              <a:rPr lang="en-US" b="0" dirty="0">
                <a:latin typeface="Calibri" panose="020F0502020204030204" pitchFamily="34" charset="0"/>
                <a:cs typeface="Calibri" panose="020F0502020204030204" pitchFamily="34" charset="0"/>
              </a:rPr>
              <a:t>PREDICT (</a:t>
            </a:r>
            <a:r>
              <a:rPr lang="en-US" b="0" dirty="0" err="1">
                <a:latin typeface="Calibri" panose="020F0502020204030204" pitchFamily="34" charset="0"/>
                <a:cs typeface="Calibri" panose="020F0502020204030204" pitchFamily="34" charset="0"/>
              </a:rPr>
              <a:t>expr_tail_tail</a:t>
            </a:r>
            <a:r>
              <a:rPr lang="en-US" b="0" dirty="0">
                <a:latin typeface="Calibri" panose="020F0502020204030204" pitchFamily="34" charset="0"/>
                <a:cs typeface="Calibri" panose="020F0502020204030204" pitchFamily="34" charset="0"/>
              </a:rPr>
              <a:t> ::=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    FOLLOW(</a:t>
            </a:r>
            <a:r>
              <a:rPr lang="en-US" b="0" dirty="0" err="1">
                <a:solidFill>
                  <a:schemeClr val="tx2"/>
                </a:solidFill>
                <a:latin typeface="Calibri" panose="020F0502020204030204" pitchFamily="34" charset="0"/>
                <a:cs typeface="Calibri" panose="020F0502020204030204" pitchFamily="34" charset="0"/>
              </a:rPr>
              <a:t>epxr_tail</a:t>
            </a:r>
            <a:r>
              <a:rPr lang="en-US" b="0" dirty="0">
                <a:solidFill>
                  <a:schemeClr val="tx2"/>
                </a:solidFill>
                <a:latin typeface="Calibri" panose="020F0502020204030204" pitchFamily="34" charset="0"/>
                <a:cs typeface="Calibri" panose="020F0502020204030204" pitchFamily="34" charset="0"/>
              </a:rPr>
              <a:t>) = {</a:t>
            </a:r>
            <a:r>
              <a:rPr lang="en-US" b="0" dirty="0">
                <a:solidFill>
                  <a:schemeClr val="accent5"/>
                </a:solidFill>
                <a:latin typeface="Calibri" panose="020F0502020204030204" pitchFamily="34" charset="0"/>
                <a:cs typeface="Calibri" panose="020F0502020204030204" pitchFamily="34" charset="0"/>
              </a:rPr>
              <a:t>$</a:t>
            </a:r>
            <a:r>
              <a:rPr lang="en-US" b="0" dirty="0">
                <a:solidFill>
                  <a:schemeClr val="tx2"/>
                </a:solidFill>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 ) = FIRST(expr) = {</a:t>
            </a:r>
            <a:r>
              <a:rPr lang="en-US" b="0" i="1" dirty="0">
                <a:solidFill>
                  <a:schemeClr val="accent4"/>
                </a:solidFill>
                <a:latin typeface="Calibri" panose="020F0502020204030204" pitchFamily="34" charset="0"/>
                <a:cs typeface="Calibri" panose="020F0502020204030204" pitchFamily="34" charset="0"/>
              </a:rPr>
              <a:t>@</a:t>
            </a:r>
            <a:r>
              <a:rPr lang="en-US" b="0" i="1"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 </a:t>
            </a:r>
            <a:r>
              <a:rPr lang="en-US" b="0" dirty="0">
                <a:solidFill>
                  <a:schemeClr val="accent4"/>
                </a:solidFill>
                <a:latin typeface="Calibri" panose="020F0502020204030204" pitchFamily="34" charset="0"/>
                <a:cs typeface="Calibri" panose="020F0502020204030204" pitchFamily="34" charset="0"/>
              </a:rPr>
              <a:t>(</a:t>
            </a:r>
            <a:r>
              <a:rPr lang="en-US" b="0" dirty="0">
                <a:solidFill>
                  <a:srgbClr val="0099FF"/>
                </a:solidFill>
                <a:latin typeface="Calibri" panose="020F0502020204030204" pitchFamily="34" charset="0"/>
                <a:cs typeface="Calibri" panose="020F0502020204030204" pitchFamily="34" charset="0"/>
              </a:rPr>
              <a:t>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solidFill>
                  <a:schemeClr val="accent2"/>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dirty="0">
                <a:solidFill>
                  <a:schemeClr val="accent5"/>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p:txBody>
      </p:sp>
      <p:sp>
        <p:nvSpPr>
          <p:cNvPr id="3" name="TextBox 2">
            <a:extLst>
              <a:ext uri="{FF2B5EF4-FFF2-40B4-BE49-F238E27FC236}">
                <a16:creationId xmlns:a16="http://schemas.microsoft.com/office/drawing/2014/main" id="{6654BBA5-930A-4679-A288-B82DFD2F978D}"/>
              </a:ext>
            </a:extLst>
          </p:cNvPr>
          <p:cNvSpPr txBox="1"/>
          <p:nvPr/>
        </p:nvSpPr>
        <p:spPr>
          <a:xfrm>
            <a:off x="5126804" y="1512425"/>
            <a:ext cx="3359650" cy="646331"/>
          </a:xfrm>
          <a:prstGeom prst="rect">
            <a:avLst/>
          </a:prstGeom>
          <a:noFill/>
        </p:spPr>
        <p:txBody>
          <a:bodyPr wrap="square" rtlCol="0">
            <a:spAutoFit/>
          </a:bodyPr>
          <a:lstStyle/>
          <a:p>
            <a:r>
              <a:rPr lang="en-US" sz="3600" dirty="0">
                <a:solidFill>
                  <a:srgbClr val="00B050"/>
                </a:solidFill>
                <a:latin typeface="Calibri" panose="020F0502020204030204" pitchFamily="34" charset="0"/>
                <a:cs typeface="Calibri" panose="020F0502020204030204" pitchFamily="34" charset="0"/>
              </a:rPr>
              <a:t>Now it is LL(1)!</a:t>
            </a:r>
          </a:p>
        </p:txBody>
      </p:sp>
    </p:spTree>
    <p:extLst>
      <p:ext uri="{BB962C8B-B14F-4D97-AF65-F5344CB8AC3E}">
        <p14:creationId xmlns:p14="http://schemas.microsoft.com/office/powerpoint/2010/main" val="24560324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idx="1"/>
          </p:nvPr>
        </p:nvSpPr>
        <p:spPr>
          <a:xfrm>
            <a:off x="327868" y="2297101"/>
            <a:ext cx="4387970" cy="4144963"/>
          </a:xfrm>
        </p:spPr>
        <p:txBody>
          <a:bodyPr/>
          <a:lstStyle/>
          <a:p>
            <a:pPr eaLnBrk="1" hangingPunct="1">
              <a:buFontTx/>
              <a:buNone/>
            </a:pPr>
            <a:r>
              <a:rPr lang="en-US" i="1" dirty="0"/>
              <a:t>expr</a:t>
            </a:r>
            <a:r>
              <a:rPr lang="en-US" dirty="0"/>
              <a:t> ::= </a:t>
            </a:r>
            <a:r>
              <a:rPr lang="en-US" dirty="0">
                <a:solidFill>
                  <a:schemeClr val="accent4"/>
                </a:solidFill>
              </a:rPr>
              <a:t>@</a:t>
            </a:r>
            <a:r>
              <a:rPr lang="en-US" i="1" dirty="0"/>
              <a:t>expr </a:t>
            </a:r>
            <a:r>
              <a:rPr lang="en-US" b="1" i="1" dirty="0">
                <a:solidFill>
                  <a:schemeClr val="accent4"/>
                </a:solidFill>
              </a:rPr>
              <a:t>.</a:t>
            </a:r>
            <a:r>
              <a:rPr lang="en-US" b="1" i="1" dirty="0"/>
              <a:t> </a:t>
            </a:r>
            <a:r>
              <a:rPr lang="en-US" i="1" dirty="0" err="1"/>
              <a:t>expr_tail</a:t>
            </a:r>
            <a:r>
              <a:rPr lang="en-US" i="1" dirty="0"/>
              <a:t> $</a:t>
            </a:r>
            <a:endParaRPr lang="en-US" dirty="0"/>
          </a:p>
          <a:p>
            <a:pPr eaLnBrk="1" hangingPunct="1">
              <a:buFontTx/>
              <a:buNone/>
            </a:pPr>
            <a:r>
              <a:rPr lang="en-US" i="1" dirty="0" err="1"/>
              <a:t>expr_tail</a:t>
            </a:r>
            <a:r>
              <a:rPr lang="en-US" i="1" dirty="0"/>
              <a:t>  ::= </a:t>
            </a:r>
            <a:r>
              <a:rPr lang="en-US" dirty="0">
                <a:solidFill>
                  <a:schemeClr val="accent4"/>
                </a:solidFill>
              </a:rPr>
              <a:t>ident </a:t>
            </a:r>
            <a:r>
              <a:rPr lang="en-US" i="1" dirty="0" err="1"/>
              <a:t>expr_tail_tail</a:t>
            </a:r>
            <a:r>
              <a:rPr lang="en-US" i="1" dirty="0"/>
              <a:t> </a:t>
            </a:r>
          </a:p>
          <a:p>
            <a:pPr eaLnBrk="1" hangingPunct="1">
              <a:buFontTx/>
              <a:buNone/>
            </a:pPr>
            <a:r>
              <a:rPr lang="en-US" i="1" dirty="0" err="1"/>
              <a:t>expr_tail_tail</a:t>
            </a:r>
            <a:r>
              <a:rPr lang="en-US" i="1" dirty="0"/>
              <a:t> ::= </a:t>
            </a:r>
            <a:r>
              <a:rPr lang="el-GR" b="1" dirty="0">
                <a:solidFill>
                  <a:schemeClr val="tx2"/>
                </a:solidFill>
                <a:cs typeface="Arial" charset="0"/>
              </a:rPr>
              <a:t>ε</a:t>
            </a:r>
            <a:endParaRPr lang="en-US" b="1" dirty="0">
              <a:solidFill>
                <a:schemeClr val="tx2"/>
              </a:solidFill>
            </a:endParaRPr>
          </a:p>
          <a:p>
            <a:pPr eaLnBrk="1" hangingPunct="1">
              <a:buFontTx/>
              <a:buNone/>
            </a:pPr>
            <a:r>
              <a:rPr lang="en-US" i="1" dirty="0" err="1"/>
              <a:t>expr_tail_tail</a:t>
            </a:r>
            <a:r>
              <a:rPr lang="en-US" i="1" dirty="0"/>
              <a:t> </a:t>
            </a:r>
            <a:r>
              <a:rPr lang="en-US" dirty="0">
                <a:solidFill>
                  <a:schemeClr val="accent4"/>
                </a:solidFill>
              </a:rPr>
              <a:t>=</a:t>
            </a:r>
            <a:r>
              <a:rPr lang="en-US" dirty="0"/>
              <a:t> </a:t>
            </a:r>
            <a:r>
              <a:rPr lang="en-US" i="1" dirty="0"/>
              <a:t>expr </a:t>
            </a:r>
          </a:p>
          <a:p>
            <a:pPr eaLnBrk="1" hangingPunct="1">
              <a:buNone/>
            </a:pPr>
            <a:r>
              <a:rPr lang="en-US" i="1" dirty="0" err="1"/>
              <a:t>expr_tail_tail</a:t>
            </a:r>
            <a:r>
              <a:rPr lang="en-US" i="1" dirty="0"/>
              <a:t> ::= </a:t>
            </a:r>
            <a:r>
              <a:rPr lang="en-US" b="1" dirty="0">
                <a:solidFill>
                  <a:schemeClr val="accent4"/>
                </a:solidFill>
              </a:rPr>
              <a:t>(</a:t>
            </a:r>
            <a:r>
              <a:rPr lang="en-US" b="1" dirty="0">
                <a:solidFill>
                  <a:srgbClr val="0099FF"/>
                </a:solidFill>
              </a:rPr>
              <a:t> </a:t>
            </a:r>
            <a:r>
              <a:rPr lang="el-GR" b="1" dirty="0">
                <a:solidFill>
                  <a:schemeClr val="tx2"/>
                </a:solidFill>
                <a:cs typeface="Arial" charset="0"/>
              </a:rPr>
              <a:t>ε</a:t>
            </a:r>
            <a:r>
              <a:rPr lang="en-US" b="1" dirty="0">
                <a:solidFill>
                  <a:schemeClr val="tx2"/>
                </a:solidFill>
              </a:rPr>
              <a:t> </a:t>
            </a:r>
            <a:r>
              <a:rPr lang="en-US" b="1" dirty="0"/>
              <a:t>| </a:t>
            </a:r>
            <a:r>
              <a:rPr lang="en-US" i="1" dirty="0"/>
              <a:t>expr</a:t>
            </a:r>
            <a:r>
              <a:rPr lang="en-US" b="1" dirty="0"/>
              <a:t> </a:t>
            </a:r>
            <a:r>
              <a:rPr lang="en-US" dirty="0"/>
              <a:t>(</a:t>
            </a:r>
            <a:r>
              <a:rPr lang="en-US" b="1" dirty="0">
                <a:solidFill>
                  <a:schemeClr val="accent4"/>
                </a:solidFill>
              </a:rPr>
              <a:t>,</a:t>
            </a:r>
            <a:r>
              <a:rPr lang="en-US" b="1" dirty="0"/>
              <a:t> </a:t>
            </a:r>
            <a:r>
              <a:rPr lang="en-US" i="1" dirty="0"/>
              <a:t>expr</a:t>
            </a:r>
            <a:r>
              <a:rPr lang="en-US" dirty="0">
                <a:solidFill>
                  <a:schemeClr val="accent2"/>
                </a:solidFill>
              </a:rPr>
              <a:t>)</a:t>
            </a:r>
            <a:r>
              <a:rPr lang="en-US" dirty="0"/>
              <a:t>* </a:t>
            </a:r>
            <a:r>
              <a:rPr lang="en-US" b="1" dirty="0">
                <a:solidFill>
                  <a:schemeClr val="accent4"/>
                </a:solidFill>
              </a:rPr>
              <a:t>)</a:t>
            </a:r>
          </a:p>
          <a:p>
            <a:pPr eaLnBrk="1" hangingPunct="1">
              <a:buFontTx/>
              <a:buNone/>
            </a:pPr>
            <a:endParaRPr lang="en-US" i="1" dirty="0"/>
          </a:p>
        </p:txBody>
      </p:sp>
      <p:sp>
        <p:nvSpPr>
          <p:cNvPr id="1027" name="Slide Number Placeholder 5"/>
          <p:cNvSpPr>
            <a:spLocks noGrp="1"/>
          </p:cNvSpPr>
          <p:nvPr>
            <p:ph type="sldNum" sz="quarter" idx="4294967295"/>
          </p:nvPr>
        </p:nvSpPr>
        <p:spPr>
          <a:noFill/>
        </p:spPr>
        <p:txBody>
          <a:bodyPr/>
          <a:lstStyle/>
          <a:p>
            <a:fld id="{955E6D90-B5D8-40B8-B83F-94DD4BACDD21}" type="slidenum">
              <a:rPr lang="en-US" smtClean="0">
                <a:solidFill>
                  <a:prstClr val="black"/>
                </a:solidFill>
              </a:rPr>
              <a:pPr/>
              <a:t>152</a:t>
            </a:fld>
            <a:endParaRPr lang="en-US">
              <a:solidFill>
                <a:prstClr val="black"/>
              </a:solidFill>
            </a:endParaRPr>
          </a:p>
        </p:txBody>
      </p:sp>
      <p:sp>
        <p:nvSpPr>
          <p:cNvPr id="1028" name="Rectangle 2"/>
          <p:cNvSpPr>
            <a:spLocks noGrp="1" noChangeArrowheads="1"/>
          </p:cNvSpPr>
          <p:nvPr>
            <p:ph type="title"/>
          </p:nvPr>
        </p:nvSpPr>
        <p:spPr/>
        <p:txBody>
          <a:bodyPr/>
          <a:lstStyle/>
          <a:p>
            <a:pPr eaLnBrk="1" hangingPunct="1"/>
            <a:r>
              <a:rPr lang="en-US" dirty="0"/>
              <a:t>Example</a:t>
            </a:r>
          </a:p>
        </p:txBody>
      </p:sp>
      <p:sp>
        <p:nvSpPr>
          <p:cNvPr id="10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sz="1800">
              <a:solidFill>
                <a:prstClr val="black"/>
              </a:solidFill>
            </a:endParaRPr>
          </a:p>
        </p:txBody>
      </p:sp>
      <p:graphicFrame>
        <p:nvGraphicFramePr>
          <p:cNvPr id="1026" name="Object 5"/>
          <p:cNvGraphicFramePr>
            <a:graphicFrameLocks noChangeAspect="1"/>
          </p:cNvGraphicFramePr>
          <p:nvPr/>
        </p:nvGraphicFramePr>
        <p:xfrm>
          <a:off x="0" y="0"/>
          <a:ext cx="123825" cy="133350"/>
        </p:xfrm>
        <a:graphic>
          <a:graphicData uri="http://schemas.openxmlformats.org/presentationml/2006/ole">
            <mc:AlternateContent xmlns:mc="http://schemas.openxmlformats.org/markup-compatibility/2006">
              <mc:Choice xmlns:v="urn:schemas-microsoft-com:vml" Requires="v">
                <p:oleObj name="Equation" r:id="rId3" imgW="126835" imgH="139518" progId="Equation.3">
                  <p:embed/>
                </p:oleObj>
              </mc:Choice>
              <mc:Fallback>
                <p:oleObj name="Equation" r:id="rId3" imgW="126835" imgH="139518"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72B887C-4D37-4831-8957-A255549DE63B}"/>
              </a:ext>
            </a:extLst>
          </p:cNvPr>
          <p:cNvSpPr txBox="1"/>
          <p:nvPr/>
        </p:nvSpPr>
        <p:spPr>
          <a:xfrm>
            <a:off x="2897312" y="5100552"/>
            <a:ext cx="6092576" cy="1449628"/>
          </a:xfrm>
          <a:prstGeom prst="rect">
            <a:avLst/>
          </a:prstGeom>
          <a:solidFill>
            <a:schemeClr val="accent1">
              <a:lumMod val="20000"/>
              <a:lumOff val="80000"/>
            </a:schemeClr>
          </a:solidFill>
        </p:spPr>
        <p:txBody>
          <a:bodyPr wrap="square" rtlCol="0">
            <a:spAutoFit/>
          </a:bodyPr>
          <a:lstStyle/>
          <a:p>
            <a:r>
              <a:rPr lang="en-US" b="0" dirty="0">
                <a:latin typeface="Calibri" panose="020F0502020204030204" pitchFamily="34" charset="0"/>
                <a:cs typeface="Calibri" panose="020F0502020204030204" pitchFamily="34" charset="0"/>
              </a:rPr>
              <a:t>PREDICT (</a:t>
            </a:r>
            <a:r>
              <a:rPr lang="en-US" b="0" dirty="0" err="1">
                <a:latin typeface="Calibri" panose="020F0502020204030204" pitchFamily="34" charset="0"/>
                <a:cs typeface="Calibri" panose="020F0502020204030204" pitchFamily="34" charset="0"/>
              </a:rPr>
              <a:t>expr_tail_tail</a:t>
            </a:r>
            <a:r>
              <a:rPr lang="en-US" b="0" dirty="0">
                <a:latin typeface="Calibri" panose="020F0502020204030204" pitchFamily="34" charset="0"/>
                <a:cs typeface="Calibri" panose="020F0502020204030204" pitchFamily="34" charset="0"/>
              </a:rPr>
              <a:t> ::=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    FOLLOW(</a:t>
            </a:r>
            <a:r>
              <a:rPr lang="en-US" b="0" dirty="0" err="1">
                <a:solidFill>
                  <a:schemeClr val="tx2"/>
                </a:solidFill>
                <a:latin typeface="Calibri" panose="020F0502020204030204" pitchFamily="34" charset="0"/>
                <a:cs typeface="Calibri" panose="020F0502020204030204" pitchFamily="34" charset="0"/>
              </a:rPr>
              <a:t>epxr_tail</a:t>
            </a:r>
            <a:r>
              <a:rPr lang="en-US" b="0" dirty="0">
                <a:solidFill>
                  <a:schemeClr val="tx2"/>
                </a:solidFill>
                <a:latin typeface="Calibri" panose="020F0502020204030204" pitchFamily="34" charset="0"/>
                <a:cs typeface="Calibri" panose="020F0502020204030204" pitchFamily="34" charset="0"/>
              </a:rPr>
              <a:t>) = {</a:t>
            </a:r>
            <a:r>
              <a:rPr lang="en-US" b="0" dirty="0">
                <a:solidFill>
                  <a:schemeClr val="accent5"/>
                </a:solidFill>
                <a:latin typeface="Calibri" panose="020F0502020204030204" pitchFamily="34" charset="0"/>
                <a:cs typeface="Calibri" panose="020F0502020204030204" pitchFamily="34" charset="0"/>
              </a:rPr>
              <a:t>$</a:t>
            </a:r>
            <a:r>
              <a:rPr lang="en-US" b="0" dirty="0">
                <a:solidFill>
                  <a:schemeClr val="tx2"/>
                </a:solidFill>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dirty="0">
                <a:solidFill>
                  <a:schemeClr val="tx2"/>
                </a:solidFill>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 ) = FIRST(expr) = {</a:t>
            </a:r>
            <a:r>
              <a:rPr lang="en-US" b="0" i="1" dirty="0">
                <a:solidFill>
                  <a:schemeClr val="accent4"/>
                </a:solidFill>
                <a:latin typeface="Calibri" panose="020F0502020204030204" pitchFamily="34" charset="0"/>
                <a:cs typeface="Calibri" panose="020F0502020204030204" pitchFamily="34" charset="0"/>
              </a:rPr>
              <a:t>@</a:t>
            </a:r>
            <a:r>
              <a:rPr lang="en-US" b="0" i="1"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1" dirty="0">
                <a:latin typeface="Calibri" panose="020F0502020204030204" pitchFamily="34" charset="0"/>
                <a:cs typeface="Calibri" panose="020F0502020204030204" pitchFamily="34" charset="0"/>
              </a:rPr>
              <a:t>PREDICT(</a:t>
            </a:r>
            <a:r>
              <a:rPr lang="en-US" b="0" i="1" dirty="0" err="1">
                <a:latin typeface="Calibri" panose="020F0502020204030204" pitchFamily="34" charset="0"/>
                <a:cs typeface="Calibri" panose="020F0502020204030204" pitchFamily="34" charset="0"/>
              </a:rPr>
              <a:t>expr_tail_tail</a:t>
            </a:r>
            <a:r>
              <a:rPr lang="en-US" b="0" i="1" dirty="0">
                <a:latin typeface="Calibri" panose="020F0502020204030204" pitchFamily="34" charset="0"/>
                <a:cs typeface="Calibri" panose="020F0502020204030204" pitchFamily="34" charset="0"/>
              </a:rPr>
              <a:t> = </a:t>
            </a:r>
            <a:r>
              <a:rPr lang="en-US" b="0" dirty="0">
                <a:solidFill>
                  <a:schemeClr val="accent4"/>
                </a:solidFill>
                <a:latin typeface="Calibri" panose="020F0502020204030204" pitchFamily="34" charset="0"/>
                <a:cs typeface="Calibri" panose="020F0502020204030204" pitchFamily="34" charset="0"/>
              </a:rPr>
              <a:t>(</a:t>
            </a:r>
            <a:r>
              <a:rPr lang="en-US" b="0" dirty="0">
                <a:solidFill>
                  <a:srgbClr val="0099FF"/>
                </a:solidFill>
                <a:latin typeface="Calibri" panose="020F0502020204030204" pitchFamily="34" charset="0"/>
                <a:cs typeface="Calibri" panose="020F0502020204030204" pitchFamily="34" charset="0"/>
              </a:rPr>
              <a:t> </a:t>
            </a:r>
            <a:r>
              <a:rPr lang="el-GR" b="0" dirty="0">
                <a:solidFill>
                  <a:schemeClr val="tx2"/>
                </a:solidFill>
                <a:latin typeface="Calibri" panose="020F0502020204030204" pitchFamily="34" charset="0"/>
                <a:cs typeface="Calibri" panose="020F0502020204030204" pitchFamily="34" charset="0"/>
              </a:rPr>
              <a:t>ε</a:t>
            </a:r>
            <a:r>
              <a:rPr lang="en-US" b="0" dirty="0">
                <a:solidFill>
                  <a:schemeClr val="tx2"/>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i="1" dirty="0">
                <a:latin typeface="Calibri" panose="020F0502020204030204" pitchFamily="34" charset="0"/>
                <a:cs typeface="Calibri" panose="020F0502020204030204" pitchFamily="34" charset="0"/>
              </a:rPr>
              <a:t>expr</a:t>
            </a:r>
            <a:r>
              <a:rPr lang="en-US" b="0" dirty="0">
                <a:solidFill>
                  <a:schemeClr val="accent2"/>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 </a:t>
            </a:r>
            <a:r>
              <a:rPr lang="en-US" b="0" dirty="0">
                <a:solidFill>
                  <a:schemeClr val="accent4"/>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 {</a:t>
            </a:r>
            <a:r>
              <a:rPr lang="en-US" b="0" dirty="0">
                <a:solidFill>
                  <a:schemeClr val="accent5"/>
                </a:solidFill>
                <a:latin typeface="Calibri" panose="020F0502020204030204" pitchFamily="34" charset="0"/>
                <a:cs typeface="Calibri" panose="020F0502020204030204" pitchFamily="34" charset="0"/>
              </a:rPr>
              <a:t>(</a:t>
            </a:r>
            <a:r>
              <a:rPr lang="en-US" b="0" dirty="0">
                <a:latin typeface="Calibri" panose="020F0502020204030204" pitchFamily="34" charset="0"/>
                <a:cs typeface="Calibri" panose="020F050202020403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i="1" dirty="0"/>
          </a:p>
        </p:txBody>
      </p:sp>
      <p:sp>
        <p:nvSpPr>
          <p:cNvPr id="3" name="TextBox 2">
            <a:extLst>
              <a:ext uri="{FF2B5EF4-FFF2-40B4-BE49-F238E27FC236}">
                <a16:creationId xmlns:a16="http://schemas.microsoft.com/office/drawing/2014/main" id="{6654BBA5-930A-4679-A288-B82DFD2F978D}"/>
              </a:ext>
            </a:extLst>
          </p:cNvPr>
          <p:cNvSpPr txBox="1"/>
          <p:nvPr/>
        </p:nvSpPr>
        <p:spPr>
          <a:xfrm>
            <a:off x="4500986" y="1191805"/>
            <a:ext cx="4315146" cy="1938992"/>
          </a:xfrm>
          <a:prstGeom prst="rect">
            <a:avLst/>
          </a:prstGeom>
          <a:noFill/>
        </p:spPr>
        <p:txBody>
          <a:bodyPr wrap="square" rtlCol="0">
            <a:spAutoFit/>
          </a:bodyPr>
          <a:lstStyle/>
          <a:p>
            <a:r>
              <a:rPr lang="en-US" sz="2000" dirty="0">
                <a:solidFill>
                  <a:srgbClr val="00B050"/>
                </a:solidFill>
                <a:latin typeface="Calibri" panose="020F0502020204030204" pitchFamily="34" charset="0"/>
                <a:cs typeface="Calibri" panose="020F0502020204030204" pitchFamily="34" charset="0"/>
              </a:rPr>
              <a:t>Comment: </a:t>
            </a:r>
          </a:p>
          <a:p>
            <a:pPr marL="342900" indent="-342900">
              <a:buFont typeface="Arial" panose="020B0604020202020204" pitchFamily="34" charset="0"/>
              <a:buChar char="•"/>
            </a:pPr>
            <a:r>
              <a:rPr lang="en-US" sz="2000" dirty="0">
                <a:solidFill>
                  <a:srgbClr val="00B050"/>
                </a:solidFill>
                <a:latin typeface="Calibri" panose="020F0502020204030204" pitchFamily="34" charset="0"/>
                <a:cs typeface="Calibri" panose="020F0502020204030204" pitchFamily="34" charset="0"/>
              </a:rPr>
              <a:t>We need to know FOLLOW(expr).  </a:t>
            </a:r>
          </a:p>
          <a:p>
            <a:pPr marL="342900" indent="-342900">
              <a:buFont typeface="Arial" panose="020B0604020202020204" pitchFamily="34" charset="0"/>
              <a:buChar char="•"/>
            </a:pPr>
            <a:r>
              <a:rPr lang="en-US" sz="2000" dirty="0">
                <a:solidFill>
                  <a:srgbClr val="00B050"/>
                </a:solidFill>
                <a:latin typeface="Calibri" panose="020F0502020204030204" pitchFamily="34" charset="0"/>
                <a:cs typeface="Calibri" panose="020F0502020204030204" pitchFamily="34" charset="0"/>
              </a:rPr>
              <a:t>Here it is $.  </a:t>
            </a:r>
          </a:p>
          <a:p>
            <a:pPr marL="342900" indent="-342900">
              <a:buFont typeface="Arial" panose="020B0604020202020204" pitchFamily="34" charset="0"/>
              <a:buChar char="•"/>
            </a:pPr>
            <a:r>
              <a:rPr lang="en-US" sz="2000" dirty="0">
                <a:solidFill>
                  <a:srgbClr val="00B050"/>
                </a:solidFill>
                <a:latin typeface="Calibri" panose="020F0502020204030204" pitchFamily="34" charset="0"/>
                <a:cs typeface="Calibri" panose="020F0502020204030204" pitchFamily="34" charset="0"/>
              </a:rPr>
              <a:t>If this were a fragment of a larger grammar. FOLLOW(expr) would depend on the rest of the grammar.</a:t>
            </a:r>
          </a:p>
        </p:txBody>
      </p:sp>
    </p:spTree>
    <p:extLst>
      <p:ext uri="{BB962C8B-B14F-4D97-AF65-F5344CB8AC3E}">
        <p14:creationId xmlns:p14="http://schemas.microsoft.com/office/powerpoint/2010/main" val="398320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3"/>
          <p:cNvSpPr>
            <a:spLocks noGrp="1" noChangeArrowheads="1"/>
          </p:cNvSpPr>
          <p:nvPr>
            <p:ph idx="1"/>
          </p:nvPr>
        </p:nvSpPr>
        <p:spPr/>
        <p:txBody>
          <a:bodyPr/>
          <a:lstStyle/>
          <a:p>
            <a:pPr eaLnBrk="1" hangingPunct="1"/>
            <a:r>
              <a:rPr lang="en-US" sz="2800" dirty="0"/>
              <a:t>Eliminating left recursion and using left-factorization to eliminate common prefixes is not guaranteed to make the grammar LL.</a:t>
            </a:r>
          </a:p>
          <a:p>
            <a:pPr eaLnBrk="1" hangingPunct="1"/>
            <a:r>
              <a:rPr lang="en-US" sz="2800" dirty="0"/>
              <a:t>In practice, these are very useful tricks.</a:t>
            </a:r>
            <a:br>
              <a:rPr lang="en-US" sz="2800" dirty="0"/>
            </a:br>
            <a:endParaRPr lang="en-US" sz="2800" dirty="0"/>
          </a:p>
        </p:txBody>
      </p:sp>
      <p:sp>
        <p:nvSpPr>
          <p:cNvPr id="109570" name="Slide Number Placeholder 5"/>
          <p:cNvSpPr>
            <a:spLocks noGrp="1"/>
          </p:cNvSpPr>
          <p:nvPr>
            <p:ph type="sldNum" sz="quarter" idx="4294967295"/>
          </p:nvPr>
        </p:nvSpPr>
        <p:spPr>
          <a:xfrm>
            <a:off x="8458200" y="6407944"/>
            <a:ext cx="554832" cy="365125"/>
          </a:xfrm>
          <a:noFill/>
        </p:spPr>
        <p:txBody>
          <a:bodyPr/>
          <a:lstStyle/>
          <a:p>
            <a:fld id="{C16E9184-33C8-4204-94F7-084DAC52B8E4}" type="slidenum">
              <a:rPr lang="en-US" smtClean="0">
                <a:solidFill>
                  <a:prstClr val="black"/>
                </a:solidFill>
              </a:rPr>
              <a:pPr/>
              <a:t>153</a:t>
            </a:fld>
            <a:endParaRPr lang="en-US" dirty="0">
              <a:solidFill>
                <a:prstClr val="black"/>
              </a:solidFill>
            </a:endParaRPr>
          </a:p>
        </p:txBody>
      </p:sp>
      <p:sp>
        <p:nvSpPr>
          <p:cNvPr id="109571" name="Rectangle 2"/>
          <p:cNvSpPr>
            <a:spLocks noGrp="1" noChangeArrowheads="1"/>
          </p:cNvSpPr>
          <p:nvPr>
            <p:ph type="title"/>
          </p:nvPr>
        </p:nvSpPr>
        <p:spPr/>
        <p:txBody>
          <a:bodyPr>
            <a:normAutofit/>
          </a:bodyPr>
          <a:lstStyle/>
          <a:p>
            <a:pPr eaLnBrk="1" hangingPunct="1"/>
            <a:r>
              <a:rPr lang="en-US" sz="3200" dirty="0"/>
              <a:t>Transformations do not always work</a:t>
            </a:r>
          </a:p>
        </p:txBody>
      </p:sp>
    </p:spTree>
    <p:extLst>
      <p:ext uri="{BB962C8B-B14F-4D97-AF65-F5344CB8AC3E}">
        <p14:creationId xmlns:p14="http://schemas.microsoft.com/office/powerpoint/2010/main" val="40319537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FBFD66-A5FA-4E25-9BCD-03FB1929863B}"/>
              </a:ext>
            </a:extLst>
          </p:cNvPr>
          <p:cNvSpPr>
            <a:spLocks noGrp="1"/>
          </p:cNvSpPr>
          <p:nvPr>
            <p:ph type="sldNum" sz="quarter" idx="4294967295"/>
          </p:nvPr>
        </p:nvSpPr>
        <p:spPr/>
        <p:txBody>
          <a:bodyPr/>
          <a:lstStyle/>
          <a:p>
            <a:pPr>
              <a:defRPr/>
            </a:pPr>
            <a:fld id="{762265A3-5DB0-451C-B5A9-66AAB6BD7402}" type="slidenum">
              <a:rPr lang="en-US" smtClean="0">
                <a:solidFill>
                  <a:prstClr val="black"/>
                </a:solidFill>
              </a:rPr>
              <a:pPr>
                <a:defRPr/>
              </a:pPr>
              <a:t>154</a:t>
            </a:fld>
            <a:endParaRPr lang="en-US" dirty="0">
              <a:solidFill>
                <a:prstClr val="black"/>
              </a:solidFill>
            </a:endParaRPr>
          </a:p>
        </p:txBody>
      </p:sp>
      <p:sp>
        <p:nvSpPr>
          <p:cNvPr id="5" name="Title 4">
            <a:extLst>
              <a:ext uri="{FF2B5EF4-FFF2-40B4-BE49-F238E27FC236}">
                <a16:creationId xmlns:a16="http://schemas.microsoft.com/office/drawing/2014/main" id="{9627D6F8-1256-4E78-A9A1-C93BE895FE57}"/>
              </a:ext>
            </a:extLst>
          </p:cNvPr>
          <p:cNvSpPr>
            <a:spLocks noGrp="1"/>
          </p:cNvSpPr>
          <p:nvPr>
            <p:ph type="title"/>
          </p:nvPr>
        </p:nvSpPr>
        <p:spPr/>
        <p:txBody>
          <a:bodyPr/>
          <a:lstStyle/>
          <a:p>
            <a:r>
              <a:rPr lang="en-US" dirty="0"/>
              <a:t>Compilation steps</a:t>
            </a:r>
          </a:p>
        </p:txBody>
      </p:sp>
      <p:sp>
        <p:nvSpPr>
          <p:cNvPr id="8" name="TextBox 7">
            <a:extLst>
              <a:ext uri="{FF2B5EF4-FFF2-40B4-BE49-F238E27FC236}">
                <a16:creationId xmlns:a16="http://schemas.microsoft.com/office/drawing/2014/main" id="{95D43165-BF6B-4068-A5EE-553485D73A42}"/>
              </a:ext>
            </a:extLst>
          </p:cNvPr>
          <p:cNvSpPr txBox="1"/>
          <p:nvPr/>
        </p:nvSpPr>
        <p:spPr>
          <a:xfrm>
            <a:off x="2547991" y="2307817"/>
            <a:ext cx="2506894" cy="369332"/>
          </a:xfrm>
          <a:prstGeom prst="rect">
            <a:avLst/>
          </a:prstGeom>
          <a:solidFill>
            <a:schemeClr val="accent3">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Sequence of characters</a:t>
            </a:r>
          </a:p>
        </p:txBody>
      </p:sp>
      <p:sp>
        <p:nvSpPr>
          <p:cNvPr id="9" name="Oval 8">
            <a:extLst>
              <a:ext uri="{FF2B5EF4-FFF2-40B4-BE49-F238E27FC236}">
                <a16:creationId xmlns:a16="http://schemas.microsoft.com/office/drawing/2014/main" id="{FE7F8410-C67A-4BC0-9D8F-DFEA8F4AEA15}"/>
              </a:ext>
            </a:extLst>
          </p:cNvPr>
          <p:cNvSpPr/>
          <p:nvPr/>
        </p:nvSpPr>
        <p:spPr>
          <a:xfrm>
            <a:off x="3071973" y="3010328"/>
            <a:ext cx="1633592" cy="8219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latin typeface="Calibri" panose="020F0502020204030204" pitchFamily="34" charset="0"/>
                <a:cs typeface="Calibri" panose="020F0502020204030204" pitchFamily="34" charset="0"/>
              </a:rPr>
              <a:t>Lexer</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B16C407-242F-4F76-B5DF-04470EA6A49A}"/>
              </a:ext>
            </a:extLst>
          </p:cNvPr>
          <p:cNvSpPr txBox="1"/>
          <p:nvPr/>
        </p:nvSpPr>
        <p:spPr>
          <a:xfrm>
            <a:off x="2707241" y="4180852"/>
            <a:ext cx="2363056" cy="369332"/>
          </a:xfrm>
          <a:prstGeom prst="rect">
            <a:avLst/>
          </a:prstGeom>
          <a:solidFill>
            <a:schemeClr val="tx2">
              <a:lumMod val="10000"/>
              <a:lumOff val="90000"/>
            </a:schemeClr>
          </a:solidFill>
        </p:spPr>
        <p:txBody>
          <a:bodyPr wrap="square" rtlCol="0">
            <a:spAutoFit/>
          </a:bodyPr>
          <a:lstStyle/>
          <a:p>
            <a:r>
              <a:rPr lang="en-US" dirty="0">
                <a:latin typeface="Calibri" panose="020F0502020204030204" pitchFamily="34" charset="0"/>
                <a:cs typeface="Calibri" panose="020F0502020204030204" pitchFamily="34" charset="0"/>
              </a:rPr>
              <a:t>Sequence of  tokens</a:t>
            </a:r>
          </a:p>
        </p:txBody>
      </p:sp>
      <p:sp>
        <p:nvSpPr>
          <p:cNvPr id="11" name="Oval 10">
            <a:extLst>
              <a:ext uri="{FF2B5EF4-FFF2-40B4-BE49-F238E27FC236}">
                <a16:creationId xmlns:a16="http://schemas.microsoft.com/office/drawing/2014/main" id="{A7303ADB-4C25-4897-972D-19BFA98F274F}"/>
              </a:ext>
            </a:extLst>
          </p:cNvPr>
          <p:cNvSpPr/>
          <p:nvPr/>
        </p:nvSpPr>
        <p:spPr>
          <a:xfrm>
            <a:off x="3071973" y="4844262"/>
            <a:ext cx="1633592" cy="8219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Parser</a:t>
            </a:r>
          </a:p>
        </p:txBody>
      </p:sp>
      <p:sp>
        <p:nvSpPr>
          <p:cNvPr id="12" name="Arrow: Down 11">
            <a:extLst>
              <a:ext uri="{FF2B5EF4-FFF2-40B4-BE49-F238E27FC236}">
                <a16:creationId xmlns:a16="http://schemas.microsoft.com/office/drawing/2014/main" id="{83C04A5D-3D7A-4DEA-9840-FB8E33F3A260}"/>
              </a:ext>
            </a:extLst>
          </p:cNvPr>
          <p:cNvSpPr/>
          <p:nvPr/>
        </p:nvSpPr>
        <p:spPr>
          <a:xfrm>
            <a:off x="3801438" y="2677149"/>
            <a:ext cx="184935" cy="33317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FD0DF20-1F70-47C9-A15F-5E7D136867B7}"/>
              </a:ext>
            </a:extLst>
          </p:cNvPr>
          <p:cNvSpPr/>
          <p:nvPr/>
        </p:nvSpPr>
        <p:spPr>
          <a:xfrm>
            <a:off x="3801438" y="3847673"/>
            <a:ext cx="184935" cy="3177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2D9B3DA4-51C2-4FD4-ADF0-56F7668E408C}"/>
              </a:ext>
            </a:extLst>
          </p:cNvPr>
          <p:cNvSpPr/>
          <p:nvPr/>
        </p:nvSpPr>
        <p:spPr>
          <a:xfrm>
            <a:off x="3801438" y="4522433"/>
            <a:ext cx="184935" cy="3177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3E61A9-52EA-4C7A-A366-2BB1E6734661}"/>
              </a:ext>
            </a:extLst>
          </p:cNvPr>
          <p:cNvSpPr/>
          <p:nvPr/>
        </p:nvSpPr>
        <p:spPr>
          <a:xfrm>
            <a:off x="2378468" y="6062164"/>
            <a:ext cx="3020602" cy="595901"/>
          </a:xfrm>
          <a:prstGeom prst="rect">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Abstract syntax tree for correct programs</a:t>
            </a:r>
          </a:p>
        </p:txBody>
      </p:sp>
      <p:sp>
        <p:nvSpPr>
          <p:cNvPr id="17" name="Arrow: Down 16">
            <a:extLst>
              <a:ext uri="{FF2B5EF4-FFF2-40B4-BE49-F238E27FC236}">
                <a16:creationId xmlns:a16="http://schemas.microsoft.com/office/drawing/2014/main" id="{1A834F6B-6CD1-4A00-BE41-F374D6CA06C3}"/>
              </a:ext>
            </a:extLst>
          </p:cNvPr>
          <p:cNvSpPr/>
          <p:nvPr/>
        </p:nvSpPr>
        <p:spPr>
          <a:xfrm>
            <a:off x="3780890" y="5705296"/>
            <a:ext cx="184935" cy="3177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9AA71CB-F9D9-409E-A7EF-615339D65D90}"/>
              </a:ext>
            </a:extLst>
          </p:cNvPr>
          <p:cNvSpPr/>
          <p:nvPr/>
        </p:nvSpPr>
        <p:spPr>
          <a:xfrm>
            <a:off x="5496674" y="609113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0DEE11-093D-457F-997E-85566F719DC7}"/>
              </a:ext>
            </a:extLst>
          </p:cNvPr>
          <p:cNvSpPr/>
          <p:nvPr/>
        </p:nvSpPr>
        <p:spPr>
          <a:xfrm>
            <a:off x="6572686" y="6023063"/>
            <a:ext cx="1181528" cy="5959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6057633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0BC915-2DD7-4E9F-AD0B-0611CDF32160}"/>
              </a:ext>
            </a:extLst>
          </p:cNvPr>
          <p:cNvSpPr>
            <a:spLocks noGrp="1"/>
          </p:cNvSpPr>
          <p:nvPr>
            <p:ph idx="1"/>
          </p:nvPr>
        </p:nvSpPr>
        <p:spPr/>
        <p:txBody>
          <a:bodyPr/>
          <a:lstStyle/>
          <a:p>
            <a:r>
              <a:rPr lang="en-US" dirty="0"/>
              <a:t>Given an LL(1) grammar, we can systematically construct a recursive descent parser.</a:t>
            </a:r>
          </a:p>
          <a:p>
            <a:r>
              <a:rPr lang="en-US" dirty="0">
                <a:solidFill>
                  <a:srgbClr val="FF0000"/>
                </a:solidFill>
              </a:rPr>
              <a:t>First version of the parser, only determine whether sentence is legal</a:t>
            </a:r>
          </a:p>
          <a:p>
            <a:pPr lvl="1"/>
            <a:r>
              <a:rPr lang="en-US" dirty="0"/>
              <a:t>We will ignore AST construction</a:t>
            </a:r>
          </a:p>
          <a:p>
            <a:pPr lvl="1"/>
            <a:r>
              <a:rPr lang="en-US" dirty="0"/>
              <a:t>The parser will determine whether a sequence of tokens is legal in the language specified by the CFG.</a:t>
            </a:r>
          </a:p>
          <a:p>
            <a:r>
              <a:rPr lang="en-US" dirty="0">
                <a:solidFill>
                  <a:srgbClr val="FF0000"/>
                </a:solidFill>
              </a:rPr>
              <a:t>Revised parser</a:t>
            </a:r>
          </a:p>
          <a:p>
            <a:pPr lvl="1"/>
            <a:r>
              <a:rPr lang="en-US" dirty="0"/>
              <a:t>Add AST generation</a:t>
            </a:r>
          </a:p>
          <a:p>
            <a:pPr marL="0" indent="0">
              <a:buNone/>
            </a:pPr>
            <a:endParaRPr lang="en-US" dirty="0"/>
          </a:p>
        </p:txBody>
      </p:sp>
      <p:sp>
        <p:nvSpPr>
          <p:cNvPr id="4" name="Slide Number Placeholder 3">
            <a:extLst>
              <a:ext uri="{FF2B5EF4-FFF2-40B4-BE49-F238E27FC236}">
                <a16:creationId xmlns:a16="http://schemas.microsoft.com/office/drawing/2014/main" id="{82C23B97-71FF-4329-BD12-73C776E9251F}"/>
              </a:ext>
            </a:extLst>
          </p:cNvPr>
          <p:cNvSpPr>
            <a:spLocks noGrp="1"/>
          </p:cNvSpPr>
          <p:nvPr>
            <p:ph type="sldNum" sz="quarter" idx="4294967295"/>
          </p:nvPr>
        </p:nvSpPr>
        <p:spPr/>
        <p:txBody>
          <a:bodyPr/>
          <a:lstStyle/>
          <a:p>
            <a:pPr>
              <a:defRPr/>
            </a:pPr>
            <a:fld id="{762265A3-5DB0-451C-B5A9-66AAB6BD7402}" type="slidenum">
              <a:rPr lang="en-US" smtClean="0">
                <a:solidFill>
                  <a:prstClr val="black"/>
                </a:solidFill>
              </a:rPr>
              <a:pPr>
                <a:defRPr/>
              </a:pPr>
              <a:t>155</a:t>
            </a:fld>
            <a:endParaRPr lang="en-US">
              <a:solidFill>
                <a:prstClr val="black"/>
              </a:solidFill>
            </a:endParaRPr>
          </a:p>
        </p:txBody>
      </p:sp>
      <p:sp>
        <p:nvSpPr>
          <p:cNvPr id="5" name="Title 4">
            <a:extLst>
              <a:ext uri="{FF2B5EF4-FFF2-40B4-BE49-F238E27FC236}">
                <a16:creationId xmlns:a16="http://schemas.microsoft.com/office/drawing/2014/main" id="{FC6EFF31-9D9D-427B-A903-381C94B7051E}"/>
              </a:ext>
            </a:extLst>
          </p:cNvPr>
          <p:cNvSpPr>
            <a:spLocks noGrp="1"/>
          </p:cNvSpPr>
          <p:nvPr>
            <p:ph type="title"/>
          </p:nvPr>
        </p:nvSpPr>
        <p:spPr/>
        <p:txBody>
          <a:bodyPr/>
          <a:lstStyle/>
          <a:p>
            <a:r>
              <a:rPr lang="en-US" dirty="0"/>
              <a:t>Systematic construction of a parser</a:t>
            </a:r>
          </a:p>
        </p:txBody>
      </p:sp>
    </p:spTree>
    <p:extLst>
      <p:ext uri="{BB962C8B-B14F-4D97-AF65-F5344CB8AC3E}">
        <p14:creationId xmlns:p14="http://schemas.microsoft.com/office/powerpoint/2010/main" val="20148022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3"/>
          <p:cNvSpPr>
            <a:spLocks noGrp="1" noChangeArrowheads="1"/>
          </p:cNvSpPr>
          <p:nvPr>
            <p:ph idx="1"/>
          </p:nvPr>
        </p:nvSpPr>
        <p:spPr>
          <a:xfrm>
            <a:off x="457200" y="2084798"/>
            <a:ext cx="8229600" cy="4773202"/>
          </a:xfrm>
        </p:spPr>
        <p:txBody>
          <a:bodyPr>
            <a:normAutofit/>
          </a:bodyPr>
          <a:lstStyle/>
          <a:p>
            <a:pPr eaLnBrk="1" hangingPunct="1"/>
            <a:r>
              <a:rPr lang="en-US" sz="2400" dirty="0"/>
              <a:t>Compute the PREDICT sets for each production</a:t>
            </a:r>
          </a:p>
          <a:p>
            <a:pPr eaLnBrk="1" hangingPunct="1"/>
            <a:r>
              <a:rPr lang="en-US" sz="2400" dirty="0"/>
              <a:t>Rewrite the grammar so that each non-terminal is on the left side of exactly one production. </a:t>
            </a:r>
          </a:p>
          <a:p>
            <a:pPr eaLnBrk="1" hangingPunct="1"/>
            <a:r>
              <a:rPr lang="en-US" sz="2400" dirty="0"/>
              <a:t>For example, change </a:t>
            </a:r>
          </a:p>
          <a:p>
            <a:pPr lvl="3" eaLnBrk="1" hangingPunct="1">
              <a:buNone/>
            </a:pPr>
            <a:r>
              <a:rPr lang="en-US" sz="2400" dirty="0"/>
              <a:t>A::= B</a:t>
            </a:r>
          </a:p>
          <a:p>
            <a:pPr lvl="3" eaLnBrk="1" hangingPunct="1">
              <a:buNone/>
            </a:pPr>
            <a:r>
              <a:rPr lang="en-US" sz="2400" dirty="0"/>
              <a:t>A::= C </a:t>
            </a:r>
          </a:p>
          <a:p>
            <a:pPr lvl="2" eaLnBrk="1" hangingPunct="1">
              <a:buFontTx/>
              <a:buNone/>
            </a:pPr>
            <a:r>
              <a:rPr lang="en-US" sz="2400" dirty="0"/>
              <a:t>to</a:t>
            </a:r>
          </a:p>
          <a:p>
            <a:pPr lvl="3" eaLnBrk="1" hangingPunct="1">
              <a:buNone/>
            </a:pPr>
            <a:r>
              <a:rPr lang="en-US" sz="2400" dirty="0"/>
              <a:t>A::= B  | C</a:t>
            </a:r>
          </a:p>
        </p:txBody>
      </p:sp>
      <p:sp>
        <p:nvSpPr>
          <p:cNvPr id="111618" name="Slide Number Placeholder 5"/>
          <p:cNvSpPr>
            <a:spLocks noGrp="1"/>
          </p:cNvSpPr>
          <p:nvPr>
            <p:ph type="sldNum" sz="quarter" idx="12"/>
          </p:nvPr>
        </p:nvSpPr>
        <p:spPr>
          <a:noFill/>
        </p:spPr>
        <p:txBody>
          <a:bodyPr/>
          <a:lstStyle/>
          <a:p>
            <a:fld id="{A1241A93-5A58-48B3-A4D8-9761753A8612}" type="slidenum">
              <a:rPr lang="en-US" smtClean="0">
                <a:solidFill>
                  <a:srgbClr val="000000"/>
                </a:solidFill>
              </a:rPr>
              <a:pPr/>
              <a:t>156</a:t>
            </a:fld>
            <a:endParaRPr lang="en-US">
              <a:solidFill>
                <a:srgbClr val="000000"/>
              </a:solidFill>
            </a:endParaRPr>
          </a:p>
        </p:txBody>
      </p:sp>
      <p:sp>
        <p:nvSpPr>
          <p:cNvPr id="111619" name="Rectangle 2"/>
          <p:cNvSpPr>
            <a:spLocks noGrp="1" noChangeArrowheads="1"/>
          </p:cNvSpPr>
          <p:nvPr>
            <p:ph type="title"/>
          </p:nvPr>
        </p:nvSpPr>
        <p:spPr>
          <a:xfrm>
            <a:off x="457200" y="911636"/>
            <a:ext cx="8229600" cy="792162"/>
          </a:xfrm>
        </p:spPr>
        <p:txBody>
          <a:bodyPr/>
          <a:lstStyle/>
          <a:p>
            <a:pPr eaLnBrk="1" hangingPunct="1"/>
            <a:r>
              <a:rPr lang="en-US" dirty="0"/>
              <a:t>Parser construction</a:t>
            </a:r>
          </a:p>
        </p:txBody>
      </p:sp>
    </p:spTree>
    <p:extLst>
      <p:ext uri="{BB962C8B-B14F-4D97-AF65-F5344CB8AC3E}">
        <p14:creationId xmlns:p14="http://schemas.microsoft.com/office/powerpoint/2010/main" val="31311890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BA7C-B372-4A29-9C88-672D01D80961}"/>
              </a:ext>
            </a:extLst>
          </p:cNvPr>
          <p:cNvSpPr>
            <a:spLocks noGrp="1"/>
          </p:cNvSpPr>
          <p:nvPr>
            <p:ph type="title"/>
          </p:nvPr>
        </p:nvSpPr>
        <p:spPr/>
        <p:txBody>
          <a:bodyPr/>
          <a:lstStyle/>
          <a:p>
            <a:r>
              <a:rPr lang="en-US" dirty="0"/>
              <a:t>Parser construction (2)</a:t>
            </a:r>
          </a:p>
        </p:txBody>
      </p:sp>
      <p:sp>
        <p:nvSpPr>
          <p:cNvPr id="112643" name="Rectangle 2"/>
          <p:cNvSpPr>
            <a:spLocks noGrp="1" noChangeArrowheads="1"/>
          </p:cNvSpPr>
          <p:nvPr>
            <p:ph idx="10"/>
          </p:nvPr>
        </p:nvSpPr>
        <p:spPr/>
        <p:txBody>
          <a:bodyPr/>
          <a:lstStyle/>
          <a:p>
            <a:pPr eaLnBrk="1" hangingPunct="1">
              <a:lnSpc>
                <a:spcPct val="90000"/>
              </a:lnSpc>
            </a:pPr>
            <a:r>
              <a:rPr lang="en-US" sz="2800" dirty="0"/>
              <a:t>For each non-terminal A, create a method</a:t>
            </a:r>
          </a:p>
          <a:p>
            <a:pPr marL="228600" lvl="1" indent="0" eaLnBrk="1" hangingPunct="1">
              <a:lnSpc>
                <a:spcPct val="90000"/>
              </a:lnSpc>
              <a:buNone/>
            </a:pPr>
            <a:r>
              <a:rPr lang="en-US" sz="2800" dirty="0"/>
              <a:t>	void A()</a:t>
            </a:r>
          </a:p>
          <a:p>
            <a:pPr eaLnBrk="1" hangingPunct="1">
              <a:lnSpc>
                <a:spcPct val="90000"/>
              </a:lnSpc>
            </a:pPr>
            <a:r>
              <a:rPr lang="en-US" sz="2800" dirty="0"/>
              <a:t>For each possible shape of the right hand side of a production	</a:t>
            </a:r>
          </a:p>
          <a:p>
            <a:pPr lvl="1" eaLnBrk="1" hangingPunct="1">
              <a:lnSpc>
                <a:spcPct val="90000"/>
              </a:lnSpc>
              <a:buFontTx/>
              <a:buNone/>
            </a:pPr>
            <a:r>
              <a:rPr lang="en-US" sz="2800" dirty="0"/>
              <a:t>        A ::= </a:t>
            </a:r>
            <a:r>
              <a:rPr lang="el-GR" sz="2800" dirty="0">
                <a:cs typeface="Arial" charset="0"/>
              </a:rPr>
              <a:t>σ</a:t>
            </a:r>
            <a:endParaRPr lang="en-US" sz="2800" dirty="0">
              <a:cs typeface="Arial" charset="0"/>
            </a:endParaRPr>
          </a:p>
          <a:p>
            <a:pPr lvl="1" eaLnBrk="1" hangingPunct="1">
              <a:lnSpc>
                <a:spcPct val="90000"/>
              </a:lnSpc>
              <a:buFontTx/>
              <a:buNone/>
            </a:pPr>
            <a:r>
              <a:rPr lang="en-US" sz="2800" dirty="0"/>
              <a:t>we have a rule for constructing the code for the method A();</a:t>
            </a:r>
          </a:p>
        </p:txBody>
      </p:sp>
      <p:sp>
        <p:nvSpPr>
          <p:cNvPr id="112642" name="Slide Number Placeholder 5"/>
          <p:cNvSpPr>
            <a:spLocks noGrp="1"/>
          </p:cNvSpPr>
          <p:nvPr>
            <p:ph type="sldNum" sz="quarter" idx="4294967295"/>
          </p:nvPr>
        </p:nvSpPr>
        <p:spPr>
          <a:xfrm>
            <a:off x="0" y="0"/>
            <a:ext cx="0" cy="0"/>
          </a:xfrm>
          <a:noFill/>
        </p:spPr>
        <p:txBody>
          <a:bodyPr/>
          <a:lstStyle/>
          <a:p>
            <a:fld id="{36A8181B-72B9-4BA1-914C-5199AE1B96C3}" type="slidenum">
              <a:rPr lang="en-US" smtClean="0">
                <a:solidFill>
                  <a:srgbClr val="000000"/>
                </a:solidFill>
              </a:rPr>
              <a:pPr/>
              <a:t>157</a:t>
            </a:fld>
            <a:endParaRPr lang="en-US">
              <a:solidFill>
                <a:srgbClr val="000000"/>
              </a:solidFill>
            </a:endParaRPr>
          </a:p>
        </p:txBody>
      </p:sp>
    </p:spTree>
    <p:extLst>
      <p:ext uri="{BB962C8B-B14F-4D97-AF65-F5344CB8AC3E}">
        <p14:creationId xmlns:p14="http://schemas.microsoft.com/office/powerpoint/2010/main" val="4090934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3CDD1-307C-47CF-9984-3C88CA6862C2}"/>
              </a:ext>
            </a:extLst>
          </p:cNvPr>
          <p:cNvSpPr>
            <a:spLocks noGrp="1"/>
          </p:cNvSpPr>
          <p:nvPr>
            <p:ph type="title"/>
          </p:nvPr>
        </p:nvSpPr>
        <p:spPr/>
        <p:txBody>
          <a:bodyPr/>
          <a:lstStyle/>
          <a:p>
            <a:pPr rtl="0">
              <a:spcBef>
                <a:spcPts val="0"/>
              </a:spcBef>
              <a:spcAft>
                <a:spcPts val="0"/>
              </a:spcAft>
            </a:pPr>
            <a:r>
              <a:rPr lang="el-GR" dirty="0">
                <a:cs typeface="Arial" charset="0"/>
              </a:rPr>
              <a:t>σ</a:t>
            </a:r>
            <a:r>
              <a:rPr lang="en-US" baseline="-25000" dirty="0">
                <a:cs typeface="Arial" charset="0"/>
              </a:rPr>
              <a:t>1</a:t>
            </a:r>
            <a:r>
              <a:rPr lang="en-US" dirty="0"/>
              <a:t> | </a:t>
            </a:r>
            <a:r>
              <a:rPr lang="el-GR" dirty="0">
                <a:cs typeface="Arial" charset="0"/>
              </a:rPr>
              <a:t>σ</a:t>
            </a:r>
            <a:r>
              <a:rPr lang="en-US" dirty="0"/>
              <a:t> </a:t>
            </a:r>
            <a:r>
              <a:rPr lang="en-US" baseline="-25000" dirty="0"/>
              <a:t>2</a:t>
            </a:r>
            <a:r>
              <a:rPr lang="en-US" dirty="0"/>
              <a:t> | ... </a:t>
            </a:r>
            <a:r>
              <a:rPr lang="el-GR" dirty="0">
                <a:cs typeface="Arial" charset="0"/>
              </a:rPr>
              <a:t>σ</a:t>
            </a:r>
            <a:r>
              <a:rPr lang="en-US" baseline="-25000" dirty="0"/>
              <a:t>n</a:t>
            </a:r>
            <a:r>
              <a:rPr lang="en-US" dirty="0"/>
              <a:t>   </a:t>
            </a:r>
            <a:r>
              <a:rPr lang="en-US" sz="2800" dirty="0"/>
              <a:t>(where none are </a:t>
            </a:r>
            <a:r>
              <a:rPr lang="en-US" sz="2800" dirty="0">
                <a:sym typeface="Symbol" pitchFamily="18" charset="2"/>
              </a:rPr>
              <a:t></a:t>
            </a:r>
            <a:r>
              <a:rPr lang="en-US" sz="2800" dirty="0"/>
              <a:t>) </a:t>
            </a:r>
            <a:br>
              <a:rPr lang="en-US" sz="2800" dirty="0"/>
            </a:br>
            <a:br>
              <a:rPr lang="en-US" sz="2800" dirty="0"/>
            </a:br>
            <a:r>
              <a:rPr lang="en-US" sz="1800" b="0" i="0" u="none" strike="noStrike" dirty="0">
                <a:solidFill>
                  <a:srgbClr val="000000"/>
                </a:solidFill>
                <a:effectLst/>
                <a:latin typeface="Arial" panose="020B0604020202020204" pitchFamily="34" charset="0"/>
              </a:rPr>
              <a:t>   </a:t>
            </a:r>
            <a:br>
              <a:rPr lang="en-US" dirty="0">
                <a:effectLst/>
              </a:rPr>
            </a:br>
            <a:br>
              <a:rPr lang="en-US" dirty="0"/>
            </a:br>
            <a:br>
              <a:rPr lang="en-US" dirty="0"/>
            </a:br>
            <a:br>
              <a:rPr lang="en-US" dirty="0">
                <a:effectLst/>
              </a:rPr>
            </a:br>
            <a:br>
              <a:rPr lang="en-US" dirty="0"/>
            </a:br>
            <a:endParaRPr lang="en-US" dirty="0"/>
          </a:p>
        </p:txBody>
      </p:sp>
      <p:sp>
        <p:nvSpPr>
          <p:cNvPr id="113667" name="Rectangle 2"/>
          <p:cNvSpPr>
            <a:spLocks noGrp="1" noChangeArrowheads="1"/>
          </p:cNvSpPr>
          <p:nvPr>
            <p:ph idx="10"/>
          </p:nvPr>
        </p:nvSpPr>
        <p:spPr>
          <a:xfrm>
            <a:off x="554805" y="2341844"/>
            <a:ext cx="7556500" cy="4098827"/>
          </a:xfrm>
        </p:spPr>
        <p:txBody>
          <a:bodyPr/>
          <a:lstStyle/>
          <a:p>
            <a:pPr eaLnBrk="1" hangingPunct="1">
              <a:lnSpc>
                <a:spcPct val="80000"/>
              </a:lnSpc>
              <a:buFontTx/>
              <a:buNone/>
            </a:pPr>
            <a:endParaRPr lang="en-US" dirty="0"/>
          </a:p>
          <a:p>
            <a:pPr>
              <a:lnSpc>
                <a:spcPct val="80000"/>
              </a:lnSpc>
              <a:buNone/>
            </a:pPr>
            <a:r>
              <a:rPr lang="en-US" dirty="0">
                <a:solidFill>
                  <a:schemeClr val="tx1"/>
                </a:solidFill>
              </a:rPr>
              <a:t>    if  (token ∈ PREDICT(</a:t>
            </a:r>
            <a:r>
              <a:rPr lang="en-US" dirty="0" err="1">
                <a:solidFill>
                  <a:schemeClr val="tx1"/>
                </a:solidFill>
              </a:rPr>
              <a:t>lhs</a:t>
            </a:r>
            <a:r>
              <a:rPr lang="en-US" dirty="0">
                <a:solidFill>
                  <a:schemeClr val="tx1"/>
                </a:solidFill>
              </a:rPr>
              <a:t>   ::= </a:t>
            </a:r>
            <a:r>
              <a:rPr lang="el-GR" dirty="0">
                <a:solidFill>
                  <a:schemeClr val="tx1"/>
                </a:solidFill>
                <a:cs typeface="Arial" charset="0"/>
              </a:rPr>
              <a:t>σ</a:t>
            </a:r>
            <a:r>
              <a:rPr lang="en-US" baseline="-25000" dirty="0">
                <a:solidFill>
                  <a:schemeClr val="tx1"/>
                </a:solidFill>
                <a:cs typeface="Arial" charset="0"/>
              </a:rPr>
              <a:t>1</a:t>
            </a:r>
            <a:r>
              <a:rPr lang="en-US" dirty="0">
                <a:solidFill>
                  <a:schemeClr val="tx1"/>
                </a:solidFill>
              </a:rPr>
              <a:t> )) parse </a:t>
            </a:r>
            <a:r>
              <a:rPr lang="el-GR" dirty="0">
                <a:solidFill>
                  <a:schemeClr val="tx1"/>
                </a:solidFill>
                <a:cs typeface="Arial" charset="0"/>
              </a:rPr>
              <a:t>σ</a:t>
            </a:r>
            <a:r>
              <a:rPr lang="en-US" baseline="-25000" dirty="0">
                <a:solidFill>
                  <a:schemeClr val="tx1"/>
                </a:solidFill>
                <a:cs typeface="Arial" charset="0"/>
              </a:rPr>
              <a:t>1</a:t>
            </a:r>
            <a:r>
              <a:rPr lang="en-US" dirty="0">
                <a:solidFill>
                  <a:schemeClr val="tx1"/>
                </a:solidFill>
              </a:rPr>
              <a:t> ;</a:t>
            </a:r>
          </a:p>
          <a:p>
            <a:pPr>
              <a:lnSpc>
                <a:spcPct val="80000"/>
              </a:lnSpc>
              <a:buNone/>
            </a:pPr>
            <a:r>
              <a:rPr lang="en-US" dirty="0">
                <a:solidFill>
                  <a:schemeClr val="tx1"/>
                </a:solidFill>
              </a:rPr>
              <a:t>    else if (token ∈ PREDICT( </a:t>
            </a:r>
            <a:r>
              <a:rPr lang="en-US" dirty="0" err="1">
                <a:solidFill>
                  <a:schemeClr val="tx1"/>
                </a:solidFill>
              </a:rPr>
              <a:t>lhs</a:t>
            </a:r>
            <a:r>
              <a:rPr lang="en-US" dirty="0">
                <a:solidFill>
                  <a:schemeClr val="tx1"/>
                </a:solidFill>
              </a:rPr>
              <a:t>  ::= </a:t>
            </a:r>
            <a:r>
              <a:rPr lang="el-GR" dirty="0">
                <a:solidFill>
                  <a:schemeClr val="tx1"/>
                </a:solidFill>
                <a:cs typeface="Arial" charset="0"/>
              </a:rPr>
              <a:t>σ</a:t>
            </a:r>
            <a:r>
              <a:rPr lang="en-US" dirty="0">
                <a:solidFill>
                  <a:schemeClr val="tx1"/>
                </a:solidFill>
              </a:rPr>
              <a:t> </a:t>
            </a:r>
            <a:r>
              <a:rPr lang="en-US" baseline="-25000" dirty="0">
                <a:solidFill>
                  <a:schemeClr val="tx1"/>
                </a:solidFill>
              </a:rPr>
              <a:t>2</a:t>
            </a:r>
            <a:r>
              <a:rPr lang="en-US" dirty="0">
                <a:solidFill>
                  <a:schemeClr val="tx1"/>
                </a:solidFill>
              </a:rPr>
              <a:t> ))  parse </a:t>
            </a:r>
            <a:r>
              <a:rPr lang="el-GR" dirty="0">
                <a:solidFill>
                  <a:schemeClr val="tx1"/>
                </a:solidFill>
                <a:cs typeface="Arial" charset="0"/>
              </a:rPr>
              <a:t>σ</a:t>
            </a:r>
            <a:r>
              <a:rPr lang="en-US" dirty="0">
                <a:solidFill>
                  <a:schemeClr val="tx1"/>
                </a:solidFill>
              </a:rPr>
              <a:t> </a:t>
            </a:r>
            <a:r>
              <a:rPr lang="en-US" baseline="-25000" dirty="0">
                <a:solidFill>
                  <a:schemeClr val="tx1"/>
                </a:solidFill>
              </a:rPr>
              <a:t>2</a:t>
            </a:r>
            <a:r>
              <a:rPr lang="en-US" dirty="0">
                <a:solidFill>
                  <a:schemeClr val="tx1"/>
                </a:solidFill>
              </a:rPr>
              <a:t>;</a:t>
            </a:r>
          </a:p>
          <a:p>
            <a:pPr eaLnBrk="1" hangingPunct="1">
              <a:lnSpc>
                <a:spcPct val="80000"/>
              </a:lnSpc>
              <a:buFontTx/>
              <a:buNone/>
            </a:pPr>
            <a:r>
              <a:rPr lang="en-US" dirty="0">
                <a:solidFill>
                  <a:schemeClr val="tx1"/>
                </a:solidFill>
              </a:rPr>
              <a:t>    ...</a:t>
            </a:r>
          </a:p>
          <a:p>
            <a:pPr>
              <a:lnSpc>
                <a:spcPct val="80000"/>
              </a:lnSpc>
              <a:buNone/>
            </a:pPr>
            <a:r>
              <a:rPr lang="en-US" dirty="0">
                <a:solidFill>
                  <a:schemeClr val="tx1"/>
                </a:solidFill>
              </a:rPr>
              <a:t>    else if (token ∈ PREDICT( </a:t>
            </a:r>
            <a:r>
              <a:rPr lang="en-US" dirty="0" err="1">
                <a:solidFill>
                  <a:schemeClr val="tx1"/>
                </a:solidFill>
              </a:rPr>
              <a:t>lhs</a:t>
            </a:r>
            <a:r>
              <a:rPr lang="en-US" dirty="0">
                <a:solidFill>
                  <a:schemeClr val="tx1"/>
                </a:solidFill>
              </a:rPr>
              <a:t>  ::= </a:t>
            </a:r>
            <a:r>
              <a:rPr lang="el-GR" dirty="0">
                <a:solidFill>
                  <a:schemeClr val="tx1"/>
                </a:solidFill>
                <a:cs typeface="Arial" charset="0"/>
              </a:rPr>
              <a:t>σ</a:t>
            </a:r>
            <a:r>
              <a:rPr lang="en-US" baseline="-25000" dirty="0">
                <a:solidFill>
                  <a:schemeClr val="tx1"/>
                </a:solidFill>
              </a:rPr>
              <a:t>n</a:t>
            </a:r>
            <a:r>
              <a:rPr lang="en-US" dirty="0">
                <a:solidFill>
                  <a:schemeClr val="tx1"/>
                </a:solidFill>
              </a:rPr>
              <a:t> ))  parse </a:t>
            </a:r>
            <a:r>
              <a:rPr lang="el-GR" dirty="0">
                <a:solidFill>
                  <a:schemeClr val="tx1"/>
                </a:solidFill>
                <a:cs typeface="Arial" charset="0"/>
              </a:rPr>
              <a:t>σ</a:t>
            </a:r>
            <a:r>
              <a:rPr lang="en-US" baseline="-25000" dirty="0">
                <a:solidFill>
                  <a:schemeClr val="tx1"/>
                </a:solidFill>
              </a:rPr>
              <a:t>n</a:t>
            </a:r>
            <a:r>
              <a:rPr lang="en-US" dirty="0">
                <a:solidFill>
                  <a:schemeClr val="tx1"/>
                </a:solidFill>
              </a:rPr>
              <a:t> </a:t>
            </a:r>
          </a:p>
          <a:p>
            <a:pPr eaLnBrk="1" hangingPunct="1">
              <a:lnSpc>
                <a:spcPct val="80000"/>
              </a:lnSpc>
              <a:buFontTx/>
              <a:buNone/>
            </a:pPr>
            <a:r>
              <a:rPr lang="en-US" dirty="0">
                <a:solidFill>
                  <a:schemeClr val="tx1"/>
                </a:solidFill>
              </a:rPr>
              <a:t>   else </a:t>
            </a:r>
            <a:r>
              <a:rPr lang="en-US" i="1" dirty="0">
                <a:solidFill>
                  <a:schemeClr val="tx1"/>
                </a:solidFill>
              </a:rPr>
              <a:t>error</a:t>
            </a:r>
          </a:p>
          <a:p>
            <a:pPr eaLnBrk="1" hangingPunct="1">
              <a:lnSpc>
                <a:spcPct val="80000"/>
              </a:lnSpc>
              <a:buFontTx/>
              <a:buNone/>
            </a:pPr>
            <a:endParaRPr lang="en-US" sz="2800" dirty="0"/>
          </a:p>
        </p:txBody>
      </p:sp>
      <p:sp>
        <p:nvSpPr>
          <p:cNvPr id="113666" name="Slide Number Placeholder 5"/>
          <p:cNvSpPr>
            <a:spLocks noGrp="1"/>
          </p:cNvSpPr>
          <p:nvPr>
            <p:ph type="sldNum" sz="quarter" idx="4294967295"/>
          </p:nvPr>
        </p:nvSpPr>
        <p:spPr>
          <a:xfrm>
            <a:off x="0" y="0"/>
            <a:ext cx="0" cy="0"/>
          </a:xfrm>
          <a:noFill/>
        </p:spPr>
        <p:txBody>
          <a:bodyPr/>
          <a:lstStyle/>
          <a:p>
            <a:fld id="{D4563EC0-367E-4B85-8F0C-1202CDF642F7}" type="slidenum">
              <a:rPr lang="en-US" smtClean="0">
                <a:solidFill>
                  <a:srgbClr val="000000"/>
                </a:solidFill>
              </a:rPr>
              <a:pPr/>
              <a:t>158</a:t>
            </a:fld>
            <a:endParaRPr lang="en-US">
              <a:solidFill>
                <a:srgbClr val="000000"/>
              </a:solidFill>
            </a:endParaRPr>
          </a:p>
        </p:txBody>
      </p:sp>
    </p:spTree>
    <p:extLst>
      <p:ext uri="{BB962C8B-B14F-4D97-AF65-F5344CB8AC3E}">
        <p14:creationId xmlns:p14="http://schemas.microsoft.com/office/powerpoint/2010/main" val="15429066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5DE7-8051-49F3-B709-98BC2440C7EE}"/>
              </a:ext>
            </a:extLst>
          </p:cNvPr>
          <p:cNvSpPr>
            <a:spLocks noGrp="1"/>
          </p:cNvSpPr>
          <p:nvPr>
            <p:ph type="title"/>
          </p:nvPr>
        </p:nvSpPr>
        <p:spPr/>
        <p:txBody>
          <a:bodyPr/>
          <a:lstStyle/>
          <a:p>
            <a:r>
              <a:rPr lang="el-GR" sz="3600" dirty="0">
                <a:cs typeface="Arial" charset="0"/>
              </a:rPr>
              <a:t>σ</a:t>
            </a:r>
            <a:r>
              <a:rPr lang="en-US" sz="3600" baseline="-25000" dirty="0">
                <a:cs typeface="Arial" charset="0"/>
              </a:rPr>
              <a:t>1</a:t>
            </a:r>
            <a:r>
              <a:rPr lang="en-US" sz="3600" dirty="0"/>
              <a:t> | </a:t>
            </a:r>
            <a:r>
              <a:rPr lang="el-GR" sz="3600" dirty="0">
                <a:cs typeface="Arial" charset="0"/>
              </a:rPr>
              <a:t>σ</a:t>
            </a:r>
            <a:r>
              <a:rPr lang="en-US" sz="3600" dirty="0"/>
              <a:t> </a:t>
            </a:r>
            <a:r>
              <a:rPr lang="en-US" sz="3600" baseline="-25000" dirty="0"/>
              <a:t>2</a:t>
            </a:r>
            <a:r>
              <a:rPr lang="en-US" sz="3600" dirty="0"/>
              <a:t> | ... </a:t>
            </a:r>
            <a:r>
              <a:rPr lang="el-GR" sz="3600" dirty="0">
                <a:cs typeface="Arial" charset="0"/>
              </a:rPr>
              <a:t>σ</a:t>
            </a:r>
            <a:r>
              <a:rPr lang="en-US" sz="3600" baseline="-25000" dirty="0"/>
              <a:t>n </a:t>
            </a:r>
            <a:r>
              <a:rPr lang="en-US" sz="3600" dirty="0"/>
              <a:t>|</a:t>
            </a:r>
            <a:r>
              <a:rPr lang="en-US" sz="3600" baseline="-25000" dirty="0"/>
              <a:t> </a:t>
            </a:r>
            <a:r>
              <a:rPr lang="en-US" sz="3600" dirty="0"/>
              <a:t> </a:t>
            </a:r>
            <a:r>
              <a:rPr lang="en-US" sz="3600" dirty="0">
                <a:sym typeface="Symbol" pitchFamily="18" charset="2"/>
              </a:rPr>
              <a:t></a:t>
            </a:r>
            <a:br>
              <a:rPr lang="en-US" sz="3600" dirty="0"/>
            </a:br>
            <a:endParaRPr lang="en-US" dirty="0"/>
          </a:p>
        </p:txBody>
      </p:sp>
      <p:sp>
        <p:nvSpPr>
          <p:cNvPr id="114691" name="Rectangle 2"/>
          <p:cNvSpPr>
            <a:spLocks noGrp="1" noChangeArrowheads="1"/>
          </p:cNvSpPr>
          <p:nvPr>
            <p:ph idx="10"/>
          </p:nvPr>
        </p:nvSpPr>
        <p:spPr/>
        <p:txBody>
          <a:bodyPr/>
          <a:lstStyle/>
          <a:p>
            <a:pPr>
              <a:buNone/>
            </a:pPr>
            <a:r>
              <a:rPr lang="en-US" dirty="0">
                <a:solidFill>
                  <a:schemeClr val="tx1"/>
                </a:solidFill>
              </a:rPr>
              <a:t>if  (token ∈ PREDICT(lhs ::= </a:t>
            </a:r>
            <a:r>
              <a:rPr lang="el-GR" dirty="0">
                <a:solidFill>
                  <a:schemeClr val="tx1"/>
                </a:solidFill>
                <a:cs typeface="Arial" charset="0"/>
              </a:rPr>
              <a:t>σ</a:t>
            </a:r>
            <a:r>
              <a:rPr lang="en-US" baseline="-25000" dirty="0">
                <a:solidFill>
                  <a:schemeClr val="tx1"/>
                </a:solidFill>
                <a:cs typeface="Arial" charset="0"/>
              </a:rPr>
              <a:t>1</a:t>
            </a:r>
            <a:r>
              <a:rPr lang="en-US" dirty="0">
                <a:solidFill>
                  <a:schemeClr val="tx1"/>
                </a:solidFill>
              </a:rPr>
              <a:t> )) parse </a:t>
            </a:r>
            <a:r>
              <a:rPr lang="el-GR" dirty="0">
                <a:solidFill>
                  <a:schemeClr val="tx1"/>
                </a:solidFill>
                <a:cs typeface="Arial" charset="0"/>
              </a:rPr>
              <a:t>σ</a:t>
            </a:r>
            <a:r>
              <a:rPr lang="en-US" baseline="-25000" dirty="0">
                <a:solidFill>
                  <a:schemeClr val="tx1"/>
                </a:solidFill>
                <a:cs typeface="Arial" charset="0"/>
              </a:rPr>
              <a:t>1</a:t>
            </a:r>
            <a:r>
              <a:rPr lang="en-US" dirty="0">
                <a:solidFill>
                  <a:schemeClr val="tx1"/>
                </a:solidFill>
              </a:rPr>
              <a:t> ;</a:t>
            </a:r>
          </a:p>
          <a:p>
            <a:pPr>
              <a:buNone/>
            </a:pPr>
            <a:r>
              <a:rPr lang="en-US" dirty="0">
                <a:solidFill>
                  <a:schemeClr val="tx1"/>
                </a:solidFill>
              </a:rPr>
              <a:t>else if (token ∈ PREDICT(lhs ::= </a:t>
            </a:r>
            <a:r>
              <a:rPr lang="el-GR" dirty="0">
                <a:solidFill>
                  <a:schemeClr val="tx1"/>
                </a:solidFill>
                <a:cs typeface="Arial" charset="0"/>
              </a:rPr>
              <a:t>σ</a:t>
            </a:r>
            <a:r>
              <a:rPr lang="en-US" baseline="-25000" dirty="0">
                <a:solidFill>
                  <a:schemeClr val="tx1"/>
                </a:solidFill>
              </a:rPr>
              <a:t>2</a:t>
            </a:r>
            <a:r>
              <a:rPr lang="en-US" dirty="0">
                <a:solidFill>
                  <a:schemeClr val="tx1"/>
                </a:solidFill>
              </a:rPr>
              <a:t> )) parse </a:t>
            </a:r>
            <a:r>
              <a:rPr lang="el-GR" dirty="0">
                <a:solidFill>
                  <a:schemeClr val="tx1"/>
                </a:solidFill>
                <a:cs typeface="Arial" charset="0"/>
              </a:rPr>
              <a:t>σ</a:t>
            </a:r>
            <a:r>
              <a:rPr lang="en-US" baseline="-25000" dirty="0">
                <a:solidFill>
                  <a:schemeClr val="tx1"/>
                </a:solidFill>
              </a:rPr>
              <a:t>2</a:t>
            </a:r>
            <a:r>
              <a:rPr lang="en-US" dirty="0">
                <a:solidFill>
                  <a:schemeClr val="tx1"/>
                </a:solidFill>
              </a:rPr>
              <a:t>;</a:t>
            </a:r>
          </a:p>
          <a:p>
            <a:pPr eaLnBrk="1" hangingPunct="1">
              <a:buFontTx/>
              <a:buNone/>
            </a:pPr>
            <a:r>
              <a:rPr lang="en-US" dirty="0">
                <a:solidFill>
                  <a:schemeClr val="tx1"/>
                </a:solidFill>
              </a:rPr>
              <a:t>    ...</a:t>
            </a:r>
          </a:p>
          <a:p>
            <a:pPr>
              <a:buNone/>
            </a:pPr>
            <a:r>
              <a:rPr lang="en-US" dirty="0">
                <a:solidFill>
                  <a:schemeClr val="tx1"/>
                </a:solidFill>
              </a:rPr>
              <a:t>else if (token ∈ PREDICT(lhs ::= </a:t>
            </a:r>
            <a:r>
              <a:rPr lang="el-GR" dirty="0">
                <a:solidFill>
                  <a:schemeClr val="tx1"/>
                </a:solidFill>
                <a:cs typeface="Arial" charset="0"/>
              </a:rPr>
              <a:t>σ</a:t>
            </a:r>
            <a:r>
              <a:rPr lang="en-US" baseline="-25000" dirty="0">
                <a:solidFill>
                  <a:schemeClr val="tx1"/>
                </a:solidFill>
              </a:rPr>
              <a:t>n</a:t>
            </a:r>
            <a:r>
              <a:rPr lang="en-US" dirty="0">
                <a:solidFill>
                  <a:schemeClr val="tx1"/>
                </a:solidFill>
              </a:rPr>
              <a:t> ))  parse </a:t>
            </a:r>
            <a:r>
              <a:rPr lang="el-GR" dirty="0">
                <a:solidFill>
                  <a:schemeClr val="tx1"/>
                </a:solidFill>
                <a:cs typeface="Arial" charset="0"/>
              </a:rPr>
              <a:t>σ</a:t>
            </a:r>
            <a:r>
              <a:rPr lang="en-US" baseline="-25000" dirty="0">
                <a:solidFill>
                  <a:schemeClr val="tx1"/>
                </a:solidFill>
              </a:rPr>
              <a:t>n</a:t>
            </a:r>
            <a:r>
              <a:rPr lang="en-US" dirty="0">
                <a:solidFill>
                  <a:schemeClr val="tx1"/>
                </a:solidFill>
              </a:rPr>
              <a:t> ;</a:t>
            </a:r>
          </a:p>
          <a:p>
            <a:pPr eaLnBrk="1" hangingPunct="1">
              <a:buFontTx/>
              <a:buNone/>
            </a:pPr>
            <a:r>
              <a:rPr lang="en-US" dirty="0">
                <a:solidFill>
                  <a:schemeClr val="accent4"/>
                </a:solidFill>
              </a:rPr>
              <a:t>else return</a:t>
            </a:r>
            <a:r>
              <a:rPr lang="en-US" dirty="0"/>
              <a:t>; //this branch matches </a:t>
            </a:r>
            <a:r>
              <a:rPr lang="en-US" dirty="0">
                <a:sym typeface="Symbol" pitchFamily="18" charset="2"/>
              </a:rPr>
              <a:t></a:t>
            </a:r>
          </a:p>
        </p:txBody>
      </p:sp>
      <p:sp>
        <p:nvSpPr>
          <p:cNvPr id="114690" name="Slide Number Placeholder 5"/>
          <p:cNvSpPr>
            <a:spLocks noGrp="1"/>
          </p:cNvSpPr>
          <p:nvPr>
            <p:ph type="sldNum" sz="quarter" idx="4294967295"/>
          </p:nvPr>
        </p:nvSpPr>
        <p:spPr>
          <a:xfrm>
            <a:off x="0" y="0"/>
            <a:ext cx="0" cy="0"/>
          </a:xfrm>
          <a:noFill/>
        </p:spPr>
        <p:txBody>
          <a:bodyPr/>
          <a:lstStyle/>
          <a:p>
            <a:fld id="{145ED85D-255D-4774-BC21-4ADA0DBB8113}" type="slidenum">
              <a:rPr lang="en-US" smtClean="0">
                <a:solidFill>
                  <a:srgbClr val="000000"/>
                </a:solidFill>
              </a:rPr>
              <a:pPr/>
              <a:t>159</a:t>
            </a:fld>
            <a:endParaRPr lang="en-US">
              <a:solidFill>
                <a:srgbClr val="000000"/>
              </a:solidFill>
            </a:endParaRPr>
          </a:p>
        </p:txBody>
      </p:sp>
    </p:spTree>
    <p:extLst>
      <p:ext uri="{BB962C8B-B14F-4D97-AF65-F5344CB8AC3E}">
        <p14:creationId xmlns:p14="http://schemas.microsoft.com/office/powerpoint/2010/main" val="230246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EE1B8-C37F-4697-9AE9-DD88B23B5564}"/>
              </a:ext>
            </a:extLst>
          </p:cNvPr>
          <p:cNvSpPr>
            <a:spLocks noGrp="1"/>
          </p:cNvSpPr>
          <p:nvPr>
            <p:ph type="title"/>
          </p:nvPr>
        </p:nvSpPr>
        <p:spPr/>
        <p:txBody>
          <a:bodyPr/>
          <a:lstStyle/>
          <a:p>
            <a:r>
              <a:rPr lang="en-US" dirty="0"/>
              <a:t>Derivation of expression (2)</a:t>
            </a:r>
          </a:p>
        </p:txBody>
      </p:sp>
      <p:sp>
        <p:nvSpPr>
          <p:cNvPr id="17410" name="Rectangle 3"/>
          <p:cNvSpPr>
            <a:spLocks noGrp="1" noChangeArrowheads="1"/>
          </p:cNvSpPr>
          <p:nvPr>
            <p:ph idx="10"/>
          </p:nvPr>
        </p:nvSpPr>
        <p:spPr/>
        <p:txBody>
          <a:bodyPr/>
          <a:lstStyle/>
          <a:p>
            <a:pPr eaLnBrk="1" hangingPunct="1">
              <a:lnSpc>
                <a:spcPct val="90000"/>
              </a:lnSpc>
              <a:buFontTx/>
              <a:buNone/>
            </a:pPr>
            <a:r>
              <a:rPr lang="en-US" sz="2400" i="1" dirty="0" err="1">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a:t>
            </a:r>
            <a:r>
              <a:rPr lang="en-US" sz="2400" i="1" dirty="0" err="1">
                <a:sym typeface="Symbol" pitchFamily="18" charset="2"/>
              </a:rPr>
              <a:t>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34  </a:t>
            </a:r>
          </a:p>
          <a:p>
            <a:pPr lvl="1" eaLnBrk="1" hangingPunct="1">
              <a:lnSpc>
                <a:spcPct val="90000"/>
              </a:lnSpc>
              <a:buFontTx/>
              <a:buNone/>
            </a:pPr>
            <a:r>
              <a:rPr lang="en-US" sz="2400" dirty="0"/>
              <a:t>     </a:t>
            </a:r>
            <a:endParaRPr lang="en-US" sz="4000" dirty="0">
              <a:solidFill>
                <a:schemeClr val="hlink"/>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6D057DC6-21A9-416C-932B-57FE8F2A9E31}" type="slidenum">
              <a:rPr lang="en-US"/>
              <a:pPr>
                <a:defRPr/>
              </a:pPr>
              <a:t>16</a:t>
            </a:fld>
            <a:endParaRPr lang="en-US"/>
          </a:p>
        </p:txBody>
      </p:sp>
    </p:spTree>
    <p:extLst>
      <p:ext uri="{BB962C8B-B14F-4D97-AF65-F5344CB8AC3E}">
        <p14:creationId xmlns:p14="http://schemas.microsoft.com/office/powerpoint/2010/main" val="21354896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05F0-12CA-4B94-9D9E-D14C4066EB17}"/>
              </a:ext>
            </a:extLst>
          </p:cNvPr>
          <p:cNvSpPr>
            <a:spLocks noGrp="1"/>
          </p:cNvSpPr>
          <p:nvPr>
            <p:ph type="title"/>
          </p:nvPr>
        </p:nvSpPr>
        <p:spPr/>
        <p:txBody>
          <a:bodyPr/>
          <a:lstStyle/>
          <a:p>
            <a:r>
              <a:rPr lang="el-GR" sz="3600" dirty="0">
                <a:cs typeface="Arial" charset="0"/>
              </a:rPr>
              <a:t>σ</a:t>
            </a:r>
            <a:r>
              <a:rPr lang="en-US" sz="3600" baseline="-25000" dirty="0">
                <a:cs typeface="Arial" charset="0"/>
              </a:rPr>
              <a:t>1</a:t>
            </a:r>
            <a:r>
              <a:rPr lang="en-US" sz="3600" dirty="0"/>
              <a:t> </a:t>
            </a:r>
            <a:r>
              <a:rPr lang="el-GR" sz="3600" dirty="0">
                <a:cs typeface="Arial" charset="0"/>
              </a:rPr>
              <a:t>σ</a:t>
            </a:r>
            <a:r>
              <a:rPr lang="en-US" sz="3600" dirty="0"/>
              <a:t> </a:t>
            </a:r>
            <a:r>
              <a:rPr lang="en-US" sz="3600" baseline="-25000" dirty="0"/>
              <a:t>2</a:t>
            </a:r>
            <a:r>
              <a:rPr lang="en-US" sz="3600" dirty="0"/>
              <a:t> ... </a:t>
            </a:r>
            <a:r>
              <a:rPr lang="el-GR" sz="3600" dirty="0">
                <a:cs typeface="Arial" charset="0"/>
              </a:rPr>
              <a:t>σ</a:t>
            </a:r>
            <a:r>
              <a:rPr lang="en-US" sz="3600" baseline="-25000" dirty="0"/>
              <a:t>n</a:t>
            </a:r>
            <a:endParaRPr lang="en-US" dirty="0"/>
          </a:p>
        </p:txBody>
      </p:sp>
      <p:sp>
        <p:nvSpPr>
          <p:cNvPr id="115715" name="Rectangle 2"/>
          <p:cNvSpPr>
            <a:spLocks noGrp="1" noChangeArrowheads="1"/>
          </p:cNvSpPr>
          <p:nvPr>
            <p:ph idx="10"/>
          </p:nvPr>
        </p:nvSpPr>
        <p:spPr/>
        <p:txBody>
          <a:bodyPr/>
          <a:lstStyle/>
          <a:p>
            <a:pPr eaLnBrk="1" hangingPunct="1">
              <a:buFontTx/>
              <a:buNone/>
            </a:pPr>
            <a:endParaRPr lang="en-US" sz="2800" dirty="0">
              <a:sym typeface="Symbol" pitchFamily="18" charset="2"/>
            </a:endParaRPr>
          </a:p>
          <a:p>
            <a:pPr eaLnBrk="1" hangingPunct="1">
              <a:buFontTx/>
              <a:buNone/>
            </a:pPr>
            <a:r>
              <a:rPr lang="en-US" sz="2800" dirty="0">
                <a:solidFill>
                  <a:schemeClr val="tx1"/>
                </a:solidFill>
                <a:sym typeface="Symbol" pitchFamily="18" charset="2"/>
              </a:rPr>
              <a:t>	parse </a:t>
            </a:r>
            <a:r>
              <a:rPr lang="el-GR" sz="2800" dirty="0">
                <a:solidFill>
                  <a:schemeClr val="tx1"/>
                </a:solidFill>
                <a:cs typeface="Arial" charset="0"/>
              </a:rPr>
              <a:t>σ</a:t>
            </a:r>
            <a:r>
              <a:rPr lang="en-US" sz="2800" baseline="-25000" dirty="0">
                <a:solidFill>
                  <a:schemeClr val="tx1"/>
                </a:solidFill>
                <a:cs typeface="Arial" charset="0"/>
              </a:rPr>
              <a:t>1</a:t>
            </a:r>
            <a:r>
              <a:rPr lang="en-US" sz="2800" dirty="0">
                <a:solidFill>
                  <a:schemeClr val="tx1"/>
                </a:solidFill>
              </a:rPr>
              <a:t>;</a:t>
            </a:r>
            <a:endParaRPr lang="en-US" sz="2800" dirty="0">
              <a:solidFill>
                <a:schemeClr val="tx1"/>
              </a:solidFill>
              <a:sym typeface="Symbol" pitchFamily="18" charset="2"/>
            </a:endParaRPr>
          </a:p>
          <a:p>
            <a:pPr eaLnBrk="1" hangingPunct="1">
              <a:buFontTx/>
              <a:buNone/>
            </a:pPr>
            <a:r>
              <a:rPr lang="en-US" sz="2800" dirty="0">
                <a:solidFill>
                  <a:schemeClr val="tx1"/>
                </a:solidFill>
              </a:rPr>
              <a:t>	parse </a:t>
            </a:r>
            <a:r>
              <a:rPr lang="el-GR" sz="2800" dirty="0">
                <a:solidFill>
                  <a:schemeClr val="tx1"/>
                </a:solidFill>
                <a:cs typeface="Arial" charset="0"/>
              </a:rPr>
              <a:t>σ</a:t>
            </a:r>
            <a:r>
              <a:rPr lang="en-US" sz="2800" baseline="-25000" dirty="0">
                <a:solidFill>
                  <a:schemeClr val="tx1"/>
                </a:solidFill>
              </a:rPr>
              <a:t>2</a:t>
            </a:r>
            <a:r>
              <a:rPr lang="en-US" sz="2800" dirty="0">
                <a:solidFill>
                  <a:schemeClr val="tx1"/>
                </a:solidFill>
              </a:rPr>
              <a:t>;</a:t>
            </a:r>
          </a:p>
          <a:p>
            <a:pPr eaLnBrk="1" hangingPunct="1">
              <a:buFontTx/>
              <a:buNone/>
            </a:pPr>
            <a:r>
              <a:rPr lang="en-US" sz="2800" dirty="0">
                <a:solidFill>
                  <a:schemeClr val="tx1"/>
                </a:solidFill>
                <a:sym typeface="Symbol" pitchFamily="18" charset="2"/>
              </a:rPr>
              <a:t>	…</a:t>
            </a:r>
          </a:p>
          <a:p>
            <a:pPr eaLnBrk="1" hangingPunct="1">
              <a:buFontTx/>
              <a:buNone/>
            </a:pPr>
            <a:r>
              <a:rPr lang="en-US" sz="2800" dirty="0">
                <a:solidFill>
                  <a:schemeClr val="tx1"/>
                </a:solidFill>
              </a:rPr>
              <a:t>	parse </a:t>
            </a:r>
            <a:r>
              <a:rPr lang="el-GR" sz="2800" dirty="0">
                <a:solidFill>
                  <a:schemeClr val="tx1"/>
                </a:solidFill>
                <a:cs typeface="Arial" charset="0"/>
              </a:rPr>
              <a:t>σ</a:t>
            </a:r>
            <a:r>
              <a:rPr lang="en-US" sz="2800" baseline="-25000" dirty="0">
                <a:solidFill>
                  <a:schemeClr val="tx1"/>
                </a:solidFill>
              </a:rPr>
              <a:t>n</a:t>
            </a:r>
          </a:p>
        </p:txBody>
      </p:sp>
      <p:sp>
        <p:nvSpPr>
          <p:cNvPr id="115714" name="Slide Number Placeholder 5"/>
          <p:cNvSpPr>
            <a:spLocks noGrp="1"/>
          </p:cNvSpPr>
          <p:nvPr>
            <p:ph type="sldNum" sz="quarter" idx="4294967295"/>
          </p:nvPr>
        </p:nvSpPr>
        <p:spPr>
          <a:xfrm>
            <a:off x="0" y="0"/>
            <a:ext cx="0" cy="0"/>
          </a:xfrm>
          <a:noFill/>
        </p:spPr>
        <p:txBody>
          <a:bodyPr/>
          <a:lstStyle/>
          <a:p>
            <a:fld id="{1248732C-C4CE-416C-90FD-6B8EB525BAB6}" type="slidenum">
              <a:rPr lang="en-US" smtClean="0">
                <a:solidFill>
                  <a:srgbClr val="000000"/>
                </a:solidFill>
              </a:rPr>
              <a:pPr/>
              <a:t>160</a:t>
            </a:fld>
            <a:endParaRPr lang="en-US">
              <a:solidFill>
                <a:srgbClr val="000000"/>
              </a:solidFill>
            </a:endParaRPr>
          </a:p>
        </p:txBody>
      </p:sp>
    </p:spTree>
    <p:extLst>
      <p:ext uri="{BB962C8B-B14F-4D97-AF65-F5344CB8AC3E}">
        <p14:creationId xmlns:p14="http://schemas.microsoft.com/office/powerpoint/2010/main" val="26822619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B68D-4FC0-4B89-845A-001D003DFDE7}"/>
              </a:ext>
            </a:extLst>
          </p:cNvPr>
          <p:cNvSpPr>
            <a:spLocks noGrp="1"/>
          </p:cNvSpPr>
          <p:nvPr>
            <p:ph type="title"/>
          </p:nvPr>
        </p:nvSpPr>
        <p:spPr/>
        <p:txBody>
          <a:bodyPr/>
          <a:lstStyle/>
          <a:p>
            <a:r>
              <a:rPr lang="el-GR" sz="3600" dirty="0">
                <a:cs typeface="Arial" charset="0"/>
                <a:sym typeface="Symbol" pitchFamily="18" charset="2"/>
              </a:rPr>
              <a:t>σ</a:t>
            </a:r>
            <a:r>
              <a:rPr lang="en-US" sz="3600" dirty="0">
                <a:sym typeface="Symbol" pitchFamily="18" charset="2"/>
              </a:rPr>
              <a:t>*</a:t>
            </a:r>
            <a:endParaRPr lang="en-US" dirty="0"/>
          </a:p>
        </p:txBody>
      </p:sp>
      <p:sp>
        <p:nvSpPr>
          <p:cNvPr id="116739" name="Rectangle 2"/>
          <p:cNvSpPr>
            <a:spLocks noGrp="1" noChangeArrowheads="1"/>
          </p:cNvSpPr>
          <p:nvPr>
            <p:ph idx="10"/>
          </p:nvPr>
        </p:nvSpPr>
        <p:spPr/>
        <p:txBody>
          <a:bodyPr/>
          <a:lstStyle/>
          <a:p>
            <a:pPr eaLnBrk="1" hangingPunct="1">
              <a:buFontTx/>
              <a:buNone/>
            </a:pPr>
            <a:r>
              <a:rPr lang="en-US" sz="2800" dirty="0">
                <a:solidFill>
                  <a:schemeClr val="tx1"/>
                </a:solidFill>
                <a:sym typeface="Symbol" pitchFamily="18" charset="2"/>
              </a:rPr>
              <a:t>while(token ∈ FIRST(</a:t>
            </a:r>
            <a:r>
              <a:rPr lang="el-GR" sz="2800" dirty="0">
                <a:solidFill>
                  <a:schemeClr val="tx1"/>
                </a:solidFill>
                <a:cs typeface="Arial" charset="0"/>
                <a:sym typeface="Symbol" pitchFamily="18" charset="2"/>
              </a:rPr>
              <a:t>σ</a:t>
            </a:r>
            <a:r>
              <a:rPr lang="en-US" sz="2800" dirty="0">
                <a:solidFill>
                  <a:schemeClr val="tx1"/>
                </a:solidFill>
                <a:sym typeface="Symbol" pitchFamily="18" charset="2"/>
              </a:rPr>
              <a:t>)) {</a:t>
            </a:r>
            <a:r>
              <a:rPr lang="en-US" sz="2800" dirty="0">
                <a:solidFill>
                  <a:schemeClr val="tx1"/>
                </a:solidFill>
                <a:cs typeface="Arial" charset="0"/>
                <a:sym typeface="Symbol" pitchFamily="18" charset="2"/>
              </a:rPr>
              <a:t>  parse </a:t>
            </a:r>
            <a:r>
              <a:rPr lang="el-GR" sz="2800" dirty="0">
                <a:solidFill>
                  <a:schemeClr val="tx1"/>
                </a:solidFill>
                <a:cs typeface="Arial" charset="0"/>
                <a:sym typeface="Symbol" pitchFamily="18" charset="2"/>
              </a:rPr>
              <a:t>σ</a:t>
            </a:r>
            <a:r>
              <a:rPr lang="en-US" sz="2800" dirty="0">
                <a:solidFill>
                  <a:schemeClr val="tx1"/>
                </a:solidFill>
                <a:cs typeface="Arial" charset="0"/>
                <a:sym typeface="Symbol" pitchFamily="18" charset="2"/>
              </a:rPr>
              <a:t>;  </a:t>
            </a:r>
            <a:r>
              <a:rPr lang="en-US" sz="2800" dirty="0">
                <a:solidFill>
                  <a:schemeClr val="tx1"/>
                </a:solidFill>
                <a:sym typeface="Symbol" pitchFamily="18" charset="2"/>
              </a:rPr>
              <a:t>}</a:t>
            </a:r>
          </a:p>
          <a:p>
            <a:pPr eaLnBrk="1" hangingPunct="1">
              <a:buFontTx/>
              <a:buNone/>
            </a:pPr>
            <a:endParaRPr lang="en-US" sz="2800" dirty="0">
              <a:sym typeface="Symbol" pitchFamily="18" charset="2"/>
            </a:endParaRPr>
          </a:p>
        </p:txBody>
      </p:sp>
      <p:sp>
        <p:nvSpPr>
          <p:cNvPr id="116738" name="Slide Number Placeholder 5"/>
          <p:cNvSpPr>
            <a:spLocks noGrp="1"/>
          </p:cNvSpPr>
          <p:nvPr>
            <p:ph type="sldNum" sz="quarter" idx="4294967295"/>
          </p:nvPr>
        </p:nvSpPr>
        <p:spPr>
          <a:xfrm>
            <a:off x="0" y="0"/>
            <a:ext cx="0" cy="0"/>
          </a:xfrm>
          <a:noFill/>
        </p:spPr>
        <p:txBody>
          <a:bodyPr/>
          <a:lstStyle/>
          <a:p>
            <a:fld id="{86615586-97F2-4F82-B9B8-E5CA494B1490}" type="slidenum">
              <a:rPr lang="en-US" smtClean="0">
                <a:solidFill>
                  <a:srgbClr val="000000"/>
                </a:solidFill>
              </a:rPr>
              <a:pPr/>
              <a:t>161</a:t>
            </a:fld>
            <a:endParaRPr lang="en-US">
              <a:solidFill>
                <a:srgbClr val="000000"/>
              </a:solidFill>
            </a:endParaRPr>
          </a:p>
        </p:txBody>
      </p:sp>
    </p:spTree>
    <p:extLst>
      <p:ext uri="{BB962C8B-B14F-4D97-AF65-F5344CB8AC3E}">
        <p14:creationId xmlns:p14="http://schemas.microsoft.com/office/powerpoint/2010/main" val="9601408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BC17-B56D-44C5-A5B9-68096097C4A6}"/>
              </a:ext>
            </a:extLst>
          </p:cNvPr>
          <p:cNvSpPr>
            <a:spLocks noGrp="1"/>
          </p:cNvSpPr>
          <p:nvPr>
            <p:ph type="title"/>
          </p:nvPr>
        </p:nvSpPr>
        <p:spPr/>
        <p:txBody>
          <a:bodyPr/>
          <a:lstStyle/>
          <a:p>
            <a:r>
              <a:rPr lang="en-US" sz="3600" dirty="0">
                <a:sym typeface="Symbol" pitchFamily="18" charset="2"/>
              </a:rPr>
              <a:t>A      (where A is a non-terminal)</a:t>
            </a:r>
            <a:br>
              <a:rPr lang="en-US" sz="3600" dirty="0">
                <a:sym typeface="Symbol" pitchFamily="18" charset="2"/>
              </a:rPr>
            </a:br>
            <a:endParaRPr lang="en-US" dirty="0"/>
          </a:p>
        </p:txBody>
      </p:sp>
      <p:sp>
        <p:nvSpPr>
          <p:cNvPr id="117763" name="Rectangle 2"/>
          <p:cNvSpPr>
            <a:spLocks noGrp="1" noChangeArrowheads="1"/>
          </p:cNvSpPr>
          <p:nvPr>
            <p:ph idx="10"/>
          </p:nvPr>
        </p:nvSpPr>
        <p:spPr/>
        <p:txBody>
          <a:bodyPr/>
          <a:lstStyle/>
          <a:p>
            <a:pPr eaLnBrk="1" hangingPunct="1">
              <a:buFontTx/>
              <a:buNone/>
            </a:pPr>
            <a:endParaRPr lang="en-US" sz="2800" dirty="0">
              <a:sym typeface="Symbol" pitchFamily="18" charset="2"/>
            </a:endParaRPr>
          </a:p>
          <a:p>
            <a:pPr eaLnBrk="1" hangingPunct="1">
              <a:buFontTx/>
              <a:buNone/>
            </a:pPr>
            <a:r>
              <a:rPr lang="en-US" sz="2800" dirty="0">
                <a:sym typeface="Symbol" pitchFamily="18" charset="2"/>
              </a:rPr>
              <a:t> 	</a:t>
            </a:r>
            <a:r>
              <a:rPr lang="en-US" sz="2800" dirty="0">
                <a:solidFill>
                  <a:schemeClr val="tx1"/>
                </a:solidFill>
                <a:sym typeface="Symbol" pitchFamily="18" charset="2"/>
              </a:rPr>
              <a:t>A();</a:t>
            </a:r>
          </a:p>
          <a:p>
            <a:pPr eaLnBrk="1" hangingPunct="1">
              <a:buFontTx/>
              <a:buNone/>
            </a:pPr>
            <a:r>
              <a:rPr lang="en-US" sz="2800" dirty="0">
                <a:sym typeface="Symbol" pitchFamily="18" charset="2"/>
              </a:rPr>
              <a:t>  (i.e. just invoke the method for A)</a:t>
            </a:r>
          </a:p>
          <a:p>
            <a:pPr eaLnBrk="1" hangingPunct="1">
              <a:buFontTx/>
              <a:buNone/>
            </a:pPr>
            <a:endParaRPr lang="en-US" sz="2800" dirty="0">
              <a:sym typeface="Symbol" pitchFamily="18" charset="2"/>
            </a:endParaRPr>
          </a:p>
          <a:p>
            <a:pPr eaLnBrk="1" hangingPunct="1">
              <a:buFontTx/>
              <a:buNone/>
            </a:pPr>
            <a:endParaRPr lang="en-US" sz="2800" dirty="0">
              <a:sym typeface="Symbol" pitchFamily="18" charset="2"/>
            </a:endParaRPr>
          </a:p>
          <a:p>
            <a:pPr eaLnBrk="1" hangingPunct="1">
              <a:buFontTx/>
              <a:buNone/>
            </a:pPr>
            <a:endParaRPr lang="en-US" sz="2800" dirty="0">
              <a:sym typeface="Symbol" pitchFamily="18" charset="2"/>
            </a:endParaRPr>
          </a:p>
          <a:p>
            <a:pPr eaLnBrk="1" hangingPunct="1">
              <a:buFontTx/>
              <a:buNone/>
            </a:pPr>
            <a:endParaRPr lang="en-US" b="1" dirty="0">
              <a:sym typeface="Symbol" pitchFamily="18" charset="2"/>
            </a:endParaRPr>
          </a:p>
        </p:txBody>
      </p:sp>
      <p:sp>
        <p:nvSpPr>
          <p:cNvPr id="117762" name="Slide Number Placeholder 5"/>
          <p:cNvSpPr>
            <a:spLocks noGrp="1"/>
          </p:cNvSpPr>
          <p:nvPr>
            <p:ph type="sldNum" sz="quarter" idx="4294967295"/>
          </p:nvPr>
        </p:nvSpPr>
        <p:spPr>
          <a:xfrm>
            <a:off x="0" y="0"/>
            <a:ext cx="0" cy="0"/>
          </a:xfrm>
          <a:noFill/>
        </p:spPr>
        <p:txBody>
          <a:bodyPr/>
          <a:lstStyle/>
          <a:p>
            <a:fld id="{15B8F033-E006-40CA-A810-12518EBB7D4B}" type="slidenum">
              <a:rPr lang="en-US" smtClean="0">
                <a:solidFill>
                  <a:srgbClr val="000000"/>
                </a:solidFill>
              </a:rPr>
              <a:pPr/>
              <a:t>162</a:t>
            </a:fld>
            <a:endParaRPr lang="en-US">
              <a:solidFill>
                <a:srgbClr val="000000"/>
              </a:solidFill>
            </a:endParaRPr>
          </a:p>
        </p:txBody>
      </p:sp>
    </p:spTree>
    <p:extLst>
      <p:ext uri="{BB962C8B-B14F-4D97-AF65-F5344CB8AC3E}">
        <p14:creationId xmlns:p14="http://schemas.microsoft.com/office/powerpoint/2010/main" val="29893598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7BEA-660E-4B44-A529-D1F8D7BEE648}"/>
              </a:ext>
            </a:extLst>
          </p:cNvPr>
          <p:cNvSpPr>
            <a:spLocks noGrp="1"/>
          </p:cNvSpPr>
          <p:nvPr>
            <p:ph type="title"/>
          </p:nvPr>
        </p:nvSpPr>
        <p:spPr/>
        <p:txBody>
          <a:bodyPr/>
          <a:lstStyle/>
          <a:p>
            <a:r>
              <a:rPr lang="en-US" sz="3600" dirty="0">
                <a:sym typeface="Symbol" pitchFamily="18" charset="2"/>
              </a:rPr>
              <a:t>c    (where c is a token)</a:t>
            </a:r>
            <a:br>
              <a:rPr lang="en-US" sz="3600" dirty="0">
                <a:sym typeface="Symbol" pitchFamily="18" charset="2"/>
              </a:rPr>
            </a:br>
            <a:br>
              <a:rPr lang="en-US" sz="3600" dirty="0">
                <a:sym typeface="Symbol" pitchFamily="18" charset="2"/>
              </a:rPr>
            </a:br>
            <a:endParaRPr lang="en-US" dirty="0"/>
          </a:p>
        </p:txBody>
      </p:sp>
      <p:sp>
        <p:nvSpPr>
          <p:cNvPr id="118787" name="Rectangle 2"/>
          <p:cNvSpPr>
            <a:spLocks noGrp="1" noChangeArrowheads="1"/>
          </p:cNvSpPr>
          <p:nvPr>
            <p:ph idx="10"/>
          </p:nvPr>
        </p:nvSpPr>
        <p:spPr>
          <a:xfrm>
            <a:off x="625819" y="2153704"/>
            <a:ext cx="7556500" cy="4098827"/>
          </a:xfrm>
        </p:spPr>
        <p:txBody>
          <a:bodyPr/>
          <a:lstStyle/>
          <a:p>
            <a:pPr eaLnBrk="1" hangingPunct="1">
              <a:lnSpc>
                <a:spcPct val="80000"/>
              </a:lnSpc>
              <a:buFontTx/>
              <a:buNone/>
            </a:pPr>
            <a:r>
              <a:rPr lang="en-US" sz="2800" dirty="0">
                <a:solidFill>
                  <a:schemeClr val="tx1"/>
                </a:solidFill>
                <a:sym typeface="Symbol" pitchFamily="18" charset="2"/>
              </a:rPr>
              <a:t>match(c);</a:t>
            </a:r>
            <a:br>
              <a:rPr lang="en-US" sz="2800" dirty="0">
                <a:sym typeface="Symbol" pitchFamily="18" charset="2"/>
              </a:rPr>
            </a:br>
            <a:endParaRPr lang="en-US" sz="2800" dirty="0">
              <a:sym typeface="Symbol" pitchFamily="18" charset="2"/>
            </a:endParaRPr>
          </a:p>
          <a:p>
            <a:pPr eaLnBrk="1" hangingPunct="1">
              <a:lnSpc>
                <a:spcPct val="80000"/>
              </a:lnSpc>
              <a:buFontTx/>
              <a:buNone/>
            </a:pPr>
            <a:r>
              <a:rPr lang="en-US" sz="2800" dirty="0">
                <a:sym typeface="Symbol" pitchFamily="18" charset="2"/>
              </a:rPr>
              <a:t>where </a:t>
            </a:r>
            <a:br>
              <a:rPr lang="en-US" sz="2800" dirty="0">
                <a:sym typeface="Symbol" pitchFamily="18" charset="2"/>
              </a:rPr>
            </a:br>
            <a:endParaRPr lang="en-US" sz="2800" dirty="0">
              <a:sym typeface="Symbol" pitchFamily="18" charset="2"/>
            </a:endParaRPr>
          </a:p>
          <a:p>
            <a:pPr eaLnBrk="1" hangingPunct="1">
              <a:lnSpc>
                <a:spcPct val="80000"/>
              </a:lnSpc>
              <a:buFontTx/>
              <a:buNone/>
            </a:pPr>
            <a:r>
              <a:rPr lang="en-US" sz="2800" dirty="0">
                <a:solidFill>
                  <a:schemeClr val="tx1"/>
                </a:solidFill>
                <a:sym typeface="Symbol" pitchFamily="18" charset="2"/>
              </a:rPr>
              <a:t>match checks that the current token has the expected kind retrieves the next token</a:t>
            </a:r>
          </a:p>
          <a:p>
            <a:pPr eaLnBrk="1" hangingPunct="1">
              <a:lnSpc>
                <a:spcPct val="80000"/>
              </a:lnSpc>
              <a:buFontTx/>
              <a:buNone/>
            </a:pPr>
            <a:r>
              <a:rPr lang="en-US" sz="2800" dirty="0">
                <a:solidFill>
                  <a:schemeClr val="tx1"/>
                </a:solidFill>
                <a:sym typeface="Symbol" pitchFamily="18" charset="2"/>
              </a:rPr>
              <a:t>If not the expected token kind, throws a </a:t>
            </a:r>
            <a:r>
              <a:rPr lang="en-US" sz="2800" dirty="0" err="1">
                <a:solidFill>
                  <a:schemeClr val="tx1"/>
                </a:solidFill>
                <a:sym typeface="Symbol" pitchFamily="18" charset="2"/>
              </a:rPr>
              <a:t>SyntaxException</a:t>
            </a:r>
            <a:endParaRPr lang="en-US" sz="2800" dirty="0">
              <a:solidFill>
                <a:schemeClr val="tx1"/>
              </a:solidFill>
              <a:sym typeface="Symbol" pitchFamily="18" charset="2"/>
            </a:endParaRPr>
          </a:p>
          <a:p>
            <a:pPr eaLnBrk="1" hangingPunct="1">
              <a:lnSpc>
                <a:spcPct val="80000"/>
              </a:lnSpc>
              <a:buFontTx/>
              <a:buNone/>
            </a:pPr>
            <a:endParaRPr lang="en-US" sz="2800" dirty="0">
              <a:solidFill>
                <a:schemeClr val="tx1"/>
              </a:solidFill>
              <a:sym typeface="Symbol" pitchFamily="18" charset="2"/>
            </a:endParaRPr>
          </a:p>
        </p:txBody>
      </p:sp>
      <p:sp>
        <p:nvSpPr>
          <p:cNvPr id="118786" name="Slide Number Placeholder 5"/>
          <p:cNvSpPr>
            <a:spLocks noGrp="1"/>
          </p:cNvSpPr>
          <p:nvPr>
            <p:ph type="sldNum" sz="quarter" idx="4294967295"/>
          </p:nvPr>
        </p:nvSpPr>
        <p:spPr>
          <a:xfrm>
            <a:off x="0" y="0"/>
            <a:ext cx="0" cy="0"/>
          </a:xfrm>
          <a:noFill/>
        </p:spPr>
        <p:txBody>
          <a:bodyPr/>
          <a:lstStyle/>
          <a:p>
            <a:fld id="{DAB3705D-E11A-45C4-BBBC-E154227B2FBB}" type="slidenum">
              <a:rPr lang="en-US" smtClean="0">
                <a:solidFill>
                  <a:srgbClr val="000000"/>
                </a:solidFill>
              </a:rPr>
              <a:pPr/>
              <a:t>163</a:t>
            </a:fld>
            <a:endParaRPr lang="en-US">
              <a:solidFill>
                <a:srgbClr val="000000"/>
              </a:solidFill>
            </a:endParaRPr>
          </a:p>
        </p:txBody>
      </p:sp>
    </p:spTree>
    <p:extLst>
      <p:ext uri="{BB962C8B-B14F-4D97-AF65-F5344CB8AC3E}">
        <p14:creationId xmlns:p14="http://schemas.microsoft.com/office/powerpoint/2010/main" val="40522721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7BEA-660E-4B44-A529-D1F8D7BEE648}"/>
              </a:ext>
            </a:extLst>
          </p:cNvPr>
          <p:cNvSpPr>
            <a:spLocks noGrp="1"/>
          </p:cNvSpPr>
          <p:nvPr>
            <p:ph type="title"/>
          </p:nvPr>
        </p:nvSpPr>
        <p:spPr/>
        <p:txBody>
          <a:bodyPr/>
          <a:lstStyle/>
          <a:p>
            <a:r>
              <a:rPr lang="en-US" sz="3600" dirty="0">
                <a:sym typeface="Symbol" pitchFamily="18" charset="2"/>
              </a:rPr>
              <a:t>c    (where c is a token)</a:t>
            </a:r>
            <a:br>
              <a:rPr lang="en-US" sz="3600" dirty="0">
                <a:sym typeface="Symbol" pitchFamily="18" charset="2"/>
              </a:rPr>
            </a:br>
            <a:br>
              <a:rPr lang="en-US" sz="3600" dirty="0">
                <a:sym typeface="Symbol" pitchFamily="18" charset="2"/>
              </a:rPr>
            </a:br>
            <a:endParaRPr lang="en-US" dirty="0"/>
          </a:p>
        </p:txBody>
      </p:sp>
      <p:sp>
        <p:nvSpPr>
          <p:cNvPr id="118787" name="Rectangle 2"/>
          <p:cNvSpPr>
            <a:spLocks noGrp="1" noChangeArrowheads="1"/>
          </p:cNvSpPr>
          <p:nvPr>
            <p:ph idx="10"/>
          </p:nvPr>
        </p:nvSpPr>
        <p:spPr>
          <a:xfrm>
            <a:off x="625819" y="2153704"/>
            <a:ext cx="7556500" cy="4098827"/>
          </a:xfrm>
        </p:spPr>
        <p:txBody>
          <a:bodyPr/>
          <a:lstStyle/>
          <a:p>
            <a:pPr eaLnBrk="1" hangingPunct="1">
              <a:lnSpc>
                <a:spcPct val="80000"/>
              </a:lnSpc>
              <a:buFontTx/>
              <a:buNone/>
            </a:pPr>
            <a:r>
              <a:rPr lang="en-US" sz="2800" dirty="0">
                <a:solidFill>
                  <a:schemeClr val="tx1"/>
                </a:solidFill>
                <a:sym typeface="Symbol" pitchFamily="18" charset="2"/>
              </a:rPr>
              <a:t>match(c);</a:t>
            </a:r>
            <a:br>
              <a:rPr lang="en-US" sz="2800" dirty="0">
                <a:sym typeface="Symbol" pitchFamily="18" charset="2"/>
              </a:rPr>
            </a:br>
            <a:endParaRPr lang="en-US" sz="2800" dirty="0">
              <a:sym typeface="Symbol" pitchFamily="18" charset="2"/>
            </a:endParaRPr>
          </a:p>
          <a:p>
            <a:pPr eaLnBrk="1" hangingPunct="1">
              <a:lnSpc>
                <a:spcPct val="80000"/>
              </a:lnSpc>
              <a:buFontTx/>
              <a:buNone/>
            </a:pPr>
            <a:r>
              <a:rPr lang="en-US" sz="2800" dirty="0">
                <a:sym typeface="Symbol" pitchFamily="18" charset="2"/>
              </a:rPr>
              <a:t>where </a:t>
            </a:r>
            <a:br>
              <a:rPr lang="en-US" sz="2800" dirty="0">
                <a:sym typeface="Symbol" pitchFamily="18" charset="2"/>
              </a:rPr>
            </a:br>
            <a:endParaRPr lang="en-US" sz="2800" dirty="0">
              <a:sym typeface="Symbol" pitchFamily="18" charset="2"/>
            </a:endParaRPr>
          </a:p>
          <a:p>
            <a:pPr eaLnBrk="1" hangingPunct="1">
              <a:lnSpc>
                <a:spcPct val="80000"/>
              </a:lnSpc>
              <a:buFontTx/>
              <a:buNone/>
            </a:pPr>
            <a:endParaRPr lang="en-US" sz="2800" dirty="0">
              <a:solidFill>
                <a:schemeClr val="tx1"/>
              </a:solidFill>
              <a:sym typeface="Symbol" pitchFamily="18" charset="2"/>
            </a:endParaRPr>
          </a:p>
          <a:p>
            <a:pPr eaLnBrk="1" hangingPunct="1">
              <a:lnSpc>
                <a:spcPct val="80000"/>
              </a:lnSpc>
              <a:buFontTx/>
              <a:buNone/>
            </a:pPr>
            <a:r>
              <a:rPr lang="en-US" sz="2800" dirty="0">
                <a:solidFill>
                  <a:schemeClr val="tx1"/>
                </a:solidFill>
                <a:sym typeface="Symbol" pitchFamily="18" charset="2"/>
              </a:rPr>
              <a:t>match checks that the current token is the expected one, and retrieves the next token</a:t>
            </a:r>
          </a:p>
        </p:txBody>
      </p:sp>
      <p:sp>
        <p:nvSpPr>
          <p:cNvPr id="118786" name="Slide Number Placeholder 5"/>
          <p:cNvSpPr>
            <a:spLocks noGrp="1"/>
          </p:cNvSpPr>
          <p:nvPr>
            <p:ph type="sldNum" sz="quarter" idx="4294967295"/>
          </p:nvPr>
        </p:nvSpPr>
        <p:spPr>
          <a:xfrm>
            <a:off x="0" y="0"/>
            <a:ext cx="0" cy="0"/>
          </a:xfrm>
          <a:noFill/>
        </p:spPr>
        <p:txBody>
          <a:bodyPr/>
          <a:lstStyle/>
          <a:p>
            <a:fld id="{DAB3705D-E11A-45C4-BBBC-E154227B2FBB}" type="slidenum">
              <a:rPr lang="en-US" smtClean="0">
                <a:solidFill>
                  <a:srgbClr val="000000"/>
                </a:solidFill>
              </a:rPr>
              <a:pPr/>
              <a:t>164</a:t>
            </a:fld>
            <a:endParaRPr lang="en-US">
              <a:solidFill>
                <a:srgbClr val="000000"/>
              </a:solidFill>
            </a:endParaRPr>
          </a:p>
        </p:txBody>
      </p:sp>
      <p:sp>
        <p:nvSpPr>
          <p:cNvPr id="3" name="Explosion: 14 Points 2">
            <a:extLst>
              <a:ext uri="{FF2B5EF4-FFF2-40B4-BE49-F238E27FC236}">
                <a16:creationId xmlns:a16="http://schemas.microsoft.com/office/drawing/2014/main" id="{3C8BB94C-9B8E-4038-4DB3-B209B7C003FB}"/>
              </a:ext>
            </a:extLst>
          </p:cNvPr>
          <p:cNvSpPr/>
          <p:nvPr/>
        </p:nvSpPr>
        <p:spPr>
          <a:xfrm>
            <a:off x="4479533" y="1231631"/>
            <a:ext cx="4470163" cy="3318553"/>
          </a:xfrm>
          <a:prstGeom prst="irregularSeal2">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  the textbook uses a slightly different version of match.</a:t>
            </a:r>
          </a:p>
        </p:txBody>
      </p:sp>
    </p:spTree>
    <p:extLst>
      <p:ext uri="{BB962C8B-B14F-4D97-AF65-F5344CB8AC3E}">
        <p14:creationId xmlns:p14="http://schemas.microsoft.com/office/powerpoint/2010/main" val="26795981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3"/>
          <p:cNvSpPr>
            <a:spLocks noGrp="1" noChangeArrowheads="1"/>
          </p:cNvSpPr>
          <p:nvPr>
            <p:ph idx="1"/>
          </p:nvPr>
        </p:nvSpPr>
        <p:spPr>
          <a:xfrm>
            <a:off x="381000" y="1981200"/>
            <a:ext cx="8229600" cy="4525963"/>
          </a:xfrm>
        </p:spPr>
        <p:txBody>
          <a:bodyPr/>
          <a:lstStyle/>
          <a:p>
            <a:pPr eaLnBrk="1" hangingPunct="1">
              <a:buFontTx/>
              <a:buNone/>
            </a:pPr>
            <a:r>
              <a:rPr lang="en-US" i="1" dirty="0" err="1"/>
              <a:t>expr</a:t>
            </a:r>
            <a:r>
              <a:rPr lang="en-US" dirty="0"/>
              <a:t> ::= </a:t>
            </a:r>
            <a:r>
              <a:rPr lang="en-US" i="1" dirty="0"/>
              <a:t>term</a:t>
            </a:r>
            <a:r>
              <a:rPr lang="en-US" dirty="0"/>
              <a:t> ( ( </a:t>
            </a:r>
            <a:r>
              <a:rPr lang="en-US" dirty="0">
                <a:solidFill>
                  <a:schemeClr val="accent4"/>
                </a:solidFill>
              </a:rPr>
              <a:t>+</a:t>
            </a:r>
            <a:r>
              <a:rPr lang="en-US" dirty="0">
                <a:solidFill>
                  <a:srgbClr val="0099FF"/>
                </a:solidFill>
              </a:rPr>
              <a:t> </a:t>
            </a:r>
            <a:r>
              <a:rPr lang="en-US" dirty="0"/>
              <a:t>| </a:t>
            </a:r>
            <a:r>
              <a:rPr lang="en-US" dirty="0">
                <a:solidFill>
                  <a:schemeClr val="accent4"/>
                </a:solidFill>
              </a:rPr>
              <a:t>-</a:t>
            </a:r>
            <a:r>
              <a:rPr lang="en-US" dirty="0">
                <a:solidFill>
                  <a:srgbClr val="0099FF"/>
                </a:solidFill>
              </a:rPr>
              <a:t> </a:t>
            </a:r>
            <a:r>
              <a:rPr lang="en-US" dirty="0"/>
              <a:t>)  </a:t>
            </a:r>
            <a:r>
              <a:rPr lang="en-US" i="1" dirty="0"/>
              <a:t>term</a:t>
            </a:r>
            <a:r>
              <a:rPr lang="en-US" dirty="0"/>
              <a:t> )* </a:t>
            </a:r>
          </a:p>
          <a:p>
            <a:pPr eaLnBrk="1" hangingPunct="1">
              <a:buFontTx/>
              <a:buNone/>
            </a:pPr>
            <a:r>
              <a:rPr lang="en-US" i="1" dirty="0"/>
              <a:t>term</a:t>
            </a:r>
            <a:r>
              <a:rPr lang="en-US" dirty="0"/>
              <a:t> ::= </a:t>
            </a:r>
            <a:r>
              <a:rPr lang="en-US" i="1" dirty="0"/>
              <a:t>factor </a:t>
            </a:r>
            <a:r>
              <a:rPr lang="en-US" dirty="0"/>
              <a:t>( ( </a:t>
            </a:r>
            <a:r>
              <a:rPr lang="en-US" dirty="0">
                <a:solidFill>
                  <a:schemeClr val="accent4"/>
                </a:solidFill>
              </a:rPr>
              <a:t>*</a:t>
            </a:r>
            <a:r>
              <a:rPr lang="en-US" dirty="0"/>
              <a:t> | </a:t>
            </a:r>
            <a:r>
              <a:rPr lang="en-US" dirty="0">
                <a:solidFill>
                  <a:schemeClr val="accent4"/>
                </a:solidFill>
              </a:rPr>
              <a:t>/</a:t>
            </a:r>
            <a:r>
              <a:rPr lang="en-US" dirty="0"/>
              <a:t> )  </a:t>
            </a:r>
            <a:r>
              <a:rPr lang="en-US" i="1" dirty="0"/>
              <a:t>factor</a:t>
            </a:r>
            <a:r>
              <a:rPr lang="en-US" dirty="0"/>
              <a:t> )*</a:t>
            </a:r>
          </a:p>
          <a:p>
            <a:pPr eaLnBrk="1" hangingPunct="1">
              <a:buFontTx/>
              <a:buNone/>
            </a:pPr>
            <a:r>
              <a:rPr lang="en-US" i="1" dirty="0"/>
              <a:t>factor</a:t>
            </a:r>
            <a:r>
              <a:rPr lang="en-US" dirty="0"/>
              <a:t> ::= </a:t>
            </a:r>
            <a:r>
              <a:rPr lang="en-US" i="1" dirty="0" err="1">
                <a:solidFill>
                  <a:schemeClr val="accent4"/>
                </a:solidFill>
              </a:rPr>
              <a:t>intlit</a:t>
            </a:r>
            <a:r>
              <a:rPr lang="en-US" dirty="0">
                <a:solidFill>
                  <a:schemeClr val="accent2"/>
                </a:solidFill>
              </a:rPr>
              <a:t> </a:t>
            </a:r>
            <a:r>
              <a:rPr lang="en-US" dirty="0"/>
              <a:t>| </a:t>
            </a:r>
            <a:r>
              <a:rPr lang="en-US" b="1" dirty="0">
                <a:solidFill>
                  <a:schemeClr val="accent4"/>
                </a:solidFill>
              </a:rPr>
              <a:t>(</a:t>
            </a:r>
            <a:r>
              <a:rPr lang="en-US" b="1" dirty="0"/>
              <a:t> </a:t>
            </a:r>
            <a:r>
              <a:rPr lang="en-US" i="1" dirty="0"/>
              <a:t>expr</a:t>
            </a:r>
            <a:r>
              <a:rPr lang="en-US" dirty="0"/>
              <a:t> </a:t>
            </a:r>
            <a:r>
              <a:rPr lang="en-US" b="1" dirty="0">
                <a:solidFill>
                  <a:schemeClr val="accent4"/>
                </a:solidFill>
              </a:rPr>
              <a:t>)</a:t>
            </a:r>
          </a:p>
          <a:p>
            <a:pPr eaLnBrk="1" hangingPunct="1">
              <a:buFontTx/>
              <a:buNone/>
            </a:pPr>
            <a:endParaRPr lang="en-US" b="1" dirty="0"/>
          </a:p>
          <a:p>
            <a:pPr eaLnBrk="1" hangingPunct="1">
              <a:buFontTx/>
              <a:buNone/>
            </a:pPr>
            <a:r>
              <a:rPr lang="en-US" dirty="0"/>
              <a:t>Assume you have implementations of </a:t>
            </a:r>
            <a:r>
              <a:rPr lang="en-US" dirty="0" err="1"/>
              <a:t>ILexer</a:t>
            </a:r>
            <a:r>
              <a:rPr lang="en-US" dirty="0"/>
              <a:t> and </a:t>
            </a:r>
            <a:r>
              <a:rPr lang="en-US" dirty="0" err="1"/>
              <a:t>IToken</a:t>
            </a:r>
            <a:r>
              <a:rPr lang="en-US" dirty="0"/>
              <a:t>.   </a:t>
            </a:r>
          </a:p>
        </p:txBody>
      </p:sp>
      <p:sp>
        <p:nvSpPr>
          <p:cNvPr id="120834" name="Slide Number Placeholder 5"/>
          <p:cNvSpPr>
            <a:spLocks noGrp="1"/>
          </p:cNvSpPr>
          <p:nvPr>
            <p:ph type="sldNum" sz="quarter" idx="12"/>
          </p:nvPr>
        </p:nvSpPr>
        <p:spPr>
          <a:noFill/>
        </p:spPr>
        <p:txBody>
          <a:bodyPr/>
          <a:lstStyle/>
          <a:p>
            <a:fld id="{B4F5B2AD-63ED-447E-B232-5985B6EEAFBC}" type="slidenum">
              <a:rPr lang="en-US" smtClean="0">
                <a:solidFill>
                  <a:srgbClr val="000000"/>
                </a:solidFill>
              </a:rPr>
              <a:pPr/>
              <a:t>165</a:t>
            </a:fld>
            <a:endParaRPr lang="en-US">
              <a:solidFill>
                <a:srgbClr val="000000"/>
              </a:solidFill>
            </a:endParaRPr>
          </a:p>
        </p:txBody>
      </p:sp>
      <p:sp>
        <p:nvSpPr>
          <p:cNvPr id="120835" name="Rectangle 2"/>
          <p:cNvSpPr>
            <a:spLocks noGrp="1" noChangeArrowheads="1"/>
          </p:cNvSpPr>
          <p:nvPr>
            <p:ph type="title"/>
          </p:nvPr>
        </p:nvSpPr>
        <p:spPr>
          <a:xfrm>
            <a:off x="381000" y="896013"/>
            <a:ext cx="7556500" cy="1116012"/>
          </a:xfrm>
        </p:spPr>
        <p:txBody>
          <a:bodyPr>
            <a:normAutofit/>
          </a:bodyPr>
          <a:lstStyle/>
          <a:p>
            <a:pPr eaLnBrk="1" hangingPunct="1"/>
            <a:r>
              <a:rPr lang="en-US" sz="4000" dirty="0"/>
              <a:t>Implementing a Parser in Java</a:t>
            </a:r>
          </a:p>
        </p:txBody>
      </p:sp>
    </p:spTree>
    <p:extLst>
      <p:ext uri="{BB962C8B-B14F-4D97-AF65-F5344CB8AC3E}">
        <p14:creationId xmlns:p14="http://schemas.microsoft.com/office/powerpoint/2010/main" val="19331572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8CC32-CCD5-48D6-881B-4DF512108A2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529FB4FE-86DA-4F55-935E-EF682D83330B}"/>
              </a:ext>
            </a:extLst>
          </p:cNvPr>
          <p:cNvSpPr>
            <a:spLocks noGrp="1"/>
          </p:cNvSpPr>
          <p:nvPr>
            <p:ph type="title"/>
          </p:nvPr>
        </p:nvSpPr>
        <p:spPr/>
        <p:txBody>
          <a:bodyPr/>
          <a:lstStyle/>
          <a:p>
            <a:r>
              <a:rPr lang="en-US" i="1" dirty="0"/>
              <a:t>factor</a:t>
            </a:r>
            <a:r>
              <a:rPr lang="en-US" dirty="0"/>
              <a:t> ::= </a:t>
            </a:r>
            <a:r>
              <a:rPr lang="en-US" i="1" dirty="0" err="1">
                <a:solidFill>
                  <a:schemeClr val="accent4"/>
                </a:solidFill>
              </a:rPr>
              <a:t>intlit</a:t>
            </a:r>
            <a:r>
              <a:rPr lang="en-US" dirty="0">
                <a:solidFill>
                  <a:schemeClr val="accent2"/>
                </a:solidFill>
              </a:rPr>
              <a:t> </a:t>
            </a:r>
            <a:r>
              <a:rPr lang="en-US" dirty="0"/>
              <a:t>| </a:t>
            </a:r>
            <a:r>
              <a:rPr lang="en-US" b="1" dirty="0">
                <a:solidFill>
                  <a:schemeClr val="accent4"/>
                </a:solidFill>
              </a:rPr>
              <a:t>(</a:t>
            </a:r>
            <a:r>
              <a:rPr lang="en-US" b="1" dirty="0"/>
              <a:t> </a:t>
            </a:r>
            <a:r>
              <a:rPr lang="en-US" i="1" dirty="0"/>
              <a:t>expr</a:t>
            </a:r>
            <a:r>
              <a:rPr lang="en-US" dirty="0"/>
              <a:t> </a:t>
            </a:r>
            <a:r>
              <a:rPr lang="en-US" b="1" dirty="0">
                <a:solidFill>
                  <a:schemeClr val="accent4"/>
                </a:solidFill>
              </a:rPr>
              <a:t>)</a:t>
            </a:r>
            <a:br>
              <a:rPr lang="en-US" b="1" dirty="0">
                <a:solidFill>
                  <a:schemeClr val="accent4"/>
                </a:solidFill>
              </a:rPr>
            </a:br>
            <a:endParaRPr lang="en-US" dirty="0"/>
          </a:p>
        </p:txBody>
      </p:sp>
    </p:spTree>
    <p:extLst>
      <p:ext uri="{BB962C8B-B14F-4D97-AF65-F5344CB8AC3E}">
        <p14:creationId xmlns:p14="http://schemas.microsoft.com/office/powerpoint/2010/main" val="3619792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8CC32-CCD5-48D6-881B-4DF512108A29}"/>
              </a:ext>
            </a:extLst>
          </p:cNvPr>
          <p:cNvSpPr>
            <a:spLocks noGrp="1"/>
          </p:cNvSpPr>
          <p:nvPr>
            <p:ph idx="1"/>
          </p:nvPr>
        </p:nvSpPr>
        <p:spPr>
          <a:xfrm>
            <a:off x="327868" y="2313781"/>
            <a:ext cx="8312698" cy="4354147"/>
          </a:xfrm>
        </p:spPr>
        <p:txBody>
          <a:bodyPr/>
          <a:lstStyle/>
          <a:p>
            <a:pPr marL="0" indent="0" defTabSz="457200">
              <a:spcBef>
                <a:spcPts val="0"/>
              </a:spcBef>
              <a:buClrTx/>
              <a:buSzTx/>
              <a:buNone/>
              <a:defRPr/>
            </a:pPr>
            <a:r>
              <a:rPr lang="en-US" sz="2800" dirty="0">
                <a:solidFill>
                  <a:schemeClr val="tx1"/>
                </a:solidFill>
              </a:rPr>
              <a:t>void   factor ()  {</a:t>
            </a:r>
          </a:p>
          <a:p>
            <a:pPr marL="0" indent="0">
              <a:spcBef>
                <a:spcPts val="0"/>
              </a:spcBef>
              <a:buNone/>
            </a:pPr>
            <a:r>
              <a:rPr lang="en-US" sz="2800" dirty="0">
                <a:solidFill>
                  <a:schemeClr val="tx1"/>
                </a:solidFill>
              </a:rPr>
              <a:t>   if ( </a:t>
            </a:r>
            <a:r>
              <a:rPr lang="en-US" sz="2800" i="1" dirty="0">
                <a:solidFill>
                  <a:schemeClr val="tx1"/>
                </a:solidFill>
              </a:rPr>
              <a:t>token </a:t>
            </a:r>
            <a:r>
              <a:rPr lang="en-US" sz="2800" dirty="0">
                <a:solidFill>
                  <a:schemeClr val="tx1"/>
                </a:solidFill>
                <a:sym typeface="Symbol" pitchFamily="18" charset="2"/>
              </a:rPr>
              <a:t>∈</a:t>
            </a:r>
            <a:r>
              <a:rPr lang="en-US" sz="2800" i="1" dirty="0">
                <a:solidFill>
                  <a:schemeClr val="tx1"/>
                </a:solidFill>
                <a:sym typeface="Symbol" pitchFamily="18" charset="2"/>
              </a:rPr>
              <a:t> predict(factor :: = </a:t>
            </a:r>
            <a:r>
              <a:rPr lang="en-US" sz="2800" i="1" dirty="0" err="1">
                <a:solidFill>
                  <a:schemeClr val="tx1"/>
                </a:solidFill>
                <a:sym typeface="Symbol" pitchFamily="18" charset="2"/>
              </a:rPr>
              <a:t>intlit</a:t>
            </a:r>
            <a:r>
              <a:rPr lang="en-US" sz="2800" i="1" dirty="0">
                <a:solidFill>
                  <a:schemeClr val="tx1"/>
                </a:solidFill>
                <a:sym typeface="Symbol" pitchFamily="18" charset="2"/>
              </a:rPr>
              <a:t>) </a:t>
            </a:r>
            <a:r>
              <a:rPr lang="en-US" sz="2800" dirty="0">
                <a:solidFill>
                  <a:schemeClr val="tx1"/>
                </a:solidFill>
                <a:sym typeface="Symbol" pitchFamily="18" charset="2"/>
              </a:rPr>
              <a:t>){   </a:t>
            </a:r>
            <a:r>
              <a:rPr lang="en-US" sz="2800" dirty="0">
                <a:solidFill>
                  <a:schemeClr val="accent2"/>
                </a:solidFill>
                <a:sym typeface="Symbol" pitchFamily="18" charset="2"/>
              </a:rPr>
              <a:t>// {INTLIT}</a:t>
            </a:r>
          </a:p>
          <a:p>
            <a:pPr marL="0" indent="0">
              <a:spcBef>
                <a:spcPts val="0"/>
              </a:spcBef>
              <a:buNone/>
            </a:pPr>
            <a:r>
              <a:rPr lang="en-US" sz="2800" dirty="0">
                <a:solidFill>
                  <a:schemeClr val="tx1"/>
                </a:solidFill>
                <a:sym typeface="Symbol" pitchFamily="18" charset="2"/>
              </a:rPr>
              <a:t>             match(INTLIT);</a:t>
            </a:r>
          </a:p>
          <a:p>
            <a:pPr marL="0" indent="0">
              <a:spcBef>
                <a:spcPts val="0"/>
              </a:spcBef>
              <a:buNone/>
            </a:pPr>
            <a:r>
              <a:rPr lang="en-US" sz="2800" dirty="0">
                <a:solidFill>
                  <a:schemeClr val="tx1"/>
                </a:solidFill>
                <a:sym typeface="Symbol" pitchFamily="18" charset="2"/>
              </a:rPr>
              <a:t>   else if ( </a:t>
            </a:r>
            <a:r>
              <a:rPr lang="en-US" sz="2800" i="1" dirty="0">
                <a:solidFill>
                  <a:schemeClr val="tx1"/>
                </a:solidFill>
                <a:sym typeface="Symbol" pitchFamily="18" charset="2"/>
              </a:rPr>
              <a:t>token </a:t>
            </a:r>
            <a:r>
              <a:rPr lang="en-US" sz="2800" dirty="0">
                <a:solidFill>
                  <a:schemeClr val="tx1"/>
                </a:solidFill>
                <a:sym typeface="Symbol" pitchFamily="18" charset="2"/>
              </a:rPr>
              <a:t>∈</a:t>
            </a:r>
            <a:r>
              <a:rPr lang="en-US" sz="2800" i="1" dirty="0">
                <a:solidFill>
                  <a:schemeClr val="tx1"/>
                </a:solidFill>
                <a:sym typeface="Symbol" pitchFamily="18" charset="2"/>
              </a:rPr>
              <a:t> predict (  ( expr ) ) </a:t>
            </a:r>
            <a:r>
              <a:rPr lang="en-US" sz="2800" dirty="0">
                <a:solidFill>
                  <a:schemeClr val="tx1"/>
                </a:solidFill>
                <a:sym typeface="Symbol" pitchFamily="18" charset="2"/>
              </a:rPr>
              <a:t>)   </a:t>
            </a:r>
            <a:r>
              <a:rPr lang="en-US" sz="2800" dirty="0">
                <a:solidFill>
                  <a:schemeClr val="accent2"/>
                </a:solidFill>
                <a:sym typeface="Symbol" pitchFamily="18" charset="2"/>
              </a:rPr>
              <a:t>// { LPAREN}</a:t>
            </a:r>
          </a:p>
          <a:p>
            <a:pPr marL="0" indent="0">
              <a:spcBef>
                <a:spcPts val="0"/>
              </a:spcBef>
              <a:buNone/>
            </a:pPr>
            <a:r>
              <a:rPr lang="en-US" sz="2800" dirty="0">
                <a:solidFill>
                  <a:schemeClr val="tx1"/>
                </a:solidFill>
                <a:sym typeface="Symbol" pitchFamily="18" charset="2"/>
              </a:rPr>
              <a:t>             match( LPAREN  );</a:t>
            </a:r>
          </a:p>
          <a:p>
            <a:pPr marL="0" indent="0">
              <a:spcBef>
                <a:spcPts val="0"/>
              </a:spcBef>
              <a:buNone/>
            </a:pPr>
            <a:r>
              <a:rPr lang="en-US" sz="2800" dirty="0">
                <a:solidFill>
                  <a:schemeClr val="tx1"/>
                </a:solidFill>
                <a:sym typeface="Symbol" pitchFamily="18" charset="2"/>
              </a:rPr>
              <a:t>             expr();</a:t>
            </a:r>
          </a:p>
          <a:p>
            <a:pPr marL="0" indent="0">
              <a:spcBef>
                <a:spcPts val="0"/>
              </a:spcBef>
              <a:buNone/>
            </a:pPr>
            <a:r>
              <a:rPr lang="en-US" sz="2800" dirty="0">
                <a:solidFill>
                  <a:schemeClr val="tx1"/>
                </a:solidFill>
                <a:sym typeface="Symbol" pitchFamily="18" charset="2"/>
              </a:rPr>
              <a:t>             match(  RPAREN );</a:t>
            </a:r>
          </a:p>
          <a:p>
            <a:pPr marL="0" indent="0">
              <a:spcBef>
                <a:spcPts val="0"/>
              </a:spcBef>
              <a:buNone/>
            </a:pPr>
            <a:r>
              <a:rPr lang="en-US" sz="2800" dirty="0">
                <a:solidFill>
                  <a:schemeClr val="tx1"/>
                </a:solidFill>
                <a:sym typeface="Symbol" pitchFamily="18" charset="2"/>
              </a:rPr>
              <a:t>  else error(  “expected int literal or (“   );</a:t>
            </a:r>
          </a:p>
          <a:p>
            <a:endParaRPr lang="en-US" dirty="0"/>
          </a:p>
        </p:txBody>
      </p:sp>
      <p:sp>
        <p:nvSpPr>
          <p:cNvPr id="3" name="Title 2">
            <a:extLst>
              <a:ext uri="{FF2B5EF4-FFF2-40B4-BE49-F238E27FC236}">
                <a16:creationId xmlns:a16="http://schemas.microsoft.com/office/drawing/2014/main" id="{529FB4FE-86DA-4F55-935E-EF682D83330B}"/>
              </a:ext>
            </a:extLst>
          </p:cNvPr>
          <p:cNvSpPr>
            <a:spLocks noGrp="1"/>
          </p:cNvSpPr>
          <p:nvPr>
            <p:ph type="title"/>
          </p:nvPr>
        </p:nvSpPr>
        <p:spPr/>
        <p:txBody>
          <a:bodyPr/>
          <a:lstStyle/>
          <a:p>
            <a:r>
              <a:rPr lang="en-US" i="1" dirty="0"/>
              <a:t>factor</a:t>
            </a:r>
            <a:r>
              <a:rPr lang="en-US" dirty="0"/>
              <a:t> ::= </a:t>
            </a:r>
            <a:r>
              <a:rPr lang="en-US" i="1" dirty="0" err="1">
                <a:solidFill>
                  <a:schemeClr val="accent4"/>
                </a:solidFill>
              </a:rPr>
              <a:t>intlit</a:t>
            </a:r>
            <a:r>
              <a:rPr lang="en-US" dirty="0">
                <a:solidFill>
                  <a:schemeClr val="accent2"/>
                </a:solidFill>
              </a:rPr>
              <a:t> </a:t>
            </a:r>
            <a:r>
              <a:rPr lang="en-US" dirty="0"/>
              <a:t>| </a:t>
            </a:r>
            <a:r>
              <a:rPr lang="en-US" b="1" dirty="0">
                <a:solidFill>
                  <a:schemeClr val="accent4"/>
                </a:solidFill>
              </a:rPr>
              <a:t>(</a:t>
            </a:r>
            <a:r>
              <a:rPr lang="en-US" b="1" dirty="0"/>
              <a:t> </a:t>
            </a:r>
            <a:r>
              <a:rPr lang="en-US" i="1" dirty="0"/>
              <a:t>expr</a:t>
            </a:r>
            <a:r>
              <a:rPr lang="en-US" dirty="0"/>
              <a:t> </a:t>
            </a:r>
            <a:r>
              <a:rPr lang="en-US" b="1" dirty="0">
                <a:solidFill>
                  <a:schemeClr val="accent4"/>
                </a:solidFill>
              </a:rPr>
              <a:t>)</a:t>
            </a:r>
            <a:br>
              <a:rPr lang="en-US" b="1" dirty="0">
                <a:solidFill>
                  <a:schemeClr val="accent4"/>
                </a:solidFill>
              </a:rPr>
            </a:br>
            <a:endParaRPr lang="en-US" dirty="0"/>
          </a:p>
        </p:txBody>
      </p:sp>
    </p:spTree>
    <p:extLst>
      <p:ext uri="{BB962C8B-B14F-4D97-AF65-F5344CB8AC3E}">
        <p14:creationId xmlns:p14="http://schemas.microsoft.com/office/powerpoint/2010/main" val="38723820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FD86C6-8976-40C5-9082-2A1A6F4A515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898335DD-AC97-4E0B-BA85-94536D071016}"/>
              </a:ext>
            </a:extLst>
          </p:cNvPr>
          <p:cNvSpPr>
            <a:spLocks noGrp="1"/>
          </p:cNvSpPr>
          <p:nvPr>
            <p:ph type="title"/>
          </p:nvPr>
        </p:nvSpPr>
        <p:spPr/>
        <p:txBody>
          <a:bodyPr/>
          <a:lstStyle/>
          <a:p>
            <a:r>
              <a:rPr lang="en-US" i="1" dirty="0"/>
              <a:t>term</a:t>
            </a:r>
            <a:r>
              <a:rPr lang="en-US" dirty="0"/>
              <a:t> ::= </a:t>
            </a:r>
            <a:r>
              <a:rPr lang="en-US" i="1" dirty="0"/>
              <a:t>factor </a:t>
            </a:r>
            <a:r>
              <a:rPr lang="en-US" dirty="0"/>
              <a:t>( ( </a:t>
            </a:r>
            <a:r>
              <a:rPr lang="en-US" dirty="0">
                <a:solidFill>
                  <a:schemeClr val="accent4"/>
                </a:solidFill>
              </a:rPr>
              <a:t>*</a:t>
            </a:r>
            <a:r>
              <a:rPr lang="en-US" dirty="0"/>
              <a:t> | </a:t>
            </a:r>
            <a:r>
              <a:rPr lang="en-US" dirty="0">
                <a:solidFill>
                  <a:schemeClr val="accent4"/>
                </a:solidFill>
              </a:rPr>
              <a:t>/</a:t>
            </a:r>
            <a:r>
              <a:rPr lang="en-US" dirty="0"/>
              <a:t> )  </a:t>
            </a:r>
            <a:r>
              <a:rPr lang="en-US" i="1" dirty="0"/>
              <a:t>factor</a:t>
            </a:r>
            <a:r>
              <a:rPr lang="en-US" dirty="0"/>
              <a:t> )*</a:t>
            </a:r>
            <a:br>
              <a:rPr lang="en-US" dirty="0"/>
            </a:br>
            <a:endParaRPr lang="en-US" dirty="0"/>
          </a:p>
        </p:txBody>
      </p:sp>
    </p:spTree>
    <p:extLst>
      <p:ext uri="{BB962C8B-B14F-4D97-AF65-F5344CB8AC3E}">
        <p14:creationId xmlns:p14="http://schemas.microsoft.com/office/powerpoint/2010/main" val="24752513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FD86C6-8976-40C5-9082-2A1A6F4A5159}"/>
              </a:ext>
            </a:extLst>
          </p:cNvPr>
          <p:cNvSpPr>
            <a:spLocks noGrp="1"/>
          </p:cNvSpPr>
          <p:nvPr>
            <p:ph idx="1"/>
          </p:nvPr>
        </p:nvSpPr>
        <p:spPr/>
        <p:txBody>
          <a:bodyPr/>
          <a:lstStyle/>
          <a:p>
            <a:pPr eaLnBrk="1" hangingPunct="1">
              <a:lnSpc>
                <a:spcPct val="80000"/>
              </a:lnSpc>
              <a:spcBef>
                <a:spcPts val="0"/>
              </a:spcBef>
              <a:buFontTx/>
              <a:buNone/>
            </a:pPr>
            <a:r>
              <a:rPr lang="en-US" sz="2800" dirty="0">
                <a:solidFill>
                  <a:schemeClr val="tx1"/>
                </a:solidFill>
              </a:rPr>
              <a:t>void term()</a:t>
            </a:r>
            <a:endParaRPr lang="en-US" sz="2800" b="1" dirty="0">
              <a:solidFill>
                <a:schemeClr val="tx1"/>
              </a:solidFill>
            </a:endParaRPr>
          </a:p>
          <a:p>
            <a:pPr eaLnBrk="1" hangingPunct="1">
              <a:lnSpc>
                <a:spcPct val="80000"/>
              </a:lnSpc>
              <a:spcBef>
                <a:spcPts val="0"/>
              </a:spcBef>
              <a:buFontTx/>
              <a:buNone/>
            </a:pPr>
            <a:r>
              <a:rPr lang="en-US" sz="2800" dirty="0">
                <a:solidFill>
                  <a:schemeClr val="tx1"/>
                </a:solidFill>
              </a:rPr>
              <a:t>	{</a:t>
            </a:r>
          </a:p>
          <a:p>
            <a:pPr eaLnBrk="1" hangingPunct="1">
              <a:lnSpc>
                <a:spcPct val="80000"/>
              </a:lnSpc>
              <a:spcBef>
                <a:spcPts val="0"/>
              </a:spcBef>
              <a:buFontTx/>
              <a:buNone/>
            </a:pPr>
            <a:r>
              <a:rPr lang="en-US" sz="2800" dirty="0">
                <a:solidFill>
                  <a:schemeClr val="tx1"/>
                </a:solidFill>
              </a:rPr>
              <a:t>	    factor();</a:t>
            </a:r>
          </a:p>
          <a:p>
            <a:pPr eaLnBrk="1" hangingPunct="1">
              <a:lnSpc>
                <a:spcPct val="80000"/>
              </a:lnSpc>
              <a:spcBef>
                <a:spcPts val="0"/>
              </a:spcBef>
              <a:buFontTx/>
              <a:buNone/>
            </a:pPr>
            <a:r>
              <a:rPr lang="en-US" sz="2800" dirty="0">
                <a:solidFill>
                  <a:schemeClr val="tx1"/>
                </a:solidFill>
              </a:rPr>
              <a:t>	    while (</a:t>
            </a:r>
            <a:r>
              <a:rPr lang="en-US" sz="2800" i="1" dirty="0">
                <a:solidFill>
                  <a:schemeClr val="tx1"/>
                </a:solidFill>
              </a:rPr>
              <a:t>token </a:t>
            </a:r>
            <a:r>
              <a:rPr lang="en-US" sz="2800" dirty="0">
                <a:solidFill>
                  <a:schemeClr val="tx1"/>
                </a:solidFill>
                <a:sym typeface="Symbol" pitchFamily="18" charset="2"/>
              </a:rPr>
              <a:t>∈</a:t>
            </a:r>
            <a:r>
              <a:rPr lang="en-US" sz="2800" i="1" dirty="0">
                <a:solidFill>
                  <a:schemeClr val="tx1"/>
                </a:solidFill>
                <a:sym typeface="Symbol" pitchFamily="18" charset="2"/>
              </a:rPr>
              <a:t> FIRST(</a:t>
            </a:r>
            <a:r>
              <a:rPr lang="en-US" sz="2800" i="1" dirty="0">
                <a:solidFill>
                  <a:schemeClr val="tx1"/>
                </a:solidFill>
              </a:rPr>
              <a:t>( * | / )  factor </a:t>
            </a:r>
            <a:r>
              <a:rPr lang="en-US" sz="2800" dirty="0">
                <a:solidFill>
                  <a:schemeClr val="tx1"/>
                </a:solidFill>
                <a:sym typeface="Symbol" pitchFamily="18" charset="2"/>
              </a:rPr>
              <a:t>)</a:t>
            </a:r>
            <a:r>
              <a:rPr lang="en-US" sz="2800" dirty="0">
                <a:solidFill>
                  <a:schemeClr val="tx1"/>
                </a:solidFill>
              </a:rPr>
              <a:t> ){ </a:t>
            </a:r>
          </a:p>
          <a:p>
            <a:pPr eaLnBrk="1" hangingPunct="1">
              <a:lnSpc>
                <a:spcPct val="80000"/>
              </a:lnSpc>
              <a:spcBef>
                <a:spcPts val="0"/>
              </a:spcBef>
              <a:buFontTx/>
              <a:buNone/>
            </a:pPr>
            <a:r>
              <a:rPr lang="en-US" sz="2800" dirty="0">
                <a:solidFill>
                  <a:schemeClr val="tx1"/>
                </a:solidFill>
              </a:rPr>
              <a:t>               if (</a:t>
            </a:r>
            <a:r>
              <a:rPr lang="en-US" sz="2800" i="1" dirty="0">
                <a:solidFill>
                  <a:schemeClr val="tx1"/>
                </a:solidFill>
              </a:rPr>
              <a:t>token </a:t>
            </a:r>
            <a:r>
              <a:rPr lang="en-US" sz="2800" dirty="0">
                <a:solidFill>
                  <a:schemeClr val="tx1"/>
                </a:solidFill>
                <a:sym typeface="Symbol" pitchFamily="18" charset="2"/>
              </a:rPr>
              <a:t>∈</a:t>
            </a:r>
            <a:r>
              <a:rPr lang="en-US" sz="2800" i="1" dirty="0">
                <a:solidFill>
                  <a:schemeClr val="tx1"/>
                </a:solidFill>
                <a:sym typeface="Symbol" pitchFamily="18" charset="2"/>
              </a:rPr>
              <a:t> FIRST ( * ) </a:t>
            </a:r>
            <a:r>
              <a:rPr lang="en-US" sz="2800" dirty="0">
                <a:solidFill>
                  <a:schemeClr val="tx1"/>
                </a:solidFill>
                <a:sym typeface="Symbol" pitchFamily="18" charset="2"/>
              </a:rPr>
              <a:t>match(TIMES);</a:t>
            </a:r>
          </a:p>
          <a:p>
            <a:pPr eaLnBrk="1" hangingPunct="1">
              <a:lnSpc>
                <a:spcPct val="80000"/>
              </a:lnSpc>
              <a:spcBef>
                <a:spcPts val="0"/>
              </a:spcBef>
              <a:buFontTx/>
              <a:buNone/>
            </a:pPr>
            <a:r>
              <a:rPr lang="en-US" sz="2800" dirty="0">
                <a:solidFill>
                  <a:schemeClr val="tx1"/>
                </a:solidFill>
                <a:sym typeface="Symbol" pitchFamily="18" charset="2"/>
              </a:rPr>
              <a:t>               else if (</a:t>
            </a:r>
            <a:r>
              <a:rPr lang="en-US" sz="2800" i="1" dirty="0">
                <a:solidFill>
                  <a:schemeClr val="tx1"/>
                </a:solidFill>
                <a:sym typeface="Symbol" pitchFamily="18" charset="2"/>
              </a:rPr>
              <a:t>token </a:t>
            </a:r>
            <a:r>
              <a:rPr lang="en-US" sz="2800" dirty="0">
                <a:solidFill>
                  <a:schemeClr val="tx1"/>
                </a:solidFill>
                <a:sym typeface="Symbol" pitchFamily="18" charset="2"/>
              </a:rPr>
              <a:t>∈</a:t>
            </a:r>
            <a:r>
              <a:rPr lang="en-US" sz="2800" i="1" dirty="0">
                <a:solidFill>
                  <a:schemeClr val="tx1"/>
                </a:solidFill>
                <a:sym typeface="Symbol" pitchFamily="18" charset="2"/>
              </a:rPr>
              <a:t> FIRST ( / ) </a:t>
            </a:r>
            <a:r>
              <a:rPr lang="en-US" sz="2800" dirty="0">
                <a:solidFill>
                  <a:schemeClr val="tx1"/>
                </a:solidFill>
              </a:rPr>
              <a:t>match(DIV);</a:t>
            </a:r>
          </a:p>
          <a:p>
            <a:pPr eaLnBrk="1" hangingPunct="1">
              <a:lnSpc>
                <a:spcPct val="80000"/>
              </a:lnSpc>
              <a:spcBef>
                <a:spcPts val="0"/>
              </a:spcBef>
              <a:buFontTx/>
              <a:buNone/>
            </a:pPr>
            <a:r>
              <a:rPr lang="en-US" sz="2800" dirty="0">
                <a:solidFill>
                  <a:schemeClr val="tx1"/>
                </a:solidFill>
              </a:rPr>
              <a:t>               else error(“expected * or /”);</a:t>
            </a:r>
          </a:p>
          <a:p>
            <a:pPr eaLnBrk="1" hangingPunct="1">
              <a:lnSpc>
                <a:spcPct val="80000"/>
              </a:lnSpc>
              <a:spcBef>
                <a:spcPts val="0"/>
              </a:spcBef>
              <a:buFontTx/>
              <a:buNone/>
            </a:pPr>
            <a:r>
              <a:rPr lang="en-US" sz="2800" dirty="0">
                <a:solidFill>
                  <a:schemeClr val="tx1"/>
                </a:solidFill>
              </a:rPr>
              <a:t>               factor(); </a:t>
            </a:r>
          </a:p>
          <a:p>
            <a:pPr eaLnBrk="1" hangingPunct="1">
              <a:lnSpc>
                <a:spcPct val="80000"/>
              </a:lnSpc>
              <a:spcBef>
                <a:spcPts val="0"/>
              </a:spcBef>
              <a:buFontTx/>
              <a:buNone/>
            </a:pPr>
            <a:r>
              <a:rPr lang="en-US" sz="2800" dirty="0">
                <a:solidFill>
                  <a:schemeClr val="tx1"/>
                </a:solidFill>
              </a:rPr>
              <a:t>        } </a:t>
            </a:r>
          </a:p>
          <a:p>
            <a:pPr eaLnBrk="1" hangingPunct="1">
              <a:lnSpc>
                <a:spcPct val="80000"/>
              </a:lnSpc>
              <a:spcBef>
                <a:spcPts val="0"/>
              </a:spcBef>
              <a:buFontTx/>
              <a:buNone/>
            </a:pPr>
            <a:r>
              <a:rPr lang="en-US" sz="2800" dirty="0">
                <a:solidFill>
                  <a:schemeClr val="tx1"/>
                </a:solidFill>
              </a:rPr>
              <a:t>       return;</a:t>
            </a:r>
          </a:p>
          <a:p>
            <a:pPr eaLnBrk="1" hangingPunct="1">
              <a:lnSpc>
                <a:spcPct val="80000"/>
              </a:lnSpc>
              <a:spcBef>
                <a:spcPts val="0"/>
              </a:spcBef>
              <a:buFontTx/>
              <a:buNone/>
            </a:pPr>
            <a:r>
              <a:rPr lang="en-US" sz="2800" dirty="0">
                <a:solidFill>
                  <a:schemeClr val="tx1"/>
                </a:solidFill>
              </a:rPr>
              <a:t>	}</a:t>
            </a:r>
          </a:p>
          <a:p>
            <a:endParaRPr lang="en-US" dirty="0"/>
          </a:p>
        </p:txBody>
      </p:sp>
      <p:sp>
        <p:nvSpPr>
          <p:cNvPr id="3" name="Title 2">
            <a:extLst>
              <a:ext uri="{FF2B5EF4-FFF2-40B4-BE49-F238E27FC236}">
                <a16:creationId xmlns:a16="http://schemas.microsoft.com/office/drawing/2014/main" id="{898335DD-AC97-4E0B-BA85-94536D071016}"/>
              </a:ext>
            </a:extLst>
          </p:cNvPr>
          <p:cNvSpPr>
            <a:spLocks noGrp="1"/>
          </p:cNvSpPr>
          <p:nvPr>
            <p:ph type="title"/>
          </p:nvPr>
        </p:nvSpPr>
        <p:spPr/>
        <p:txBody>
          <a:bodyPr/>
          <a:lstStyle/>
          <a:p>
            <a:r>
              <a:rPr lang="en-US" i="1" dirty="0"/>
              <a:t>term</a:t>
            </a:r>
            <a:r>
              <a:rPr lang="en-US" dirty="0"/>
              <a:t> ::= </a:t>
            </a:r>
            <a:r>
              <a:rPr lang="en-US" i="1" dirty="0"/>
              <a:t>factor </a:t>
            </a:r>
            <a:r>
              <a:rPr lang="en-US" dirty="0"/>
              <a:t>( ( </a:t>
            </a:r>
            <a:r>
              <a:rPr lang="en-US" dirty="0">
                <a:solidFill>
                  <a:schemeClr val="accent4"/>
                </a:solidFill>
              </a:rPr>
              <a:t>*</a:t>
            </a:r>
            <a:r>
              <a:rPr lang="en-US" dirty="0"/>
              <a:t> | </a:t>
            </a:r>
            <a:r>
              <a:rPr lang="en-US" dirty="0">
                <a:solidFill>
                  <a:schemeClr val="accent4"/>
                </a:solidFill>
              </a:rPr>
              <a:t>/</a:t>
            </a:r>
            <a:r>
              <a:rPr lang="en-US" dirty="0"/>
              <a:t> )  </a:t>
            </a:r>
            <a:r>
              <a:rPr lang="en-US" i="1" dirty="0"/>
              <a:t>factor</a:t>
            </a:r>
            <a:r>
              <a:rPr lang="en-US" dirty="0"/>
              <a:t> )*</a:t>
            </a:r>
            <a:br>
              <a:rPr lang="en-US" dirty="0"/>
            </a:br>
            <a:endParaRPr lang="en-US" dirty="0"/>
          </a:p>
        </p:txBody>
      </p:sp>
    </p:spTree>
    <p:extLst>
      <p:ext uri="{BB962C8B-B14F-4D97-AF65-F5344CB8AC3E}">
        <p14:creationId xmlns:p14="http://schemas.microsoft.com/office/powerpoint/2010/main" val="102342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EE1B8-C37F-4697-9AE9-DD88B23B5564}"/>
              </a:ext>
            </a:extLst>
          </p:cNvPr>
          <p:cNvSpPr>
            <a:spLocks noGrp="1"/>
          </p:cNvSpPr>
          <p:nvPr>
            <p:ph type="title"/>
          </p:nvPr>
        </p:nvSpPr>
        <p:spPr/>
        <p:txBody>
          <a:bodyPr/>
          <a:lstStyle/>
          <a:p>
            <a:r>
              <a:rPr lang="en-US" dirty="0"/>
              <a:t>Derivation of expression (2)</a:t>
            </a:r>
          </a:p>
        </p:txBody>
      </p:sp>
      <p:sp>
        <p:nvSpPr>
          <p:cNvPr id="17410" name="Rectangle 3"/>
          <p:cNvSpPr>
            <a:spLocks noGrp="1" noChangeArrowheads="1"/>
          </p:cNvSpPr>
          <p:nvPr>
            <p:ph idx="10"/>
          </p:nvPr>
        </p:nvSpPr>
        <p:spPr/>
        <p:txBody>
          <a:bodyPr/>
          <a:lstStyle/>
          <a:p>
            <a:pPr eaLnBrk="1" hangingPunct="1">
              <a:lnSpc>
                <a:spcPct val="90000"/>
              </a:lnSpc>
              <a:buFontTx/>
              <a:buNone/>
            </a:pPr>
            <a:r>
              <a:rPr lang="en-US" sz="2400" i="1" dirty="0" err="1">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a:t>
            </a:r>
            <a:r>
              <a:rPr lang="en-US" sz="2400" i="1" dirty="0" err="1">
                <a:sym typeface="Symbol" pitchFamily="18" charset="2"/>
              </a:rPr>
              <a:t>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34  </a:t>
            </a:r>
          </a:p>
          <a:p>
            <a:pPr lvl="1" eaLnBrk="1" hangingPunct="1">
              <a:lnSpc>
                <a:spcPct val="90000"/>
              </a:lnSpc>
              <a:buFontTx/>
              <a:buNone/>
            </a:pPr>
            <a:r>
              <a:rPr lang="en-US" sz="2400" dirty="0"/>
              <a:t>     </a:t>
            </a:r>
            <a:r>
              <a:rPr lang="en-US" sz="2400" dirty="0">
                <a:solidFill>
                  <a:schemeClr val="hlink"/>
                </a:solidFill>
              </a:rPr>
              <a:t>expr </a:t>
            </a:r>
            <a:r>
              <a:rPr lang="en-US" sz="2400" dirty="0">
                <a:solidFill>
                  <a:schemeClr val="hlink"/>
                </a:solidFill>
                <a:cs typeface="Arial" charset="0"/>
              </a:rPr>
              <a:t>→</a:t>
            </a:r>
            <a:endParaRPr lang="ru-RU" sz="2400" dirty="0">
              <a:solidFill>
                <a:schemeClr val="hlink"/>
              </a:solidFill>
              <a:cs typeface="Arial" charset="0"/>
            </a:endParaRPr>
          </a:p>
          <a:p>
            <a:pPr lvl="1" eaLnBrk="1" hangingPunct="1">
              <a:lnSpc>
                <a:spcPct val="90000"/>
              </a:lnSpc>
              <a:buFontTx/>
              <a:buNone/>
            </a:pPr>
            <a:r>
              <a:rPr lang="en-US" sz="2400" dirty="0">
                <a:solidFill>
                  <a:schemeClr val="hlink"/>
                </a:solidFill>
              </a:rPr>
              <a:t>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a:t>
            </a:r>
            <a:r>
              <a:rPr lang="en-US" sz="2400" dirty="0" err="1">
                <a:solidFill>
                  <a:schemeClr val="hlink"/>
                </a:solidFill>
              </a:rPr>
              <a:t>numlit</a:t>
            </a:r>
            <a:r>
              <a:rPr lang="en-US" sz="2400" dirty="0">
                <a:solidFill>
                  <a:schemeClr val="hlink"/>
                </a:solidFill>
              </a:rPr>
              <a:t>(34)</a:t>
            </a:r>
          </a:p>
          <a:p>
            <a:pPr eaLnBrk="1" hangingPunct="1">
              <a:lnSpc>
                <a:spcPct val="90000"/>
              </a:lnSpc>
              <a:buFontTx/>
              <a:buNone/>
            </a:pPr>
            <a:endParaRPr lang="en-US" sz="4000" dirty="0">
              <a:solidFill>
                <a:schemeClr val="hlink"/>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6D057DC6-21A9-416C-932B-57FE8F2A9E31}" type="slidenum">
              <a:rPr lang="en-US"/>
              <a:pPr>
                <a:defRPr/>
              </a:pPr>
              <a:t>17</a:t>
            </a:fld>
            <a:endParaRPr lang="en-US"/>
          </a:p>
        </p:txBody>
      </p:sp>
    </p:spTree>
    <p:extLst>
      <p:ext uri="{BB962C8B-B14F-4D97-AF65-F5344CB8AC3E}">
        <p14:creationId xmlns:p14="http://schemas.microsoft.com/office/powerpoint/2010/main" val="38274673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B62A6E-FB32-42A8-AC00-C0DE564F3380}"/>
              </a:ext>
            </a:extLst>
          </p:cNvPr>
          <p:cNvSpPr>
            <a:spLocks noGrp="1"/>
          </p:cNvSpPr>
          <p:nvPr>
            <p:ph idx="1"/>
          </p:nvPr>
        </p:nvSpPr>
        <p:spPr/>
        <p:txBody>
          <a:bodyPr/>
          <a:lstStyle/>
          <a:p>
            <a:pPr eaLnBrk="1" hangingPunct="1">
              <a:lnSpc>
                <a:spcPct val="80000"/>
              </a:lnSpc>
              <a:spcBef>
                <a:spcPts val="0"/>
              </a:spcBef>
              <a:buFontTx/>
              <a:buNone/>
            </a:pPr>
            <a:r>
              <a:rPr lang="en-US" sz="2800" dirty="0">
                <a:solidFill>
                  <a:schemeClr val="tx1"/>
                </a:solidFill>
              </a:rPr>
              <a:t>void expr()</a:t>
            </a:r>
            <a:endParaRPr lang="en-US" sz="2800" b="1" dirty="0">
              <a:solidFill>
                <a:schemeClr val="tx1"/>
              </a:solidFill>
            </a:endParaRPr>
          </a:p>
          <a:p>
            <a:pPr eaLnBrk="1" hangingPunct="1">
              <a:lnSpc>
                <a:spcPct val="80000"/>
              </a:lnSpc>
              <a:spcBef>
                <a:spcPts val="0"/>
              </a:spcBef>
              <a:buFontTx/>
              <a:buNone/>
            </a:pPr>
            <a:r>
              <a:rPr lang="en-US" sz="2800" dirty="0">
                <a:solidFill>
                  <a:schemeClr val="tx1"/>
                </a:solidFill>
              </a:rPr>
              <a:t>	{</a:t>
            </a:r>
          </a:p>
          <a:p>
            <a:pPr eaLnBrk="1" hangingPunct="1">
              <a:lnSpc>
                <a:spcPct val="80000"/>
              </a:lnSpc>
              <a:spcBef>
                <a:spcPts val="0"/>
              </a:spcBef>
              <a:buFontTx/>
              <a:buNone/>
            </a:pPr>
            <a:r>
              <a:rPr lang="en-US" sz="2800" dirty="0">
                <a:solidFill>
                  <a:schemeClr val="tx1"/>
                </a:solidFill>
              </a:rPr>
              <a:t>	    term();</a:t>
            </a:r>
          </a:p>
          <a:p>
            <a:pPr eaLnBrk="1" hangingPunct="1">
              <a:lnSpc>
                <a:spcPct val="80000"/>
              </a:lnSpc>
              <a:spcBef>
                <a:spcPts val="0"/>
              </a:spcBef>
              <a:buFontTx/>
              <a:buNone/>
            </a:pPr>
            <a:r>
              <a:rPr lang="en-US" sz="2800" dirty="0">
                <a:solidFill>
                  <a:schemeClr val="tx1"/>
                </a:solidFill>
              </a:rPr>
              <a:t>	    while (</a:t>
            </a:r>
            <a:r>
              <a:rPr lang="en-US" sz="2800" i="1" dirty="0">
                <a:solidFill>
                  <a:schemeClr val="tx1"/>
                </a:solidFill>
              </a:rPr>
              <a:t>token </a:t>
            </a:r>
            <a:r>
              <a:rPr lang="en-US" sz="2800" dirty="0">
                <a:solidFill>
                  <a:schemeClr val="tx1"/>
                </a:solidFill>
                <a:sym typeface="Symbol" pitchFamily="18" charset="2"/>
              </a:rPr>
              <a:t>∈</a:t>
            </a:r>
            <a:r>
              <a:rPr lang="en-US" sz="2800" i="1" dirty="0">
                <a:solidFill>
                  <a:schemeClr val="tx1"/>
                </a:solidFill>
                <a:sym typeface="Symbol" pitchFamily="18" charset="2"/>
              </a:rPr>
              <a:t> FIRST(</a:t>
            </a:r>
            <a:r>
              <a:rPr lang="en-US" sz="2800" i="1" dirty="0">
                <a:solidFill>
                  <a:schemeClr val="tx1"/>
                </a:solidFill>
              </a:rPr>
              <a:t>( + | - )  term </a:t>
            </a:r>
            <a:r>
              <a:rPr lang="en-US" sz="2800" dirty="0">
                <a:solidFill>
                  <a:schemeClr val="tx1"/>
                </a:solidFill>
                <a:sym typeface="Symbol" pitchFamily="18" charset="2"/>
              </a:rPr>
              <a:t>)</a:t>
            </a:r>
            <a:r>
              <a:rPr lang="en-US" sz="2800" dirty="0">
                <a:solidFill>
                  <a:schemeClr val="tx1"/>
                </a:solidFill>
              </a:rPr>
              <a:t> ){ </a:t>
            </a:r>
          </a:p>
          <a:p>
            <a:pPr eaLnBrk="1" hangingPunct="1">
              <a:lnSpc>
                <a:spcPct val="80000"/>
              </a:lnSpc>
              <a:spcBef>
                <a:spcPts val="0"/>
              </a:spcBef>
              <a:buFontTx/>
              <a:buNone/>
            </a:pPr>
            <a:r>
              <a:rPr lang="en-US" sz="2800" dirty="0">
                <a:solidFill>
                  <a:schemeClr val="tx1"/>
                </a:solidFill>
              </a:rPr>
              <a:t>               if (</a:t>
            </a:r>
            <a:r>
              <a:rPr lang="en-US" sz="2800" i="1" dirty="0">
                <a:solidFill>
                  <a:schemeClr val="tx1"/>
                </a:solidFill>
              </a:rPr>
              <a:t>token </a:t>
            </a:r>
            <a:r>
              <a:rPr lang="en-US" sz="2800" dirty="0">
                <a:solidFill>
                  <a:schemeClr val="tx1"/>
                </a:solidFill>
                <a:sym typeface="Symbol" pitchFamily="18" charset="2"/>
              </a:rPr>
              <a:t>∈</a:t>
            </a:r>
            <a:r>
              <a:rPr lang="en-US" sz="2800" i="1" dirty="0">
                <a:solidFill>
                  <a:schemeClr val="tx1"/>
                </a:solidFill>
                <a:sym typeface="Symbol" pitchFamily="18" charset="2"/>
              </a:rPr>
              <a:t> FIRST ( + ) </a:t>
            </a:r>
            <a:r>
              <a:rPr lang="en-US" sz="2800" dirty="0">
                <a:solidFill>
                  <a:schemeClr val="tx1"/>
                </a:solidFill>
                <a:sym typeface="Symbol" pitchFamily="18" charset="2"/>
              </a:rPr>
              <a:t>match(PLUS);</a:t>
            </a:r>
          </a:p>
          <a:p>
            <a:pPr eaLnBrk="1" hangingPunct="1">
              <a:lnSpc>
                <a:spcPct val="80000"/>
              </a:lnSpc>
              <a:spcBef>
                <a:spcPts val="0"/>
              </a:spcBef>
              <a:buFontTx/>
              <a:buNone/>
            </a:pPr>
            <a:r>
              <a:rPr lang="en-US" sz="2800" dirty="0">
                <a:solidFill>
                  <a:schemeClr val="tx1"/>
                </a:solidFill>
                <a:sym typeface="Symbol" pitchFamily="18" charset="2"/>
              </a:rPr>
              <a:t>               else if (</a:t>
            </a:r>
            <a:r>
              <a:rPr lang="en-US" sz="2800" i="1" dirty="0">
                <a:solidFill>
                  <a:schemeClr val="tx1"/>
                </a:solidFill>
                <a:sym typeface="Symbol" pitchFamily="18" charset="2"/>
              </a:rPr>
              <a:t>token </a:t>
            </a:r>
            <a:r>
              <a:rPr lang="en-US" sz="2800" dirty="0">
                <a:solidFill>
                  <a:schemeClr val="tx1"/>
                </a:solidFill>
                <a:sym typeface="Symbol" pitchFamily="18" charset="2"/>
              </a:rPr>
              <a:t>∈</a:t>
            </a:r>
            <a:r>
              <a:rPr lang="en-US" sz="2800" i="1" dirty="0">
                <a:solidFill>
                  <a:schemeClr val="tx1"/>
                </a:solidFill>
                <a:sym typeface="Symbol" pitchFamily="18" charset="2"/>
              </a:rPr>
              <a:t> FIRST ( - ))</a:t>
            </a:r>
          </a:p>
          <a:p>
            <a:pPr eaLnBrk="1" hangingPunct="1">
              <a:lnSpc>
                <a:spcPct val="80000"/>
              </a:lnSpc>
              <a:spcBef>
                <a:spcPts val="0"/>
              </a:spcBef>
              <a:buFontTx/>
              <a:buNone/>
            </a:pPr>
            <a:r>
              <a:rPr lang="en-US" sz="2800" i="1" dirty="0">
                <a:solidFill>
                  <a:schemeClr val="tx1"/>
                </a:solidFill>
                <a:sym typeface="Symbol" pitchFamily="18" charset="2"/>
              </a:rPr>
              <a:t>                       </a:t>
            </a:r>
            <a:r>
              <a:rPr lang="en-US" sz="2800" dirty="0">
                <a:solidFill>
                  <a:schemeClr val="tx1"/>
                </a:solidFill>
              </a:rPr>
              <a:t>match(MINUS);</a:t>
            </a:r>
          </a:p>
          <a:p>
            <a:pPr eaLnBrk="1" hangingPunct="1">
              <a:lnSpc>
                <a:spcPct val="80000"/>
              </a:lnSpc>
              <a:spcBef>
                <a:spcPts val="0"/>
              </a:spcBef>
              <a:buFontTx/>
              <a:buNone/>
            </a:pPr>
            <a:r>
              <a:rPr lang="en-US" sz="2800" dirty="0">
                <a:solidFill>
                  <a:schemeClr val="tx1"/>
                </a:solidFill>
              </a:rPr>
              <a:t>               else error(“expected + or -”);</a:t>
            </a:r>
          </a:p>
          <a:p>
            <a:pPr eaLnBrk="1" hangingPunct="1">
              <a:lnSpc>
                <a:spcPct val="80000"/>
              </a:lnSpc>
              <a:spcBef>
                <a:spcPts val="0"/>
              </a:spcBef>
              <a:buFontTx/>
              <a:buNone/>
            </a:pPr>
            <a:r>
              <a:rPr lang="en-US" sz="2800" dirty="0">
                <a:solidFill>
                  <a:schemeClr val="tx1"/>
                </a:solidFill>
              </a:rPr>
              <a:t>               term(); </a:t>
            </a:r>
          </a:p>
          <a:p>
            <a:pPr eaLnBrk="1" hangingPunct="1">
              <a:lnSpc>
                <a:spcPct val="80000"/>
              </a:lnSpc>
              <a:spcBef>
                <a:spcPts val="0"/>
              </a:spcBef>
              <a:buFontTx/>
              <a:buNone/>
            </a:pPr>
            <a:r>
              <a:rPr lang="en-US" sz="2800" dirty="0">
                <a:solidFill>
                  <a:schemeClr val="tx1"/>
                </a:solidFill>
              </a:rPr>
              <a:t>        } </a:t>
            </a:r>
          </a:p>
          <a:p>
            <a:pPr eaLnBrk="1" hangingPunct="1">
              <a:lnSpc>
                <a:spcPct val="80000"/>
              </a:lnSpc>
              <a:spcBef>
                <a:spcPts val="0"/>
              </a:spcBef>
              <a:buFontTx/>
              <a:buNone/>
            </a:pPr>
            <a:r>
              <a:rPr lang="en-US" sz="2800" dirty="0">
                <a:solidFill>
                  <a:schemeClr val="tx1"/>
                </a:solidFill>
              </a:rPr>
              <a:t>       return;</a:t>
            </a:r>
          </a:p>
          <a:p>
            <a:pPr eaLnBrk="1" hangingPunct="1">
              <a:lnSpc>
                <a:spcPct val="80000"/>
              </a:lnSpc>
              <a:spcBef>
                <a:spcPts val="0"/>
              </a:spcBef>
              <a:buFontTx/>
              <a:buNone/>
            </a:pPr>
            <a:r>
              <a:rPr lang="en-US" sz="2800" dirty="0">
                <a:solidFill>
                  <a:schemeClr val="tx1"/>
                </a:solidFill>
              </a:rPr>
              <a:t>	}</a:t>
            </a:r>
          </a:p>
          <a:p>
            <a:endParaRPr lang="en-US" dirty="0"/>
          </a:p>
        </p:txBody>
      </p:sp>
      <p:sp>
        <p:nvSpPr>
          <p:cNvPr id="3" name="Title 2">
            <a:extLst>
              <a:ext uri="{FF2B5EF4-FFF2-40B4-BE49-F238E27FC236}">
                <a16:creationId xmlns:a16="http://schemas.microsoft.com/office/drawing/2014/main" id="{88785024-2F21-43E3-8535-C420FF86EB71}"/>
              </a:ext>
            </a:extLst>
          </p:cNvPr>
          <p:cNvSpPr>
            <a:spLocks noGrp="1"/>
          </p:cNvSpPr>
          <p:nvPr>
            <p:ph type="title"/>
          </p:nvPr>
        </p:nvSpPr>
        <p:spPr/>
        <p:txBody>
          <a:bodyPr/>
          <a:lstStyle/>
          <a:p>
            <a:r>
              <a:rPr lang="en-US" i="1" dirty="0"/>
              <a:t>expr</a:t>
            </a:r>
            <a:r>
              <a:rPr lang="en-US" dirty="0"/>
              <a:t> ::= </a:t>
            </a:r>
            <a:r>
              <a:rPr lang="en-US" i="1" dirty="0"/>
              <a:t>term</a:t>
            </a:r>
            <a:r>
              <a:rPr lang="en-US" dirty="0"/>
              <a:t> ( ( </a:t>
            </a:r>
            <a:r>
              <a:rPr lang="en-US" dirty="0">
                <a:solidFill>
                  <a:schemeClr val="accent4"/>
                </a:solidFill>
              </a:rPr>
              <a:t>+</a:t>
            </a:r>
            <a:r>
              <a:rPr lang="en-US" dirty="0">
                <a:solidFill>
                  <a:srgbClr val="0099FF"/>
                </a:solidFill>
              </a:rPr>
              <a:t> </a:t>
            </a:r>
            <a:r>
              <a:rPr lang="en-US" dirty="0"/>
              <a:t>| </a:t>
            </a:r>
            <a:r>
              <a:rPr lang="en-US" dirty="0">
                <a:solidFill>
                  <a:schemeClr val="accent4"/>
                </a:solidFill>
              </a:rPr>
              <a:t>-</a:t>
            </a:r>
            <a:r>
              <a:rPr lang="en-US" dirty="0">
                <a:solidFill>
                  <a:srgbClr val="0099FF"/>
                </a:solidFill>
              </a:rPr>
              <a:t> </a:t>
            </a:r>
            <a:r>
              <a:rPr lang="en-US" dirty="0"/>
              <a:t>)  </a:t>
            </a:r>
            <a:r>
              <a:rPr lang="en-US" i="1" dirty="0"/>
              <a:t>term</a:t>
            </a:r>
            <a:r>
              <a:rPr lang="en-US" dirty="0"/>
              <a:t> )*</a:t>
            </a:r>
          </a:p>
        </p:txBody>
      </p:sp>
    </p:spTree>
    <p:extLst>
      <p:ext uri="{BB962C8B-B14F-4D97-AF65-F5344CB8AC3E}">
        <p14:creationId xmlns:p14="http://schemas.microsoft.com/office/powerpoint/2010/main" val="3739669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C0EAE0-045C-4517-8036-00694BAB3121}"/>
              </a:ext>
            </a:extLst>
          </p:cNvPr>
          <p:cNvSpPr>
            <a:spLocks noGrp="1"/>
          </p:cNvSpPr>
          <p:nvPr>
            <p:ph idx="1"/>
          </p:nvPr>
        </p:nvSpPr>
        <p:spPr>
          <a:xfrm>
            <a:off x="327868" y="1916957"/>
            <a:ext cx="7556500" cy="4144963"/>
          </a:xfrm>
        </p:spPr>
        <p:txBody>
          <a:bodyPr/>
          <a:lstStyle/>
          <a:p>
            <a:r>
              <a:rPr lang="en-US" dirty="0"/>
              <a:t>Implementing expressions like </a:t>
            </a:r>
          </a:p>
          <a:p>
            <a:pPr lvl="1"/>
            <a:r>
              <a:rPr lang="en-US" i="1" dirty="0">
                <a:solidFill>
                  <a:schemeClr val="tx1"/>
                </a:solidFill>
              </a:rPr>
              <a:t>token </a:t>
            </a:r>
            <a:r>
              <a:rPr lang="en-US" dirty="0">
                <a:solidFill>
                  <a:schemeClr val="tx1"/>
                </a:solidFill>
                <a:sym typeface="Symbol" pitchFamily="18" charset="2"/>
              </a:rPr>
              <a:t>∈</a:t>
            </a:r>
            <a:r>
              <a:rPr lang="en-US" i="1" dirty="0">
                <a:solidFill>
                  <a:schemeClr val="tx1"/>
                </a:solidFill>
                <a:sym typeface="Symbol" pitchFamily="18" charset="2"/>
              </a:rPr>
              <a:t> FIRST(</a:t>
            </a:r>
            <a:r>
              <a:rPr lang="en-US" i="1" dirty="0">
                <a:solidFill>
                  <a:schemeClr val="tx1"/>
                </a:solidFill>
              </a:rPr>
              <a:t>( * | / )</a:t>
            </a:r>
          </a:p>
          <a:p>
            <a:r>
              <a:rPr lang="en-US" dirty="0">
                <a:solidFill>
                  <a:schemeClr val="accent2"/>
                </a:solidFill>
              </a:rPr>
              <a:t>Suggestion</a:t>
            </a:r>
          </a:p>
          <a:p>
            <a:pPr lvl="1"/>
            <a:r>
              <a:rPr lang="en-US" i="1" dirty="0" err="1">
                <a:solidFill>
                  <a:schemeClr val="tx1"/>
                </a:solidFill>
              </a:rPr>
              <a:t>IToken</a:t>
            </a:r>
            <a:r>
              <a:rPr lang="en-US" i="1" dirty="0">
                <a:solidFill>
                  <a:schemeClr val="tx1"/>
                </a:solidFill>
              </a:rPr>
              <a:t> t;  //always holds current token</a:t>
            </a:r>
          </a:p>
          <a:p>
            <a:pPr marL="0" indent="0" algn="l">
              <a:spcBef>
                <a:spcPts val="0"/>
              </a:spcBef>
              <a:buNone/>
            </a:pPr>
            <a:r>
              <a:rPr lang="en-US" dirty="0"/>
              <a:t> </a:t>
            </a:r>
          </a:p>
          <a:p>
            <a:pPr marL="228600" lvl="1" indent="0">
              <a:spcBef>
                <a:spcPts val="0"/>
              </a:spcBef>
              <a:buNone/>
            </a:pPr>
            <a:r>
              <a:rPr lang="en-US" sz="1600" dirty="0">
                <a:solidFill>
                  <a:srgbClr val="7F0055"/>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err="1">
                <a:solidFill>
                  <a:srgbClr val="7F0055"/>
                </a:solidFill>
                <a:latin typeface="Consolas" panose="020B0609020204030204" pitchFamily="49" charset="0"/>
              </a:rPr>
              <a:t>boolean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isKind</a:t>
            </a:r>
            <a:r>
              <a:rPr lang="en-US" sz="1600" dirty="0">
                <a:solidFill>
                  <a:srgbClr val="000000"/>
                </a:solidFill>
                <a:latin typeface="Consolas" panose="020B0609020204030204" pitchFamily="49" charset="0"/>
              </a:rPr>
              <a:t>(Kind </a:t>
            </a:r>
            <a:r>
              <a:rPr lang="en-US" sz="1600" dirty="0">
                <a:solidFill>
                  <a:srgbClr val="6A3E3E"/>
                </a:solidFill>
                <a:latin typeface="Consolas" panose="020B0609020204030204" pitchFamily="49" charset="0"/>
              </a:rPr>
              <a:t>kind</a:t>
            </a:r>
            <a:r>
              <a:rPr lang="en-US" sz="1600" dirty="0">
                <a:solidFill>
                  <a:srgbClr val="000000"/>
                </a:solidFill>
                <a:latin typeface="Consolas" panose="020B0609020204030204" pitchFamily="49" charset="0"/>
              </a:rPr>
              <a:t>) {</a:t>
            </a:r>
          </a:p>
          <a:p>
            <a:pPr marL="228600" lvl="1" indent="0">
              <a:spcBef>
                <a:spcPts val="0"/>
              </a:spcBef>
              <a:buNone/>
            </a:pPr>
            <a:r>
              <a:rPr lang="en-US" sz="1600" dirty="0">
                <a:solidFill>
                  <a:srgbClr val="7F0055"/>
                </a:solidFill>
                <a:latin typeface="Consolas" panose="020B0609020204030204" pitchFamily="49" charset="0"/>
              </a:rPr>
              <a:t>    return</a:t>
            </a:r>
            <a:r>
              <a:rPr lang="en-US" sz="1600" dirty="0">
                <a:solidFill>
                  <a:srgbClr val="000000"/>
                </a:solidFill>
                <a:latin typeface="Consolas" panose="020B0609020204030204" pitchFamily="49" charset="0"/>
              </a:rPr>
              <a:t> </a:t>
            </a:r>
            <a:r>
              <a:rPr lang="en-US" sz="1600" dirty="0" err="1">
                <a:solidFill>
                  <a:srgbClr val="0000C0"/>
                </a:solidFill>
                <a:latin typeface="Consolas" panose="020B0609020204030204" pitchFamily="49" charset="0"/>
              </a:rPr>
              <a:t>t</a:t>
            </a:r>
            <a:r>
              <a:rPr lang="en-US" sz="1600" dirty="0" err="1">
                <a:solidFill>
                  <a:srgbClr val="000000"/>
                </a:solidFill>
                <a:latin typeface="Consolas" panose="020B0609020204030204" pitchFamily="49" charset="0"/>
              </a:rPr>
              <a:t>.getKind</a:t>
            </a:r>
            <a:r>
              <a:rPr lang="en-US" sz="1600" dirty="0">
                <a:solidFill>
                  <a:srgbClr val="000000"/>
                </a:solidFill>
                <a:latin typeface="Consolas" panose="020B0609020204030204" pitchFamily="49" charset="0"/>
              </a:rPr>
              <a:t>() == </a:t>
            </a:r>
            <a:r>
              <a:rPr lang="en-US" sz="1600" dirty="0">
                <a:solidFill>
                  <a:srgbClr val="6A3E3E"/>
                </a:solidFill>
                <a:latin typeface="Consolas" panose="020B0609020204030204" pitchFamily="49" charset="0"/>
              </a:rPr>
              <a:t>kind</a:t>
            </a:r>
            <a:r>
              <a:rPr lang="en-US" sz="1600" dirty="0">
                <a:solidFill>
                  <a:srgbClr val="000000"/>
                </a:solidFill>
                <a:latin typeface="Consolas" panose="020B0609020204030204" pitchFamily="49" charset="0"/>
              </a:rPr>
              <a:t>;</a:t>
            </a:r>
          </a:p>
          <a:p>
            <a:pPr marL="228600" lvl="1" indent="0">
              <a:spcBef>
                <a:spcPts val="0"/>
              </a:spcBef>
              <a:buNone/>
            </a:pPr>
            <a:r>
              <a:rPr lang="en-US" sz="1600" dirty="0">
                <a:solidFill>
                  <a:srgbClr val="000000"/>
                </a:solidFill>
                <a:latin typeface="Consolas" panose="020B0609020204030204" pitchFamily="49" charset="0"/>
              </a:rPr>
              <a:t>}</a:t>
            </a:r>
          </a:p>
          <a:p>
            <a:pPr marL="228600" lvl="1" indent="0">
              <a:spcBef>
                <a:spcPts val="0"/>
              </a:spcBef>
              <a:buNone/>
            </a:pPr>
            <a:endParaRPr lang="en-US" dirty="0"/>
          </a:p>
          <a:p>
            <a:pPr marL="228600" lvl="1" indent="0">
              <a:spcBef>
                <a:spcPts val="0"/>
              </a:spcBef>
              <a:buNone/>
            </a:pPr>
            <a:r>
              <a:rPr lang="en-US" sz="1600" dirty="0">
                <a:solidFill>
                  <a:srgbClr val="7F0055"/>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err="1">
                <a:solidFill>
                  <a:srgbClr val="7F0055"/>
                </a:solidFill>
                <a:latin typeface="Consolas" panose="020B0609020204030204" pitchFamily="49" charset="0"/>
              </a:rPr>
              <a:t>boolean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isKind</a:t>
            </a:r>
            <a:r>
              <a:rPr lang="en-US" sz="1600" dirty="0">
                <a:solidFill>
                  <a:srgbClr val="000000"/>
                </a:solidFill>
                <a:latin typeface="Consolas" panose="020B0609020204030204" pitchFamily="49" charset="0"/>
              </a:rPr>
              <a:t>(Kind... </a:t>
            </a:r>
            <a:r>
              <a:rPr lang="en-US" sz="1600" dirty="0">
                <a:solidFill>
                  <a:srgbClr val="6A3E3E"/>
                </a:solidFill>
                <a:latin typeface="Consolas" panose="020B0609020204030204" pitchFamily="49" charset="0"/>
              </a:rPr>
              <a:t>kinds</a:t>
            </a:r>
            <a:r>
              <a:rPr lang="en-US" sz="1600" dirty="0">
                <a:solidFill>
                  <a:srgbClr val="000000"/>
                </a:solidFill>
                <a:latin typeface="Consolas" panose="020B0609020204030204" pitchFamily="49" charset="0"/>
              </a:rPr>
              <a:t>) {</a:t>
            </a:r>
          </a:p>
          <a:p>
            <a:pPr marL="228600" lvl="1" indent="0">
              <a:spcBef>
                <a:spcPts val="0"/>
              </a:spcBef>
              <a:buNone/>
            </a:pPr>
            <a:r>
              <a:rPr lang="en-US" sz="1600" dirty="0">
                <a:solidFill>
                  <a:srgbClr val="7F0055"/>
                </a:solidFill>
                <a:latin typeface="Consolas" panose="020B0609020204030204" pitchFamily="49" charset="0"/>
              </a:rPr>
              <a:t>    for</a:t>
            </a:r>
            <a:r>
              <a:rPr lang="en-US" sz="1600" dirty="0">
                <a:solidFill>
                  <a:srgbClr val="000000"/>
                </a:solidFill>
                <a:latin typeface="Consolas" panose="020B0609020204030204" pitchFamily="49" charset="0"/>
              </a:rPr>
              <a:t> (Kind </a:t>
            </a:r>
            <a:r>
              <a:rPr lang="en-US" sz="1600" dirty="0">
                <a:solidFill>
                  <a:srgbClr val="6A3E3E"/>
                </a:solidFill>
                <a:latin typeface="Consolas" panose="020B0609020204030204" pitchFamily="49" charset="0"/>
              </a:rPr>
              <a:t>k</a:t>
            </a:r>
            <a:r>
              <a:rPr lang="en-US" sz="1600" dirty="0">
                <a:solidFill>
                  <a:srgbClr val="000000"/>
                </a:solidFill>
                <a:latin typeface="Consolas" panose="020B0609020204030204" pitchFamily="49" charset="0"/>
              </a:rPr>
              <a:t> : </a:t>
            </a:r>
            <a:r>
              <a:rPr lang="en-US" sz="1600" dirty="0">
                <a:solidFill>
                  <a:srgbClr val="6A3E3E"/>
                </a:solidFill>
                <a:latin typeface="Consolas" panose="020B0609020204030204" pitchFamily="49" charset="0"/>
              </a:rPr>
              <a:t>kinds</a:t>
            </a:r>
            <a:r>
              <a:rPr lang="en-US" sz="1600" dirty="0">
                <a:solidFill>
                  <a:srgbClr val="000000"/>
                </a:solidFill>
                <a:latin typeface="Consolas" panose="020B0609020204030204" pitchFamily="49" charset="0"/>
              </a:rPr>
              <a:t>) {</a:t>
            </a:r>
          </a:p>
          <a:p>
            <a:pPr marL="228600" lvl="1" indent="0">
              <a:spcBef>
                <a:spcPts val="0"/>
              </a:spcBef>
              <a:buNone/>
            </a:pPr>
            <a:r>
              <a:rPr lang="en-US" sz="1600" dirty="0">
                <a:solidFill>
                  <a:srgbClr val="7F0055"/>
                </a:solidFill>
                <a:latin typeface="Consolas" panose="020B0609020204030204" pitchFamily="49" charset="0"/>
              </a:rPr>
              <a:t>       if</a:t>
            </a:r>
            <a:r>
              <a:rPr lang="en-US" sz="1600" dirty="0">
                <a:solidFill>
                  <a:srgbClr val="000000"/>
                </a:solidFill>
                <a:latin typeface="Consolas" panose="020B0609020204030204" pitchFamily="49" charset="0"/>
              </a:rPr>
              <a:t> (</a:t>
            </a:r>
            <a:r>
              <a:rPr lang="en-US" sz="1600" dirty="0">
                <a:solidFill>
                  <a:srgbClr val="6A3E3E"/>
                </a:solidFill>
                <a:latin typeface="Consolas" panose="020B0609020204030204" pitchFamily="49" charset="0"/>
              </a:rPr>
              <a:t>k</a:t>
            </a:r>
            <a:r>
              <a:rPr lang="en-US" sz="1600" dirty="0">
                <a:solidFill>
                  <a:srgbClr val="000000"/>
                </a:solidFill>
                <a:latin typeface="Consolas" panose="020B0609020204030204" pitchFamily="49" charset="0"/>
              </a:rPr>
              <a:t> == </a:t>
            </a:r>
            <a:r>
              <a:rPr lang="en-US" sz="1600" dirty="0" err="1">
                <a:solidFill>
                  <a:srgbClr val="0000C0"/>
                </a:solidFill>
                <a:latin typeface="Consolas" panose="020B0609020204030204" pitchFamily="49" charset="0"/>
              </a:rPr>
              <a:t>t</a:t>
            </a:r>
            <a:r>
              <a:rPr lang="en-US" sz="1600" dirty="0" err="1">
                <a:solidFill>
                  <a:srgbClr val="000000"/>
                </a:solidFill>
                <a:latin typeface="Consolas" panose="020B0609020204030204" pitchFamily="49" charset="0"/>
              </a:rPr>
              <a:t>.getKind</a:t>
            </a:r>
            <a:r>
              <a:rPr lang="en-US" sz="1600" dirty="0">
                <a:solidFill>
                  <a:srgbClr val="000000"/>
                </a:solidFill>
                <a:latin typeface="Consolas" panose="020B0609020204030204" pitchFamily="49" charset="0"/>
              </a:rPr>
              <a:t>())</a:t>
            </a:r>
          </a:p>
          <a:p>
            <a:pPr marL="228600" lvl="1" indent="0">
              <a:spcBef>
                <a:spcPts val="0"/>
              </a:spcBef>
              <a:buNone/>
            </a:pPr>
            <a:r>
              <a:rPr lang="en-US" sz="1600" dirty="0">
                <a:solidFill>
                  <a:srgbClr val="7F0055"/>
                </a:solidFill>
                <a:latin typeface="Consolas" panose="020B0609020204030204" pitchFamily="49" charset="0"/>
              </a:rPr>
              <a:t>       return</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true</a:t>
            </a:r>
            <a:r>
              <a:rPr lang="en-US" sz="1600" dirty="0">
                <a:solidFill>
                  <a:srgbClr val="000000"/>
                </a:solidFill>
                <a:latin typeface="Consolas" panose="020B0609020204030204" pitchFamily="49" charset="0"/>
              </a:rPr>
              <a:t>;</a:t>
            </a:r>
          </a:p>
          <a:p>
            <a:pPr marL="228600" lvl="1" indent="0">
              <a:spcBef>
                <a:spcPts val="0"/>
              </a:spcBef>
              <a:buNone/>
            </a:pPr>
            <a:r>
              <a:rPr lang="en-US" sz="1600" dirty="0">
                <a:solidFill>
                  <a:srgbClr val="000000"/>
                </a:solidFill>
                <a:latin typeface="Consolas" panose="020B0609020204030204" pitchFamily="49" charset="0"/>
              </a:rPr>
              <a:t>    }</a:t>
            </a:r>
          </a:p>
          <a:p>
            <a:pPr marL="228600" lvl="1" indent="0">
              <a:spcBef>
                <a:spcPts val="0"/>
              </a:spcBef>
              <a:buNone/>
            </a:pPr>
            <a:r>
              <a:rPr lang="en-US" sz="1600" dirty="0">
                <a:solidFill>
                  <a:srgbClr val="7F0055"/>
                </a:solidFill>
                <a:latin typeface="Consolas" panose="020B0609020204030204" pitchFamily="49" charset="0"/>
              </a:rPr>
              <a:t>    return</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false</a:t>
            </a:r>
            <a:r>
              <a:rPr lang="en-US" sz="1600" dirty="0">
                <a:solidFill>
                  <a:srgbClr val="000000"/>
                </a:solidFill>
                <a:latin typeface="Consolas" panose="020B0609020204030204" pitchFamily="49" charset="0"/>
              </a:rPr>
              <a:t>;</a:t>
            </a:r>
          </a:p>
          <a:p>
            <a:pPr marL="228600" lvl="1" indent="0">
              <a:spcBef>
                <a:spcPts val="0"/>
              </a:spcBef>
              <a:buNone/>
            </a:pPr>
            <a:r>
              <a:rPr lang="en-US" sz="1600" dirty="0">
                <a:solidFill>
                  <a:srgbClr val="000000"/>
                </a:solidFill>
                <a:latin typeface="Consolas" panose="020B0609020204030204" pitchFamily="49" charset="0"/>
              </a:rPr>
              <a:t>}</a:t>
            </a:r>
          </a:p>
          <a:p>
            <a:pPr marL="228600" lvl="1" indent="0">
              <a:spcBef>
                <a:spcPts val="0"/>
              </a:spcBef>
              <a:buNone/>
            </a:pPr>
            <a:endParaRPr lang="en-US" sz="1600" dirty="0">
              <a:solidFill>
                <a:srgbClr val="000000"/>
              </a:solidFill>
              <a:latin typeface="Consolas" panose="020B0609020204030204" pitchFamily="49" charset="0"/>
            </a:endParaRPr>
          </a:p>
          <a:p>
            <a:pPr marL="228600" lvl="1" indent="0">
              <a:spcBef>
                <a:spcPts val="0"/>
              </a:spcBef>
              <a:buNone/>
            </a:pPr>
            <a:endParaRPr lang="en-US" dirty="0"/>
          </a:p>
        </p:txBody>
      </p:sp>
      <p:sp>
        <p:nvSpPr>
          <p:cNvPr id="3" name="Title 2">
            <a:extLst>
              <a:ext uri="{FF2B5EF4-FFF2-40B4-BE49-F238E27FC236}">
                <a16:creationId xmlns:a16="http://schemas.microsoft.com/office/drawing/2014/main" id="{4B007489-28FF-46DA-AC5C-552B010225BB}"/>
              </a:ext>
            </a:extLst>
          </p:cNvPr>
          <p:cNvSpPr>
            <a:spLocks noGrp="1"/>
          </p:cNvSpPr>
          <p:nvPr>
            <p:ph type="title"/>
          </p:nvPr>
        </p:nvSpPr>
        <p:spPr/>
        <p:txBody>
          <a:bodyPr/>
          <a:lstStyle/>
          <a:p>
            <a:r>
              <a:rPr lang="en-US" dirty="0"/>
              <a:t>Finishing up</a:t>
            </a:r>
          </a:p>
        </p:txBody>
      </p:sp>
    </p:spTree>
    <p:extLst>
      <p:ext uri="{BB962C8B-B14F-4D97-AF65-F5344CB8AC3E}">
        <p14:creationId xmlns:p14="http://schemas.microsoft.com/office/powerpoint/2010/main" val="36957417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idx="1"/>
          </p:nvPr>
        </p:nvSpPr>
        <p:spPr>
          <a:xfrm>
            <a:off x="685800" y="1458930"/>
            <a:ext cx="8229600" cy="4789470"/>
          </a:xfrm>
        </p:spPr>
        <p:txBody>
          <a:bodyPr/>
          <a:lstStyle/>
          <a:p>
            <a:pPr eaLnBrk="1" hangingPunct="1">
              <a:lnSpc>
                <a:spcPct val="80000"/>
              </a:lnSpc>
              <a:spcBef>
                <a:spcPts val="0"/>
              </a:spcBef>
              <a:buFontTx/>
              <a:buNone/>
            </a:pPr>
            <a:r>
              <a:rPr lang="en-US" sz="1200" dirty="0"/>
              <a:t>public void </a:t>
            </a:r>
            <a:r>
              <a:rPr lang="en-US" sz="1200" dirty="0" err="1"/>
              <a:t>expr</a:t>
            </a:r>
            <a:r>
              <a:rPr lang="en-US" sz="1200" dirty="0"/>
              <a:t>()  </a:t>
            </a:r>
            <a:r>
              <a:rPr lang="en-US" sz="1200" b="1" dirty="0"/>
              <a:t>// </a:t>
            </a:r>
            <a:r>
              <a:rPr lang="en-US" sz="1200" b="1" i="1" dirty="0" err="1"/>
              <a:t>expr</a:t>
            </a:r>
            <a:r>
              <a:rPr lang="en-US" sz="1200" b="1" dirty="0"/>
              <a:t> ::= </a:t>
            </a:r>
            <a:r>
              <a:rPr lang="en-US" sz="1200" b="1" i="1" dirty="0"/>
              <a:t>term</a:t>
            </a:r>
            <a:r>
              <a:rPr lang="en-US" sz="1200" b="1" dirty="0"/>
              <a:t> ( ( </a:t>
            </a:r>
            <a:r>
              <a:rPr lang="en-US" sz="1200" b="1" dirty="0">
                <a:solidFill>
                  <a:schemeClr val="accent2"/>
                </a:solidFill>
              </a:rPr>
              <a:t>+</a:t>
            </a:r>
            <a:r>
              <a:rPr lang="en-US" sz="1200" b="1" dirty="0">
                <a:solidFill>
                  <a:srgbClr val="0099FF"/>
                </a:solidFill>
              </a:rPr>
              <a:t> </a:t>
            </a:r>
            <a:r>
              <a:rPr lang="en-US" sz="1200" b="1" dirty="0"/>
              <a:t>| </a:t>
            </a:r>
            <a:r>
              <a:rPr lang="en-US" sz="1200" b="1" dirty="0">
                <a:solidFill>
                  <a:schemeClr val="accent2"/>
                </a:solidFill>
              </a:rPr>
              <a:t>-</a:t>
            </a:r>
            <a:r>
              <a:rPr lang="en-US" sz="1200" b="1" dirty="0">
                <a:solidFill>
                  <a:srgbClr val="0099FF"/>
                </a:solidFill>
              </a:rPr>
              <a:t> </a:t>
            </a:r>
            <a:r>
              <a:rPr lang="en-US" sz="1200" b="1" dirty="0"/>
              <a:t>)  </a:t>
            </a:r>
            <a:r>
              <a:rPr lang="en-US" sz="1200" b="1" i="1" dirty="0"/>
              <a:t>term</a:t>
            </a:r>
            <a:r>
              <a:rPr lang="en-US" sz="1200" b="1" dirty="0"/>
              <a:t> )* </a:t>
            </a:r>
          </a:p>
          <a:p>
            <a:pPr eaLnBrk="1" hangingPunct="1">
              <a:lnSpc>
                <a:spcPct val="80000"/>
              </a:lnSpc>
              <a:spcBef>
                <a:spcPts val="0"/>
              </a:spcBef>
              <a:buFontTx/>
              <a:buNone/>
            </a:pPr>
            <a:r>
              <a:rPr lang="en-US" sz="1200" dirty="0"/>
              <a:t>	{</a:t>
            </a:r>
          </a:p>
          <a:p>
            <a:pPr eaLnBrk="1" hangingPunct="1">
              <a:lnSpc>
                <a:spcPct val="80000"/>
              </a:lnSpc>
              <a:spcBef>
                <a:spcPts val="0"/>
              </a:spcBef>
              <a:buFontTx/>
              <a:buNone/>
            </a:pPr>
            <a:r>
              <a:rPr lang="en-US" sz="1200" dirty="0"/>
              <a:t>		term();</a:t>
            </a:r>
          </a:p>
          <a:p>
            <a:pPr eaLnBrk="1" hangingPunct="1">
              <a:lnSpc>
                <a:spcPct val="80000"/>
              </a:lnSpc>
              <a:spcBef>
                <a:spcPts val="0"/>
              </a:spcBef>
              <a:buFontTx/>
              <a:buNone/>
            </a:pPr>
            <a:r>
              <a:rPr lang="en-US" sz="1200" dirty="0"/>
              <a:t>		while (</a:t>
            </a:r>
            <a:r>
              <a:rPr lang="en-US" sz="1200" dirty="0" err="1"/>
              <a:t>isKind</a:t>
            </a:r>
            <a:r>
              <a:rPr lang="en-US" sz="1200" dirty="0"/>
              <a:t>(PLUS, MINUS) ) { consume(); term(); }</a:t>
            </a:r>
          </a:p>
          <a:p>
            <a:pPr eaLnBrk="1" hangingPunct="1">
              <a:lnSpc>
                <a:spcPct val="80000"/>
              </a:lnSpc>
              <a:spcBef>
                <a:spcPts val="0"/>
              </a:spcBef>
              <a:buFontTx/>
              <a:buNone/>
            </a:pPr>
            <a:r>
              <a:rPr lang="en-US" sz="1200" dirty="0"/>
              <a:t>		return;</a:t>
            </a:r>
          </a:p>
          <a:p>
            <a:pPr eaLnBrk="1" hangingPunct="1">
              <a:lnSpc>
                <a:spcPct val="80000"/>
              </a:lnSpc>
              <a:spcBef>
                <a:spcPts val="0"/>
              </a:spcBef>
              <a:buFontTx/>
              <a:buNone/>
            </a:pPr>
            <a:r>
              <a:rPr lang="en-US" sz="1200" dirty="0"/>
              <a:t>	}</a:t>
            </a:r>
          </a:p>
          <a:p>
            <a:pPr eaLnBrk="1" hangingPunct="1">
              <a:lnSpc>
                <a:spcPct val="80000"/>
              </a:lnSpc>
              <a:buFontTx/>
              <a:buNone/>
            </a:pPr>
            <a:endParaRPr lang="en-US" sz="1200" dirty="0"/>
          </a:p>
          <a:p>
            <a:pPr eaLnBrk="1" hangingPunct="1">
              <a:lnSpc>
                <a:spcPct val="80000"/>
              </a:lnSpc>
              <a:spcBef>
                <a:spcPts val="0"/>
              </a:spcBef>
              <a:buFontTx/>
              <a:buNone/>
            </a:pPr>
            <a:r>
              <a:rPr lang="en-US" sz="1200" dirty="0"/>
              <a:t>void term()  </a:t>
            </a:r>
            <a:r>
              <a:rPr lang="en-US" sz="1200" b="1" dirty="0"/>
              <a:t>// </a:t>
            </a:r>
            <a:r>
              <a:rPr lang="en-US" sz="1200" b="1" i="1" dirty="0"/>
              <a:t>term</a:t>
            </a:r>
            <a:r>
              <a:rPr lang="en-US" sz="1200" b="1" dirty="0"/>
              <a:t> ::= </a:t>
            </a:r>
            <a:r>
              <a:rPr lang="en-US" sz="1200" b="1" i="1" dirty="0"/>
              <a:t>factor </a:t>
            </a:r>
            <a:r>
              <a:rPr lang="en-US" sz="1200" b="1" dirty="0"/>
              <a:t>( ( </a:t>
            </a:r>
            <a:r>
              <a:rPr lang="en-US" sz="1200" b="1" dirty="0">
                <a:solidFill>
                  <a:schemeClr val="accent2"/>
                </a:solidFill>
              </a:rPr>
              <a:t>*</a:t>
            </a:r>
            <a:r>
              <a:rPr lang="en-US" sz="1200" b="1" dirty="0"/>
              <a:t> | </a:t>
            </a:r>
            <a:r>
              <a:rPr lang="en-US" sz="1200" b="1" dirty="0">
                <a:solidFill>
                  <a:schemeClr val="accent2"/>
                </a:solidFill>
              </a:rPr>
              <a:t>/</a:t>
            </a:r>
            <a:r>
              <a:rPr lang="en-US" sz="1200" b="1" dirty="0"/>
              <a:t> )  </a:t>
            </a:r>
            <a:r>
              <a:rPr lang="en-US" sz="1200" b="1" i="1" dirty="0"/>
              <a:t>factor</a:t>
            </a:r>
            <a:r>
              <a:rPr lang="en-US" sz="1200" b="1" dirty="0"/>
              <a:t> )*</a:t>
            </a:r>
          </a:p>
          <a:p>
            <a:pPr eaLnBrk="1" hangingPunct="1">
              <a:lnSpc>
                <a:spcPct val="80000"/>
              </a:lnSpc>
              <a:spcBef>
                <a:spcPts val="0"/>
              </a:spcBef>
              <a:buFontTx/>
              <a:buNone/>
            </a:pPr>
            <a:r>
              <a:rPr lang="en-US" sz="1200" dirty="0"/>
              <a:t>	{</a:t>
            </a:r>
          </a:p>
          <a:p>
            <a:pPr eaLnBrk="1" hangingPunct="1">
              <a:lnSpc>
                <a:spcPct val="80000"/>
              </a:lnSpc>
              <a:spcBef>
                <a:spcPts val="0"/>
              </a:spcBef>
              <a:buFontTx/>
              <a:buNone/>
            </a:pPr>
            <a:r>
              <a:rPr lang="en-US" sz="1200" dirty="0"/>
              <a:t>		factor();</a:t>
            </a:r>
          </a:p>
          <a:p>
            <a:pPr eaLnBrk="1" hangingPunct="1">
              <a:lnSpc>
                <a:spcPct val="80000"/>
              </a:lnSpc>
              <a:spcBef>
                <a:spcPts val="0"/>
              </a:spcBef>
              <a:buFontTx/>
              <a:buNone/>
            </a:pPr>
            <a:r>
              <a:rPr lang="en-US" sz="1200" dirty="0"/>
              <a:t>		while (</a:t>
            </a:r>
            <a:r>
              <a:rPr lang="en-US" sz="1200" dirty="0" err="1"/>
              <a:t>isKind</a:t>
            </a:r>
            <a:r>
              <a:rPr lang="en-US" sz="1200" dirty="0"/>
              <a:t>(TIMES,DIV)){ consume(); factor(); } </a:t>
            </a:r>
          </a:p>
          <a:p>
            <a:pPr eaLnBrk="1" hangingPunct="1">
              <a:lnSpc>
                <a:spcPct val="80000"/>
              </a:lnSpc>
              <a:spcBef>
                <a:spcPts val="0"/>
              </a:spcBef>
              <a:buFontTx/>
              <a:buNone/>
            </a:pPr>
            <a:r>
              <a:rPr lang="en-US" sz="1200" dirty="0"/>
              <a:t>		return;</a:t>
            </a:r>
          </a:p>
          <a:p>
            <a:pPr eaLnBrk="1" hangingPunct="1">
              <a:lnSpc>
                <a:spcPct val="80000"/>
              </a:lnSpc>
              <a:spcBef>
                <a:spcPts val="0"/>
              </a:spcBef>
              <a:buFontTx/>
              <a:buNone/>
            </a:pPr>
            <a:r>
              <a:rPr lang="en-US" sz="1200" dirty="0"/>
              <a:t>	}</a:t>
            </a:r>
          </a:p>
          <a:p>
            <a:pPr eaLnBrk="1" hangingPunct="1">
              <a:lnSpc>
                <a:spcPct val="80000"/>
              </a:lnSpc>
              <a:buFontTx/>
              <a:buNone/>
            </a:pPr>
            <a:endParaRPr lang="en-US" sz="1800" dirty="0"/>
          </a:p>
          <a:p>
            <a:pPr eaLnBrk="1" hangingPunct="1">
              <a:lnSpc>
                <a:spcPct val="80000"/>
              </a:lnSpc>
              <a:spcBef>
                <a:spcPts val="0"/>
              </a:spcBef>
              <a:buFontTx/>
              <a:buNone/>
            </a:pPr>
            <a:r>
              <a:rPr lang="en-US" sz="1200" dirty="0"/>
              <a:t>void factor()  </a:t>
            </a:r>
            <a:r>
              <a:rPr lang="en-US" sz="1200" b="1" dirty="0"/>
              <a:t>//</a:t>
            </a:r>
            <a:r>
              <a:rPr lang="en-US" sz="1200" b="1" i="1" dirty="0"/>
              <a:t>factor</a:t>
            </a:r>
            <a:r>
              <a:rPr lang="en-US" sz="1200" b="1" dirty="0"/>
              <a:t> ::= </a:t>
            </a:r>
            <a:r>
              <a:rPr lang="en-US" sz="1200" b="1" i="1" dirty="0" err="1">
                <a:solidFill>
                  <a:schemeClr val="accent2"/>
                </a:solidFill>
              </a:rPr>
              <a:t>int_lit</a:t>
            </a:r>
            <a:r>
              <a:rPr lang="en-US" sz="1200" b="1" dirty="0">
                <a:solidFill>
                  <a:schemeClr val="accent2"/>
                </a:solidFill>
              </a:rPr>
              <a:t> </a:t>
            </a:r>
            <a:r>
              <a:rPr lang="en-US" sz="1200" b="1" dirty="0"/>
              <a:t>| </a:t>
            </a:r>
            <a:r>
              <a:rPr lang="en-US" sz="1200" b="1" dirty="0">
                <a:solidFill>
                  <a:schemeClr val="accent2"/>
                </a:solidFill>
              </a:rPr>
              <a:t>(</a:t>
            </a:r>
            <a:r>
              <a:rPr lang="en-US" sz="1200" b="1" dirty="0"/>
              <a:t> </a:t>
            </a:r>
            <a:r>
              <a:rPr lang="en-US" sz="1200" b="1" i="1" dirty="0" err="1"/>
              <a:t>expr</a:t>
            </a:r>
            <a:r>
              <a:rPr lang="en-US" sz="1200" b="1" dirty="0"/>
              <a:t> </a:t>
            </a:r>
            <a:r>
              <a:rPr lang="en-US" sz="1200" b="1" dirty="0">
                <a:solidFill>
                  <a:schemeClr val="accent2"/>
                </a:solidFill>
              </a:rPr>
              <a:t>)</a:t>
            </a:r>
          </a:p>
          <a:p>
            <a:pPr eaLnBrk="1" hangingPunct="1">
              <a:lnSpc>
                <a:spcPct val="80000"/>
              </a:lnSpc>
              <a:spcBef>
                <a:spcPts val="0"/>
              </a:spcBef>
              <a:buFontTx/>
              <a:buNone/>
            </a:pPr>
            <a:r>
              <a:rPr lang="en-US" sz="1200" dirty="0"/>
              <a:t>	{</a:t>
            </a:r>
          </a:p>
          <a:p>
            <a:pPr eaLnBrk="1" hangingPunct="1">
              <a:lnSpc>
                <a:spcPct val="80000"/>
              </a:lnSpc>
              <a:spcBef>
                <a:spcPts val="0"/>
              </a:spcBef>
              <a:buFontTx/>
              <a:buNone/>
            </a:pPr>
            <a:r>
              <a:rPr lang="en-US" sz="1200" dirty="0"/>
              <a:t>	    if (</a:t>
            </a:r>
            <a:r>
              <a:rPr lang="en-US" sz="1200" dirty="0" err="1"/>
              <a:t>isKind</a:t>
            </a:r>
            <a:r>
              <a:rPr lang="en-US" sz="1200" dirty="0"/>
              <a:t>(INT_LIT)) { consume();} </a:t>
            </a:r>
          </a:p>
          <a:p>
            <a:pPr eaLnBrk="1" hangingPunct="1">
              <a:lnSpc>
                <a:spcPct val="80000"/>
              </a:lnSpc>
              <a:spcBef>
                <a:spcPts val="0"/>
              </a:spcBef>
              <a:buFontTx/>
              <a:buNone/>
            </a:pPr>
            <a:r>
              <a:rPr lang="en-US" sz="1200" dirty="0"/>
              <a:t>           else if (</a:t>
            </a:r>
            <a:r>
              <a:rPr lang="en-US" sz="1200" dirty="0" err="1"/>
              <a:t>isKind</a:t>
            </a:r>
            <a:r>
              <a:rPr lang="en-US" sz="1200" dirty="0"/>
              <a:t>(LPAREN)) { </a:t>
            </a:r>
          </a:p>
          <a:p>
            <a:pPr eaLnBrk="1" hangingPunct="1">
              <a:lnSpc>
                <a:spcPct val="80000"/>
              </a:lnSpc>
              <a:spcBef>
                <a:spcPts val="0"/>
              </a:spcBef>
              <a:buFontTx/>
              <a:buNone/>
            </a:pPr>
            <a:r>
              <a:rPr lang="en-US" sz="1200" dirty="0"/>
              <a:t>                 consume(); </a:t>
            </a:r>
          </a:p>
          <a:p>
            <a:pPr eaLnBrk="1" hangingPunct="1">
              <a:lnSpc>
                <a:spcPct val="80000"/>
              </a:lnSpc>
              <a:spcBef>
                <a:spcPts val="0"/>
              </a:spcBef>
              <a:buFontTx/>
              <a:buNone/>
            </a:pPr>
            <a:r>
              <a:rPr lang="en-US" sz="1200" dirty="0"/>
              <a:t>                 expr(); </a:t>
            </a:r>
          </a:p>
          <a:p>
            <a:pPr eaLnBrk="1" hangingPunct="1">
              <a:lnSpc>
                <a:spcPct val="80000"/>
              </a:lnSpc>
              <a:spcBef>
                <a:spcPts val="0"/>
              </a:spcBef>
              <a:buFontTx/>
              <a:buNone/>
            </a:pPr>
            <a:r>
              <a:rPr lang="en-US" sz="1200" dirty="0"/>
              <a:t>                 match(RPAREN); </a:t>
            </a:r>
          </a:p>
          <a:p>
            <a:pPr eaLnBrk="1" hangingPunct="1">
              <a:lnSpc>
                <a:spcPct val="80000"/>
              </a:lnSpc>
              <a:spcBef>
                <a:spcPts val="0"/>
              </a:spcBef>
              <a:buFontTx/>
              <a:buNone/>
            </a:pPr>
            <a:r>
              <a:rPr lang="en-US" sz="1200" dirty="0"/>
              <a:t>          }</a:t>
            </a:r>
          </a:p>
          <a:p>
            <a:pPr eaLnBrk="1" hangingPunct="1">
              <a:lnSpc>
                <a:spcPct val="80000"/>
              </a:lnSpc>
              <a:spcBef>
                <a:spcPts val="0"/>
              </a:spcBef>
              <a:buFontTx/>
              <a:buNone/>
            </a:pPr>
            <a:r>
              <a:rPr lang="en-US" sz="1200" dirty="0"/>
              <a:t>         else error();</a:t>
            </a:r>
          </a:p>
          <a:p>
            <a:pPr eaLnBrk="1" hangingPunct="1">
              <a:lnSpc>
                <a:spcPct val="80000"/>
              </a:lnSpc>
              <a:spcBef>
                <a:spcPts val="0"/>
              </a:spcBef>
              <a:buFontTx/>
              <a:buNone/>
            </a:pPr>
            <a:r>
              <a:rPr lang="en-US" sz="1200" dirty="0"/>
              <a:t>         return;</a:t>
            </a:r>
          </a:p>
          <a:p>
            <a:pPr eaLnBrk="1" hangingPunct="1">
              <a:lnSpc>
                <a:spcPct val="80000"/>
              </a:lnSpc>
              <a:spcBef>
                <a:spcPts val="0"/>
              </a:spcBef>
              <a:buFontTx/>
              <a:buNone/>
            </a:pPr>
            <a:r>
              <a:rPr lang="en-US" sz="1200" dirty="0"/>
              <a:t>	}</a:t>
            </a:r>
          </a:p>
        </p:txBody>
      </p:sp>
      <p:sp>
        <p:nvSpPr>
          <p:cNvPr id="133122" name="Slide Number Placeholder 5"/>
          <p:cNvSpPr>
            <a:spLocks noGrp="1"/>
          </p:cNvSpPr>
          <p:nvPr>
            <p:ph type="sldNum" sz="quarter" idx="12"/>
          </p:nvPr>
        </p:nvSpPr>
        <p:spPr>
          <a:noFill/>
        </p:spPr>
        <p:txBody>
          <a:bodyPr/>
          <a:lstStyle/>
          <a:p>
            <a:fld id="{F609F8DD-EF65-41FE-93E7-EF88182A34DA}" type="slidenum">
              <a:rPr lang="en-US" smtClean="0">
                <a:solidFill>
                  <a:srgbClr val="000000"/>
                </a:solidFill>
              </a:rPr>
              <a:pPr/>
              <a:t>172</a:t>
            </a:fld>
            <a:endParaRPr lang="en-US">
              <a:solidFill>
                <a:srgbClr val="000000"/>
              </a:solidFill>
            </a:endParaRPr>
          </a:p>
        </p:txBody>
      </p:sp>
    </p:spTree>
    <p:extLst>
      <p:ext uri="{BB962C8B-B14F-4D97-AF65-F5344CB8AC3E}">
        <p14:creationId xmlns:p14="http://schemas.microsoft.com/office/powerpoint/2010/main" val="25604849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2E417C-D0D3-BDEB-CAB9-893C2914D3FC}"/>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F7264A18-1E31-B2C1-B023-ABAE6C10ADC3}"/>
              </a:ext>
            </a:extLst>
          </p:cNvPr>
          <p:cNvSpPr>
            <a:spLocks noGrp="1"/>
          </p:cNvSpPr>
          <p:nvPr>
            <p:ph type="ftr" sz="quarter" idx="11"/>
          </p:nvPr>
        </p:nvSpPr>
        <p:spPr/>
        <p:txBody>
          <a:bodyPr/>
          <a:lstStyle/>
          <a:p>
            <a:pPr>
              <a:defRPr/>
            </a:pPr>
            <a:endParaRPr lang="en-US">
              <a:solidFill>
                <a:prstClr val="black"/>
              </a:solidFill>
            </a:endParaRPr>
          </a:p>
        </p:txBody>
      </p:sp>
      <p:sp>
        <p:nvSpPr>
          <p:cNvPr id="4" name="Slide Number Placeholder 3">
            <a:extLst>
              <a:ext uri="{FF2B5EF4-FFF2-40B4-BE49-F238E27FC236}">
                <a16:creationId xmlns:a16="http://schemas.microsoft.com/office/drawing/2014/main" id="{3C449526-932D-ABCC-8F35-02B35D3377BB}"/>
              </a:ext>
            </a:extLst>
          </p:cNvPr>
          <p:cNvSpPr>
            <a:spLocks noGrp="1"/>
          </p:cNvSpPr>
          <p:nvPr>
            <p:ph type="sldNum" sz="quarter" idx="12"/>
          </p:nvPr>
        </p:nvSpPr>
        <p:spPr/>
        <p:txBody>
          <a:bodyPr/>
          <a:lstStyle/>
          <a:p>
            <a:pPr>
              <a:defRPr/>
            </a:pPr>
            <a:fld id="{762265A3-5DB0-451C-B5A9-66AAB6BD7402}" type="slidenum">
              <a:rPr lang="en-US" smtClean="0">
                <a:solidFill>
                  <a:prstClr val="black"/>
                </a:solidFill>
              </a:rPr>
              <a:pPr>
                <a:defRPr/>
              </a:pPr>
              <a:t>173</a:t>
            </a:fld>
            <a:endParaRPr lang="en-US">
              <a:solidFill>
                <a:prstClr val="black"/>
              </a:solidFill>
            </a:endParaRPr>
          </a:p>
        </p:txBody>
      </p:sp>
      <p:sp>
        <p:nvSpPr>
          <p:cNvPr id="5" name="Title 4">
            <a:extLst>
              <a:ext uri="{FF2B5EF4-FFF2-40B4-BE49-F238E27FC236}">
                <a16:creationId xmlns:a16="http://schemas.microsoft.com/office/drawing/2014/main" id="{2242497F-2DB9-6C52-85E4-91B829C96EE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332407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COP4020</a:t>
            </a:r>
            <a:br>
              <a:rPr lang="en-US" dirty="0"/>
            </a:br>
            <a:r>
              <a:rPr lang="en-US" dirty="0"/>
              <a:t>Programming Language Concepts</a:t>
            </a:r>
          </a:p>
        </p:txBody>
      </p:sp>
      <p:sp>
        <p:nvSpPr>
          <p:cNvPr id="5" name="Text Placeholder 4"/>
          <p:cNvSpPr>
            <a:spLocks noGrp="1"/>
          </p:cNvSpPr>
          <p:nvPr>
            <p:ph type="body" sz="half" idx="2"/>
          </p:nvPr>
        </p:nvSpPr>
        <p:spPr/>
        <p:txBody>
          <a:bodyPr/>
          <a:lstStyle/>
          <a:p>
            <a:r>
              <a:rPr lang="en-US" dirty="0"/>
              <a:t>Abstract Syntax Trees</a:t>
            </a:r>
          </a:p>
        </p:txBody>
      </p:sp>
      <p:sp>
        <p:nvSpPr>
          <p:cNvPr id="2" name="TextBox 1">
            <a:extLst>
              <a:ext uri="{FF2B5EF4-FFF2-40B4-BE49-F238E27FC236}">
                <a16:creationId xmlns:a16="http://schemas.microsoft.com/office/drawing/2014/main" id="{83766A95-786F-4C00-938D-930A7AAA0497}"/>
              </a:ext>
            </a:extLst>
          </p:cNvPr>
          <p:cNvSpPr txBox="1"/>
          <p:nvPr/>
        </p:nvSpPr>
        <p:spPr>
          <a:xfrm>
            <a:off x="5257800" y="6510528"/>
            <a:ext cx="3355848"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 Beverly A Sanders, 2023</a:t>
            </a:r>
          </a:p>
        </p:txBody>
      </p:sp>
    </p:spTree>
    <p:extLst>
      <p:ext uri="{BB962C8B-B14F-4D97-AF65-F5344CB8AC3E}">
        <p14:creationId xmlns:p14="http://schemas.microsoft.com/office/powerpoint/2010/main" val="37198960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CC3060-A49D-6D13-1AF7-06A2401B7799}"/>
              </a:ext>
            </a:extLst>
          </p:cNvPr>
          <p:cNvSpPr txBox="1"/>
          <p:nvPr/>
        </p:nvSpPr>
        <p:spPr>
          <a:xfrm>
            <a:off x="1265382" y="1995055"/>
            <a:ext cx="6428509" cy="1446550"/>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Moment of silence for Erik Rushford</a:t>
            </a:r>
          </a:p>
        </p:txBody>
      </p:sp>
      <p:pic>
        <p:nvPicPr>
          <p:cNvPr id="6" name="Picture 5" descr="A picture containing candle&#10;&#10;Description automatically generated">
            <a:extLst>
              <a:ext uri="{FF2B5EF4-FFF2-40B4-BE49-F238E27FC236}">
                <a16:creationId xmlns:a16="http://schemas.microsoft.com/office/drawing/2014/main" id="{A79D83E0-074B-5927-37D4-01399CD00E2A}"/>
              </a:ext>
            </a:extLst>
          </p:cNvPr>
          <p:cNvPicPr>
            <a:picLocks noChangeAspect="1"/>
          </p:cNvPicPr>
          <p:nvPr/>
        </p:nvPicPr>
        <p:blipFill>
          <a:blip r:embed="rId3"/>
          <a:stretch>
            <a:fillRect/>
          </a:stretch>
        </p:blipFill>
        <p:spPr>
          <a:xfrm>
            <a:off x="-785092" y="0"/>
            <a:ext cx="11048305" cy="7352145"/>
          </a:xfrm>
          <a:prstGeom prst="rect">
            <a:avLst/>
          </a:prstGeom>
        </p:spPr>
      </p:pic>
      <p:sp>
        <p:nvSpPr>
          <p:cNvPr id="7" name="TextBox 6">
            <a:extLst>
              <a:ext uri="{FF2B5EF4-FFF2-40B4-BE49-F238E27FC236}">
                <a16:creationId xmlns:a16="http://schemas.microsoft.com/office/drawing/2014/main" id="{0FA94D38-6808-FA8B-EFFC-99BE51A74215}"/>
              </a:ext>
            </a:extLst>
          </p:cNvPr>
          <p:cNvSpPr txBox="1"/>
          <p:nvPr/>
        </p:nvSpPr>
        <p:spPr>
          <a:xfrm>
            <a:off x="452581" y="498763"/>
            <a:ext cx="8220363" cy="584775"/>
          </a:xfrm>
          <a:prstGeom prst="rect">
            <a:avLst/>
          </a:prstGeom>
          <a:noFill/>
        </p:spPr>
        <p:txBody>
          <a:bodyPr wrap="square" rtlCol="0">
            <a:spAutoFit/>
          </a:bodyPr>
          <a:lstStyle/>
          <a:p>
            <a:r>
              <a:rPr lang="en-US" sz="3200" dirty="0">
                <a:solidFill>
                  <a:schemeClr val="accent4"/>
                </a:solidFill>
                <a:latin typeface="Arial" panose="020B0604020202020204" pitchFamily="34" charset="0"/>
                <a:cs typeface="Arial" panose="020B0604020202020204" pitchFamily="34" charset="0"/>
              </a:rPr>
              <a:t>A moment of silence for Erik Rushford</a:t>
            </a:r>
          </a:p>
        </p:txBody>
      </p:sp>
    </p:spTree>
    <p:extLst>
      <p:ext uri="{BB962C8B-B14F-4D97-AF65-F5344CB8AC3E}">
        <p14:creationId xmlns:p14="http://schemas.microsoft.com/office/powerpoint/2010/main" val="5795202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0E1F-7BFF-4DC2-89E0-D7711764089F}"/>
              </a:ext>
            </a:extLst>
          </p:cNvPr>
          <p:cNvSpPr>
            <a:spLocks noGrp="1"/>
          </p:cNvSpPr>
          <p:nvPr>
            <p:ph type="title"/>
          </p:nvPr>
        </p:nvSpPr>
        <p:spPr/>
        <p:txBody>
          <a:bodyPr/>
          <a:lstStyle/>
          <a:p>
            <a:r>
              <a:rPr lang="en-US" dirty="0"/>
              <a:t>Campus Resources</a:t>
            </a:r>
          </a:p>
        </p:txBody>
      </p:sp>
      <p:sp>
        <p:nvSpPr>
          <p:cNvPr id="3" name="Content Placeholder 2">
            <a:extLst>
              <a:ext uri="{FF2B5EF4-FFF2-40B4-BE49-F238E27FC236}">
                <a16:creationId xmlns:a16="http://schemas.microsoft.com/office/drawing/2014/main" id="{46389B5F-7F4A-BBCC-D917-7D73AD761BC0}"/>
              </a:ext>
            </a:extLst>
          </p:cNvPr>
          <p:cNvSpPr>
            <a:spLocks noGrp="1"/>
          </p:cNvSpPr>
          <p:nvPr>
            <p:ph idx="10"/>
          </p:nvPr>
        </p:nvSpPr>
        <p:spPr>
          <a:xfrm>
            <a:off x="429468" y="2021489"/>
            <a:ext cx="7556500" cy="4098827"/>
          </a:xfrm>
        </p:spPr>
        <p:txBody>
          <a:bodyPr/>
          <a:lstStyle/>
          <a:p>
            <a:r>
              <a:rPr lang="en-US" sz="1800" dirty="0">
                <a:effectLst/>
              </a:rPr>
              <a:t>You may stop by my office hours (3pm Mondays) or speak with me after class.  If the time of my office hours doesn’t work for you, please contact me to arrange another time.</a:t>
            </a:r>
          </a:p>
          <a:p>
            <a:r>
              <a:rPr lang="en-US" sz="1800" dirty="0">
                <a:effectLst/>
              </a:rPr>
              <a:t>A 24/7 counselor is available to speak by phone at 352-392-1575.  </a:t>
            </a:r>
          </a:p>
          <a:p>
            <a:r>
              <a:rPr lang="en-US" sz="1800" dirty="0">
                <a:effectLst/>
              </a:rPr>
              <a:t>You can also make an appointment for the Counseling Center at that number.  </a:t>
            </a:r>
          </a:p>
          <a:p>
            <a:r>
              <a:rPr lang="en-US" sz="1800" dirty="0">
                <a:effectLst/>
                <a:hlinkClick r:id="rId3"/>
              </a:rPr>
              <a:t>The U Matter We Care Program</a:t>
            </a:r>
            <a:r>
              <a:rPr lang="en-US" sz="1800" dirty="0">
                <a:effectLst/>
              </a:rPr>
              <a:t> can assist you or a friend in distress.  You can reach them via their </a:t>
            </a:r>
            <a:r>
              <a:rPr lang="en-US" sz="1800" dirty="0">
                <a:effectLst/>
                <a:hlinkClick r:id="rId3"/>
              </a:rPr>
              <a:t>website</a:t>
            </a:r>
            <a:r>
              <a:rPr lang="en-US" sz="1800" dirty="0">
                <a:effectLst/>
              </a:rPr>
              <a:t> (umatter.ufl.edu/refer-or-report) or call (352) 392-1261.  </a:t>
            </a:r>
          </a:p>
          <a:p>
            <a:r>
              <a:rPr lang="en-US" sz="1800" dirty="0">
                <a:effectLst/>
              </a:rPr>
              <a:t>The </a:t>
            </a:r>
            <a:r>
              <a:rPr lang="en-US" sz="1800" dirty="0">
                <a:effectLst/>
                <a:hlinkClick r:id="rId4" tooltip="Original URL: https://alachuacounty.us/depts/css/crisiscenter/Pages/CrisisCenter.aspx. Click or tap if you trust this link."/>
              </a:rPr>
              <a:t>Alachua County Crisis Center</a:t>
            </a:r>
            <a:r>
              <a:rPr lang="en-US" sz="1800" dirty="0">
                <a:effectLst/>
              </a:rPr>
              <a:t> provides free 24/7 crisis and suicide prevention support and can be contacted at (352) 264-6789. </a:t>
            </a:r>
            <a:endParaRPr lang="en-US" dirty="0"/>
          </a:p>
        </p:txBody>
      </p:sp>
    </p:spTree>
    <p:extLst>
      <p:ext uri="{BB962C8B-B14F-4D97-AF65-F5344CB8AC3E}">
        <p14:creationId xmlns:p14="http://schemas.microsoft.com/office/powerpoint/2010/main" val="35534655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7F51-6ADC-4BC4-A972-A86AA10D6828}"/>
              </a:ext>
            </a:extLst>
          </p:cNvPr>
          <p:cNvSpPr>
            <a:spLocks noGrp="1"/>
          </p:cNvSpPr>
          <p:nvPr>
            <p:ph type="title"/>
          </p:nvPr>
        </p:nvSpPr>
        <p:spPr/>
        <p:txBody>
          <a:bodyPr/>
          <a:lstStyle/>
          <a:p>
            <a:r>
              <a:rPr lang="en-US" dirty="0"/>
              <a:t>So far:  Concrete Syntax</a:t>
            </a:r>
          </a:p>
        </p:txBody>
      </p:sp>
      <p:sp>
        <p:nvSpPr>
          <p:cNvPr id="3" name="Content Placeholder 2">
            <a:extLst>
              <a:ext uri="{FF2B5EF4-FFF2-40B4-BE49-F238E27FC236}">
                <a16:creationId xmlns:a16="http://schemas.microsoft.com/office/drawing/2014/main" id="{07053DA7-D698-4E98-865A-6288D3968BD2}"/>
              </a:ext>
            </a:extLst>
          </p:cNvPr>
          <p:cNvSpPr>
            <a:spLocks noGrp="1"/>
          </p:cNvSpPr>
          <p:nvPr>
            <p:ph idx="10"/>
          </p:nvPr>
        </p:nvSpPr>
        <p:spPr/>
        <p:txBody>
          <a:bodyPr/>
          <a:lstStyle/>
          <a:p>
            <a:r>
              <a:rPr lang="en-US" dirty="0"/>
              <a:t>Specified with context-free grammar</a:t>
            </a:r>
          </a:p>
          <a:p>
            <a:r>
              <a:rPr lang="en-US" dirty="0"/>
              <a:t>Specifies </a:t>
            </a:r>
            <a:r>
              <a:rPr lang="en-US" i="1" dirty="0"/>
              <a:t>syntactically</a:t>
            </a:r>
            <a:r>
              <a:rPr lang="en-US" dirty="0"/>
              <a:t> valid programs</a:t>
            </a:r>
          </a:p>
          <a:p>
            <a:r>
              <a:rPr lang="en-US" dirty="0"/>
              <a:t>Used to construct parser for programming languages</a:t>
            </a:r>
          </a:p>
          <a:p>
            <a:pPr lvl="1"/>
            <a:r>
              <a:rPr lang="en-US" dirty="0"/>
              <a:t>It is important that the concrete syntax belong to a class that admits efficient parsing.</a:t>
            </a:r>
          </a:p>
          <a:p>
            <a:pPr lvl="1"/>
            <a:r>
              <a:rPr lang="en-US" dirty="0"/>
              <a:t>For example, is LL(1)</a:t>
            </a:r>
          </a:p>
          <a:p>
            <a:r>
              <a:rPr lang="en-US" dirty="0"/>
              <a:t>Parse trees represent structure of sentences</a:t>
            </a:r>
          </a:p>
          <a:p>
            <a:pPr lvl="1"/>
            <a:r>
              <a:rPr lang="en-US" dirty="0"/>
              <a:t>Include all tokens, including ones that are not interesting once parsing is complete.</a:t>
            </a:r>
          </a:p>
          <a:p>
            <a:pPr lvl="1"/>
            <a:r>
              <a:rPr lang="en-US" dirty="0"/>
              <a:t>Examples:  semicolons, parentheses, etc. </a:t>
            </a:r>
          </a:p>
        </p:txBody>
      </p:sp>
    </p:spTree>
    <p:extLst>
      <p:ext uri="{BB962C8B-B14F-4D97-AF65-F5344CB8AC3E}">
        <p14:creationId xmlns:p14="http://schemas.microsoft.com/office/powerpoint/2010/main" val="4902379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7F51-6ADC-4BC4-A972-A86AA10D6828}"/>
              </a:ext>
            </a:extLst>
          </p:cNvPr>
          <p:cNvSpPr>
            <a:spLocks noGrp="1"/>
          </p:cNvSpPr>
          <p:nvPr>
            <p:ph type="title"/>
          </p:nvPr>
        </p:nvSpPr>
        <p:spPr/>
        <p:txBody>
          <a:bodyPr/>
          <a:lstStyle/>
          <a:p>
            <a:r>
              <a:rPr lang="en-US" dirty="0"/>
              <a:t>Abstract Syntax</a:t>
            </a:r>
          </a:p>
        </p:txBody>
      </p:sp>
      <p:sp>
        <p:nvSpPr>
          <p:cNvPr id="3" name="Content Placeholder 2">
            <a:extLst>
              <a:ext uri="{FF2B5EF4-FFF2-40B4-BE49-F238E27FC236}">
                <a16:creationId xmlns:a16="http://schemas.microsoft.com/office/drawing/2014/main" id="{07053DA7-D698-4E98-865A-6288D3968BD2}"/>
              </a:ext>
            </a:extLst>
          </p:cNvPr>
          <p:cNvSpPr>
            <a:spLocks noGrp="1"/>
          </p:cNvSpPr>
          <p:nvPr>
            <p:ph idx="10"/>
          </p:nvPr>
        </p:nvSpPr>
        <p:spPr/>
        <p:txBody>
          <a:bodyPr/>
          <a:lstStyle/>
          <a:p>
            <a:r>
              <a:rPr lang="en-US" dirty="0"/>
              <a:t>Specified with context-free grammar</a:t>
            </a:r>
          </a:p>
          <a:p>
            <a:r>
              <a:rPr lang="en-US" dirty="0"/>
              <a:t>Specifies important structures</a:t>
            </a:r>
          </a:p>
          <a:p>
            <a:r>
              <a:rPr lang="en-US" dirty="0"/>
              <a:t>Only constructed for syntactically correct programs (according to concrete syntax)</a:t>
            </a:r>
          </a:p>
          <a:p>
            <a:r>
              <a:rPr lang="en-US" dirty="0"/>
              <a:t>We do not parse sentences in abstract syntax</a:t>
            </a:r>
          </a:p>
          <a:p>
            <a:pPr lvl="1"/>
            <a:r>
              <a:rPr lang="en-US" dirty="0"/>
              <a:t>Not concerned about LL-ness</a:t>
            </a:r>
          </a:p>
          <a:p>
            <a:r>
              <a:rPr lang="en-US" dirty="0"/>
              <a:t>Represented by Abstract Syntax Tree</a:t>
            </a:r>
          </a:p>
          <a:p>
            <a:pPr lvl="1"/>
            <a:r>
              <a:rPr lang="en-US" dirty="0"/>
              <a:t>An AST the data structure that will use to store a program in memory for additional processing.</a:t>
            </a:r>
          </a:p>
        </p:txBody>
      </p:sp>
    </p:spTree>
    <p:extLst>
      <p:ext uri="{BB962C8B-B14F-4D97-AF65-F5344CB8AC3E}">
        <p14:creationId xmlns:p14="http://schemas.microsoft.com/office/powerpoint/2010/main" val="38946668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868" y="930548"/>
            <a:ext cx="7556500" cy="1116012"/>
          </a:xfrm>
        </p:spPr>
        <p:txBody>
          <a:bodyPr>
            <a:normAutofit fontScale="90000"/>
          </a:bodyPr>
          <a:lstStyle/>
          <a:p>
            <a:r>
              <a:rPr lang="en-US" dirty="0"/>
              <a:t>Comparison of concrete and abstract syntax</a:t>
            </a:r>
          </a:p>
        </p:txBody>
      </p:sp>
      <p:sp>
        <p:nvSpPr>
          <p:cNvPr id="2" name="Content Placeholder 1"/>
          <p:cNvSpPr>
            <a:spLocks noGrp="1"/>
          </p:cNvSpPr>
          <p:nvPr>
            <p:ph idx="10"/>
          </p:nvPr>
        </p:nvSpPr>
        <p:spPr>
          <a:xfrm>
            <a:off x="327868" y="2130534"/>
            <a:ext cx="7556500" cy="4643329"/>
          </a:xfrm>
        </p:spPr>
        <p:txBody>
          <a:bodyPr>
            <a:normAutofit fontScale="70000" lnSpcReduction="20000"/>
          </a:bodyPr>
          <a:lstStyle/>
          <a:p>
            <a:pPr>
              <a:lnSpc>
                <a:spcPct val="80000"/>
              </a:lnSpc>
            </a:pPr>
            <a:r>
              <a:rPr lang="en-US" sz="2800" dirty="0"/>
              <a:t>Concrete syntax for if statements in two languages</a:t>
            </a:r>
          </a:p>
          <a:p>
            <a:pPr>
              <a:lnSpc>
                <a:spcPct val="80000"/>
              </a:lnSpc>
            </a:pPr>
            <a:endParaRPr lang="en-US" sz="2800" dirty="0"/>
          </a:p>
          <a:p>
            <a:pPr lvl="1">
              <a:lnSpc>
                <a:spcPct val="80000"/>
              </a:lnSpc>
            </a:pPr>
            <a:r>
              <a:rPr lang="en-US" sz="2400" dirty="0"/>
              <a:t>C-family language:</a:t>
            </a:r>
          </a:p>
          <a:p>
            <a:pPr marL="630936" lvl="2" indent="0">
              <a:lnSpc>
                <a:spcPct val="80000"/>
              </a:lnSpc>
              <a:buNone/>
            </a:pPr>
            <a:endParaRPr lang="en-US" sz="2200" dirty="0"/>
          </a:p>
          <a:p>
            <a:pPr lvl="3">
              <a:lnSpc>
                <a:spcPct val="80000"/>
              </a:lnSpc>
              <a:buFontTx/>
              <a:buNone/>
            </a:pPr>
            <a:r>
              <a:rPr lang="en-US" i="1" dirty="0" err="1"/>
              <a:t>if_statement</a:t>
            </a:r>
            <a:r>
              <a:rPr lang="en-US" dirty="0"/>
              <a:t> ::= </a:t>
            </a:r>
            <a:r>
              <a:rPr lang="en-US" dirty="0">
                <a:solidFill>
                  <a:srgbClr val="0066FF"/>
                </a:solidFill>
              </a:rPr>
              <a:t>if (</a:t>
            </a:r>
            <a:r>
              <a:rPr lang="en-US" dirty="0"/>
              <a:t> </a:t>
            </a:r>
            <a:r>
              <a:rPr lang="en-US" i="1" dirty="0"/>
              <a:t>expr</a:t>
            </a:r>
            <a:r>
              <a:rPr lang="en-US" dirty="0"/>
              <a:t> </a:t>
            </a:r>
            <a:r>
              <a:rPr lang="en-US" dirty="0">
                <a:solidFill>
                  <a:srgbClr val="0066FF"/>
                </a:solidFill>
              </a:rPr>
              <a:t>)</a:t>
            </a:r>
            <a:r>
              <a:rPr lang="en-US" dirty="0"/>
              <a:t> block </a:t>
            </a:r>
          </a:p>
          <a:p>
            <a:pPr lvl="3">
              <a:lnSpc>
                <a:spcPct val="80000"/>
              </a:lnSpc>
              <a:buFontTx/>
              <a:buNone/>
            </a:pPr>
            <a:r>
              <a:rPr lang="en-US" i="1" dirty="0"/>
              <a:t>block</a:t>
            </a:r>
            <a:r>
              <a:rPr lang="en-US" dirty="0"/>
              <a:t> ::= </a:t>
            </a:r>
            <a:r>
              <a:rPr lang="en-US" dirty="0">
                <a:solidFill>
                  <a:srgbClr val="0066FF"/>
                </a:solidFill>
              </a:rPr>
              <a:t>{</a:t>
            </a:r>
            <a:r>
              <a:rPr lang="en-US" dirty="0"/>
              <a:t> (</a:t>
            </a:r>
            <a:r>
              <a:rPr lang="en-US" i="1" dirty="0"/>
              <a:t>statement</a:t>
            </a:r>
            <a:r>
              <a:rPr lang="en-US" dirty="0"/>
              <a:t> </a:t>
            </a:r>
            <a:r>
              <a:rPr lang="en-US" dirty="0">
                <a:solidFill>
                  <a:srgbClr val="0066FF"/>
                </a:solidFill>
              </a:rPr>
              <a:t>;</a:t>
            </a:r>
            <a:r>
              <a:rPr lang="en-US" dirty="0"/>
              <a:t>)* </a:t>
            </a:r>
            <a:r>
              <a:rPr lang="en-US" dirty="0">
                <a:solidFill>
                  <a:srgbClr val="0066FF"/>
                </a:solidFill>
              </a:rPr>
              <a:t>}</a:t>
            </a:r>
          </a:p>
          <a:p>
            <a:pPr lvl="2">
              <a:lnSpc>
                <a:spcPct val="80000"/>
              </a:lnSpc>
              <a:buFontTx/>
              <a:buNone/>
            </a:pPr>
            <a:endParaRPr lang="en-US" dirty="0"/>
          </a:p>
          <a:p>
            <a:pPr lvl="1">
              <a:lnSpc>
                <a:spcPct val="80000"/>
              </a:lnSpc>
            </a:pPr>
            <a:r>
              <a:rPr lang="en-US" dirty="0"/>
              <a:t>Algol-family language</a:t>
            </a:r>
          </a:p>
          <a:p>
            <a:pPr lvl="2">
              <a:lnSpc>
                <a:spcPct val="80000"/>
              </a:lnSpc>
              <a:buFontTx/>
              <a:buNone/>
            </a:pPr>
            <a:endParaRPr lang="en-US" i="1" dirty="0"/>
          </a:p>
          <a:p>
            <a:pPr lvl="3">
              <a:lnSpc>
                <a:spcPct val="80000"/>
              </a:lnSpc>
              <a:buFontTx/>
              <a:buNone/>
            </a:pPr>
            <a:r>
              <a:rPr lang="en-US" i="1" dirty="0" err="1"/>
              <a:t>if_statement</a:t>
            </a:r>
            <a:r>
              <a:rPr lang="en-US" dirty="0"/>
              <a:t> ::= </a:t>
            </a:r>
            <a:r>
              <a:rPr lang="en-US" dirty="0">
                <a:solidFill>
                  <a:srgbClr val="0066FF"/>
                </a:solidFill>
              </a:rPr>
              <a:t>if </a:t>
            </a:r>
            <a:r>
              <a:rPr lang="en-US" i="1" dirty="0"/>
              <a:t>expr </a:t>
            </a:r>
            <a:r>
              <a:rPr lang="en-US" dirty="0">
                <a:solidFill>
                  <a:srgbClr val="0066FF"/>
                </a:solidFill>
              </a:rPr>
              <a:t>then</a:t>
            </a:r>
            <a:r>
              <a:rPr lang="en-US" dirty="0"/>
              <a:t> </a:t>
            </a:r>
            <a:r>
              <a:rPr lang="en-US" i="1" dirty="0"/>
              <a:t>block</a:t>
            </a:r>
          </a:p>
          <a:p>
            <a:pPr lvl="3">
              <a:lnSpc>
                <a:spcPct val="80000"/>
              </a:lnSpc>
              <a:buFontTx/>
              <a:buNone/>
            </a:pPr>
            <a:r>
              <a:rPr lang="en-US" i="1" dirty="0"/>
              <a:t>block</a:t>
            </a:r>
            <a:r>
              <a:rPr lang="en-US" dirty="0"/>
              <a:t> ::= </a:t>
            </a:r>
            <a:r>
              <a:rPr lang="en-US" dirty="0">
                <a:solidFill>
                  <a:srgbClr val="0066FF"/>
                </a:solidFill>
              </a:rPr>
              <a:t>begin</a:t>
            </a:r>
            <a:r>
              <a:rPr lang="en-US" dirty="0"/>
              <a:t> </a:t>
            </a:r>
          </a:p>
          <a:p>
            <a:pPr lvl="3">
              <a:lnSpc>
                <a:spcPct val="80000"/>
              </a:lnSpc>
              <a:buFontTx/>
              <a:buNone/>
            </a:pPr>
            <a:r>
              <a:rPr lang="en-US" dirty="0"/>
              <a:t>      (</a:t>
            </a:r>
            <a:r>
              <a:rPr lang="el-GR" dirty="0">
                <a:solidFill>
                  <a:srgbClr val="0066FF"/>
                </a:solidFill>
                <a:cs typeface="Arial" charset="0"/>
              </a:rPr>
              <a:t>ε</a:t>
            </a:r>
            <a:r>
              <a:rPr lang="en-US" dirty="0"/>
              <a:t> | </a:t>
            </a:r>
            <a:r>
              <a:rPr lang="en-US" i="1" dirty="0"/>
              <a:t>statement</a:t>
            </a:r>
            <a:r>
              <a:rPr lang="en-US" dirty="0"/>
              <a:t> (</a:t>
            </a:r>
            <a:r>
              <a:rPr lang="en-US" dirty="0">
                <a:solidFill>
                  <a:srgbClr val="0066FF"/>
                </a:solidFill>
              </a:rPr>
              <a:t>; </a:t>
            </a:r>
            <a:r>
              <a:rPr lang="en-US" i="1" dirty="0"/>
              <a:t>statement</a:t>
            </a:r>
            <a:r>
              <a:rPr lang="en-US" dirty="0"/>
              <a:t>)*) </a:t>
            </a:r>
            <a:r>
              <a:rPr lang="en-US" dirty="0">
                <a:solidFill>
                  <a:srgbClr val="0066FF"/>
                </a:solidFill>
              </a:rPr>
              <a:t>end</a:t>
            </a:r>
          </a:p>
          <a:p>
            <a:pPr lvl="1">
              <a:lnSpc>
                <a:spcPct val="80000"/>
              </a:lnSpc>
              <a:buFontTx/>
              <a:buNone/>
            </a:pPr>
            <a:endParaRPr lang="en-US" dirty="0">
              <a:solidFill>
                <a:srgbClr val="0066FF"/>
              </a:solidFill>
            </a:endParaRPr>
          </a:p>
          <a:p>
            <a:pPr>
              <a:lnSpc>
                <a:spcPct val="80000"/>
              </a:lnSpc>
            </a:pPr>
            <a:r>
              <a:rPr lang="en-US" sz="2800" dirty="0"/>
              <a:t>Abstract syntax for both</a:t>
            </a:r>
          </a:p>
          <a:p>
            <a:pPr lvl="2">
              <a:lnSpc>
                <a:spcPct val="80000"/>
              </a:lnSpc>
              <a:spcBef>
                <a:spcPts val="1200"/>
              </a:spcBef>
              <a:buFontTx/>
              <a:buNone/>
            </a:pPr>
            <a:r>
              <a:rPr lang="en-US" sz="2200" dirty="0">
                <a:solidFill>
                  <a:srgbClr val="0066FF"/>
                </a:solidFill>
              </a:rPr>
              <a:t>	</a:t>
            </a:r>
            <a:r>
              <a:rPr lang="en-US" sz="2200" i="1" dirty="0" err="1"/>
              <a:t>if_statement</a:t>
            </a:r>
            <a:r>
              <a:rPr lang="en-US" sz="2200" dirty="0"/>
              <a:t> ::= </a:t>
            </a:r>
            <a:r>
              <a:rPr lang="en-US" sz="2200" dirty="0">
                <a:solidFill>
                  <a:srgbClr val="0066FF"/>
                </a:solidFill>
              </a:rPr>
              <a:t>if </a:t>
            </a:r>
            <a:r>
              <a:rPr lang="en-US" sz="2200" i="1" dirty="0"/>
              <a:t>expr block</a:t>
            </a:r>
          </a:p>
          <a:p>
            <a:pPr lvl="2">
              <a:lnSpc>
                <a:spcPct val="80000"/>
              </a:lnSpc>
              <a:buFontTx/>
              <a:buNone/>
            </a:pPr>
            <a:endParaRPr lang="en-US" sz="2200" i="1" dirty="0"/>
          </a:p>
          <a:p>
            <a:pPr lvl="2">
              <a:lnSpc>
                <a:spcPct val="80000"/>
              </a:lnSpc>
              <a:buFontTx/>
              <a:buNone/>
            </a:pPr>
            <a:r>
              <a:rPr lang="en-US" sz="2200" dirty="0"/>
              <a:t>  </a:t>
            </a:r>
            <a:r>
              <a:rPr lang="en-US" sz="1900" dirty="0"/>
              <a:t>or possibly</a:t>
            </a:r>
          </a:p>
          <a:p>
            <a:pPr lvl="2">
              <a:lnSpc>
                <a:spcPct val="80000"/>
              </a:lnSpc>
              <a:buFontTx/>
              <a:buNone/>
            </a:pPr>
            <a:endParaRPr lang="en-US" sz="2200" dirty="0"/>
          </a:p>
          <a:p>
            <a:pPr lvl="2">
              <a:lnSpc>
                <a:spcPct val="80000"/>
              </a:lnSpc>
              <a:buFontTx/>
              <a:buNone/>
            </a:pPr>
            <a:r>
              <a:rPr lang="en-US" sz="2200" i="1" dirty="0"/>
              <a:t>     if statement ::=   expr block</a:t>
            </a:r>
          </a:p>
          <a:p>
            <a:endParaRPr lang="en-US" dirty="0"/>
          </a:p>
        </p:txBody>
      </p:sp>
      <p:sp>
        <p:nvSpPr>
          <p:cNvPr id="3" name="Slide Number Placeholder 2"/>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179</a:t>
            </a:fld>
            <a:endParaRPr lang="en-US"/>
          </a:p>
        </p:txBody>
      </p:sp>
    </p:spTree>
    <p:extLst>
      <p:ext uri="{BB962C8B-B14F-4D97-AF65-F5344CB8AC3E}">
        <p14:creationId xmlns:p14="http://schemas.microsoft.com/office/powerpoint/2010/main" val="74089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B1E9F-095C-4B7E-8780-E82A2A552643}"/>
              </a:ext>
            </a:extLst>
          </p:cNvPr>
          <p:cNvSpPr>
            <a:spLocks noGrp="1"/>
          </p:cNvSpPr>
          <p:nvPr>
            <p:ph type="title"/>
          </p:nvPr>
        </p:nvSpPr>
        <p:spPr/>
        <p:txBody>
          <a:bodyPr/>
          <a:lstStyle/>
          <a:p>
            <a:r>
              <a:rPr lang="en-US" dirty="0"/>
              <a:t>Derivation of expression (3)</a:t>
            </a:r>
          </a:p>
        </p:txBody>
      </p:sp>
      <p:sp>
        <p:nvSpPr>
          <p:cNvPr id="18434" name="Rectangle 3"/>
          <p:cNvSpPr>
            <a:spLocks noGrp="1" noChangeArrowheads="1"/>
          </p:cNvSpPr>
          <p:nvPr>
            <p:ph idx="10"/>
          </p:nvPr>
        </p:nvSpPr>
        <p:spPr/>
        <p:txBody>
          <a:bodyPr>
            <a:normAutofit/>
          </a:bodyPr>
          <a:lstStyle/>
          <a:p>
            <a:pPr eaLnBrk="1" hangingPunct="1">
              <a:lnSpc>
                <a:spcPct val="90000"/>
              </a:lnSpc>
              <a:buFontTx/>
              <a:buNone/>
            </a:pPr>
            <a:r>
              <a:rPr lang="en-US" sz="2400" i="1" dirty="0" err="1">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a:t>
            </a:r>
            <a:r>
              <a:rPr lang="en-US" sz="2400" i="1" dirty="0" err="1">
                <a:sym typeface="Symbol" pitchFamily="18" charset="2"/>
              </a:rPr>
              <a:t>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err="1">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err="1">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2400" dirty="0">
              <a:solidFill>
                <a:schemeClr val="accent2"/>
              </a:solidFill>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s+2 </a:t>
            </a:r>
          </a:p>
          <a:p>
            <a:pPr lvl="1">
              <a:lnSpc>
                <a:spcPct val="90000"/>
              </a:lnSpc>
              <a:buNone/>
            </a:pPr>
            <a:r>
              <a:rPr lang="en-US" sz="2400" dirty="0">
                <a:solidFill>
                  <a:srgbClr val="FF0066"/>
                </a:solidFill>
              </a:rPr>
              <a:t>      </a:t>
            </a:r>
            <a:endParaRPr lang="en-US" sz="2400" dirty="0">
              <a:solidFill>
                <a:schemeClr val="hlink"/>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3C4AF3C8-BF85-40B6-AD17-BBE7BB18EF9F}" type="slidenum">
              <a:rPr lang="en-US"/>
              <a:pPr>
                <a:defRPr/>
              </a:pPr>
              <a:t>18</a:t>
            </a:fld>
            <a:endParaRPr lang="en-US"/>
          </a:p>
        </p:txBody>
      </p:sp>
    </p:spTree>
    <p:extLst>
      <p:ext uri="{BB962C8B-B14F-4D97-AF65-F5344CB8AC3E}">
        <p14:creationId xmlns:p14="http://schemas.microsoft.com/office/powerpoint/2010/main" val="20613701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6C47-FD9B-4988-B9F0-5ACDCB31FA37}"/>
              </a:ext>
            </a:extLst>
          </p:cNvPr>
          <p:cNvSpPr>
            <a:spLocks noGrp="1"/>
          </p:cNvSpPr>
          <p:nvPr>
            <p:ph type="title"/>
          </p:nvPr>
        </p:nvSpPr>
        <p:spPr>
          <a:xfrm>
            <a:off x="327868" y="972349"/>
            <a:ext cx="7556500" cy="1116012"/>
          </a:xfrm>
        </p:spPr>
        <p:txBody>
          <a:bodyPr/>
          <a:lstStyle/>
          <a:p>
            <a:r>
              <a:rPr lang="en-US" dirty="0"/>
              <a:t>Example: Expressions</a:t>
            </a:r>
          </a:p>
        </p:txBody>
      </p:sp>
      <p:sp>
        <p:nvSpPr>
          <p:cNvPr id="61442" name="Rectangle 3"/>
          <p:cNvSpPr>
            <a:spLocks noGrp="1" noChangeArrowheads="1"/>
          </p:cNvSpPr>
          <p:nvPr>
            <p:ph idx="10"/>
          </p:nvPr>
        </p:nvSpPr>
        <p:spPr>
          <a:xfrm>
            <a:off x="327868" y="1942056"/>
            <a:ext cx="7556500" cy="4098827"/>
          </a:xfrm>
        </p:spPr>
        <p:txBody>
          <a:bodyPr/>
          <a:lstStyle/>
          <a:p>
            <a:pPr eaLnBrk="1" hangingPunct="1">
              <a:lnSpc>
                <a:spcPct val="90000"/>
              </a:lnSpc>
            </a:pPr>
            <a:r>
              <a:rPr lang="en-US" sz="2800" dirty="0"/>
              <a:t>Concrete syntax for expressions</a:t>
            </a:r>
          </a:p>
          <a:p>
            <a:pPr eaLnBrk="1" hangingPunct="1">
              <a:lnSpc>
                <a:spcPct val="90000"/>
              </a:lnSpc>
            </a:pPr>
            <a:endParaRPr lang="en-US" sz="1600" dirty="0"/>
          </a:p>
          <a:p>
            <a:pPr lvl="2" eaLnBrk="1" hangingPunct="1">
              <a:lnSpc>
                <a:spcPct val="90000"/>
              </a:lnSpc>
              <a:buFontTx/>
              <a:buNone/>
            </a:pPr>
            <a:r>
              <a:rPr lang="en-US" sz="2400" i="1" dirty="0"/>
              <a:t>expr</a:t>
            </a:r>
            <a:r>
              <a:rPr lang="en-US" sz="2400" dirty="0"/>
              <a:t> ::= </a:t>
            </a:r>
            <a:r>
              <a:rPr lang="en-US" sz="2400" i="1" dirty="0"/>
              <a:t>term</a:t>
            </a:r>
            <a:r>
              <a:rPr lang="en-US" sz="2400" dirty="0"/>
              <a:t> ( ( </a:t>
            </a:r>
            <a:r>
              <a:rPr lang="en-US" sz="2400" dirty="0">
                <a:solidFill>
                  <a:srgbClr val="0099FF"/>
                </a:solidFill>
              </a:rPr>
              <a:t>+ </a:t>
            </a:r>
            <a:r>
              <a:rPr lang="en-US" sz="2400" dirty="0"/>
              <a:t>| </a:t>
            </a:r>
            <a:r>
              <a:rPr lang="en-US" sz="2400" dirty="0">
                <a:solidFill>
                  <a:srgbClr val="0099FF"/>
                </a:solidFill>
              </a:rPr>
              <a:t>- </a:t>
            </a:r>
            <a:r>
              <a:rPr lang="en-US" sz="2400" dirty="0"/>
              <a:t>)  </a:t>
            </a:r>
            <a:r>
              <a:rPr lang="en-US" sz="2400" i="1" dirty="0"/>
              <a:t>term</a:t>
            </a:r>
            <a:r>
              <a:rPr lang="en-US" sz="2400" dirty="0"/>
              <a:t> )* </a:t>
            </a:r>
          </a:p>
          <a:p>
            <a:pPr lvl="2" eaLnBrk="1" hangingPunct="1">
              <a:lnSpc>
                <a:spcPct val="90000"/>
              </a:lnSpc>
              <a:buFontTx/>
              <a:buNone/>
            </a:pPr>
            <a:r>
              <a:rPr lang="en-US" sz="2400" i="1" dirty="0"/>
              <a:t>term</a:t>
            </a:r>
            <a:r>
              <a:rPr lang="en-US" sz="2400" dirty="0"/>
              <a:t> ::= </a:t>
            </a:r>
            <a:r>
              <a:rPr lang="en-US" sz="2400" i="1" dirty="0"/>
              <a:t>factor </a:t>
            </a:r>
            <a:r>
              <a:rPr lang="en-US" sz="2400" dirty="0"/>
              <a:t>( ( </a:t>
            </a:r>
            <a:r>
              <a:rPr lang="en-US" sz="2400" dirty="0">
                <a:solidFill>
                  <a:srgbClr val="0099FF"/>
                </a:solidFill>
              </a:rPr>
              <a:t>*</a:t>
            </a:r>
            <a:r>
              <a:rPr lang="en-US" sz="2400" dirty="0"/>
              <a:t> | </a:t>
            </a:r>
            <a:r>
              <a:rPr lang="en-US" sz="2400" dirty="0">
                <a:solidFill>
                  <a:srgbClr val="0099FF"/>
                </a:solidFill>
              </a:rPr>
              <a:t>/</a:t>
            </a:r>
            <a:r>
              <a:rPr lang="en-US" sz="2400" dirty="0"/>
              <a:t> )  </a:t>
            </a:r>
            <a:r>
              <a:rPr lang="en-US" sz="2400" i="1" dirty="0"/>
              <a:t>factor</a:t>
            </a:r>
            <a:r>
              <a:rPr lang="en-US" sz="2400" dirty="0"/>
              <a:t> )*</a:t>
            </a:r>
          </a:p>
          <a:p>
            <a:pPr lvl="2" eaLnBrk="1" hangingPunct="1">
              <a:lnSpc>
                <a:spcPct val="90000"/>
              </a:lnSpc>
              <a:buFontTx/>
              <a:buNone/>
            </a:pPr>
            <a:r>
              <a:rPr lang="en-US" sz="2400" i="1" dirty="0"/>
              <a:t>factor</a:t>
            </a:r>
            <a:r>
              <a:rPr lang="en-US" sz="2400" dirty="0"/>
              <a:t> ::= </a:t>
            </a:r>
            <a:r>
              <a:rPr lang="en-US" sz="2400" i="1" dirty="0" err="1">
                <a:solidFill>
                  <a:srgbClr val="0099FF"/>
                </a:solidFill>
              </a:rPr>
              <a:t>int_lit</a:t>
            </a:r>
            <a:r>
              <a:rPr lang="en-US" sz="2400" dirty="0"/>
              <a:t> | </a:t>
            </a:r>
            <a:r>
              <a:rPr lang="en-US" sz="2400" b="1" dirty="0">
                <a:solidFill>
                  <a:srgbClr val="0099FF"/>
                </a:solidFill>
              </a:rPr>
              <a:t>(</a:t>
            </a:r>
            <a:r>
              <a:rPr lang="en-US" sz="2400" b="1" dirty="0"/>
              <a:t> </a:t>
            </a:r>
            <a:r>
              <a:rPr lang="en-US" sz="2400" i="1" dirty="0"/>
              <a:t>expr</a:t>
            </a:r>
            <a:r>
              <a:rPr lang="en-US" sz="2400" dirty="0"/>
              <a:t> </a:t>
            </a:r>
            <a:r>
              <a:rPr lang="en-US" sz="2400" b="1" dirty="0">
                <a:solidFill>
                  <a:srgbClr val="0099FF"/>
                </a:solidFill>
              </a:rPr>
              <a:t>)</a:t>
            </a:r>
          </a:p>
          <a:p>
            <a:pPr lvl="2" eaLnBrk="1" hangingPunct="1">
              <a:lnSpc>
                <a:spcPct val="90000"/>
              </a:lnSpc>
              <a:buFontTx/>
              <a:buNone/>
            </a:pPr>
            <a:endParaRPr lang="en-US" sz="1400" dirty="0"/>
          </a:p>
          <a:p>
            <a:pPr eaLnBrk="1" hangingPunct="1">
              <a:lnSpc>
                <a:spcPct val="90000"/>
              </a:lnSpc>
            </a:pPr>
            <a:r>
              <a:rPr lang="en-US" sz="2400" dirty="0"/>
              <a:t>Abstract syntax</a:t>
            </a:r>
          </a:p>
          <a:p>
            <a:pPr eaLnBrk="1" hangingPunct="1">
              <a:lnSpc>
                <a:spcPct val="90000"/>
              </a:lnSpc>
            </a:pPr>
            <a:endParaRPr lang="en-US" sz="1600" dirty="0"/>
          </a:p>
          <a:p>
            <a:pPr lvl="1" eaLnBrk="1" hangingPunct="1">
              <a:lnSpc>
                <a:spcPct val="90000"/>
              </a:lnSpc>
              <a:buFontTx/>
              <a:buNone/>
            </a:pPr>
            <a:r>
              <a:rPr lang="en-US" sz="2400" dirty="0"/>
              <a:t>		</a:t>
            </a:r>
            <a:r>
              <a:rPr lang="en-US" sz="2400" i="1" dirty="0"/>
              <a:t>expr</a:t>
            </a:r>
            <a:r>
              <a:rPr lang="en-US" sz="2400" dirty="0"/>
              <a:t> ::= </a:t>
            </a:r>
            <a:r>
              <a:rPr lang="en-US" sz="2400" i="1" dirty="0" err="1">
                <a:solidFill>
                  <a:srgbClr val="0066FF"/>
                </a:solidFill>
              </a:rPr>
              <a:t>int_lit</a:t>
            </a:r>
            <a:r>
              <a:rPr lang="en-US" sz="2400" i="1" dirty="0">
                <a:solidFill>
                  <a:srgbClr val="0066FF"/>
                </a:solidFill>
              </a:rPr>
              <a:t> </a:t>
            </a:r>
            <a:r>
              <a:rPr lang="en-US" sz="2400" dirty="0"/>
              <a:t>| </a:t>
            </a:r>
            <a:r>
              <a:rPr lang="en-US" sz="2400" i="1" dirty="0"/>
              <a:t>expr </a:t>
            </a:r>
            <a:r>
              <a:rPr lang="en-US" sz="2400" dirty="0"/>
              <a:t>(</a:t>
            </a:r>
            <a:r>
              <a:rPr lang="en-US" sz="2400" dirty="0">
                <a:solidFill>
                  <a:srgbClr val="0066FF"/>
                </a:solidFill>
              </a:rPr>
              <a:t>+</a:t>
            </a:r>
            <a:r>
              <a:rPr lang="en-US" sz="2400" dirty="0"/>
              <a:t>|</a:t>
            </a:r>
            <a:r>
              <a:rPr lang="en-US" sz="2400" dirty="0">
                <a:solidFill>
                  <a:srgbClr val="0066FF"/>
                </a:solidFill>
              </a:rPr>
              <a:t>-</a:t>
            </a:r>
            <a:r>
              <a:rPr lang="en-US" sz="2400" dirty="0"/>
              <a:t>|</a:t>
            </a:r>
            <a:r>
              <a:rPr lang="en-US" sz="2400" dirty="0">
                <a:solidFill>
                  <a:srgbClr val="0066FF"/>
                </a:solidFill>
              </a:rPr>
              <a:t>*</a:t>
            </a:r>
            <a:r>
              <a:rPr lang="en-US" sz="2400" dirty="0"/>
              <a:t>|</a:t>
            </a:r>
            <a:r>
              <a:rPr lang="en-US" sz="2400" dirty="0">
                <a:solidFill>
                  <a:srgbClr val="0066FF"/>
                </a:solidFill>
              </a:rPr>
              <a:t>/</a:t>
            </a:r>
            <a:r>
              <a:rPr lang="en-US" sz="2400" dirty="0"/>
              <a:t>) </a:t>
            </a:r>
            <a:r>
              <a:rPr lang="en-US" sz="2400" i="1" dirty="0"/>
              <a:t>expr</a:t>
            </a:r>
          </a:p>
          <a:p>
            <a:pPr lvl="2" eaLnBrk="1" hangingPunct="1">
              <a:lnSpc>
                <a:spcPct val="90000"/>
              </a:lnSpc>
              <a:buFontTx/>
              <a:buNone/>
            </a:pPr>
            <a:endParaRPr lang="en-US" sz="3600" b="1" dirty="0"/>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59CB2EE9-C248-470D-9391-174B5CF7FA75}" type="slidenum">
              <a:rPr lang="en-US"/>
              <a:pPr>
                <a:defRPr/>
              </a:pPr>
              <a:t>180</a:t>
            </a:fld>
            <a:endParaRPr lang="en-US"/>
          </a:p>
        </p:txBody>
      </p:sp>
    </p:spTree>
    <p:extLst>
      <p:ext uri="{BB962C8B-B14F-4D97-AF65-F5344CB8AC3E}">
        <p14:creationId xmlns:p14="http://schemas.microsoft.com/office/powerpoint/2010/main" val="1792549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A866-E58F-4262-9F2A-A28F4E1958AC}"/>
              </a:ext>
            </a:extLst>
          </p:cNvPr>
          <p:cNvSpPr>
            <a:spLocks noGrp="1"/>
          </p:cNvSpPr>
          <p:nvPr>
            <p:ph type="title"/>
          </p:nvPr>
        </p:nvSpPr>
        <p:spPr/>
        <p:txBody>
          <a:bodyPr/>
          <a:lstStyle/>
          <a:p>
            <a:r>
              <a:rPr lang="en-US" dirty="0"/>
              <a:t>Abstract vs. Concrete Syntax for Expressions</a:t>
            </a:r>
          </a:p>
        </p:txBody>
      </p:sp>
      <p:sp>
        <p:nvSpPr>
          <p:cNvPr id="62466" name="Rectangle 2"/>
          <p:cNvSpPr>
            <a:spLocks noGrp="1" noChangeArrowheads="1"/>
          </p:cNvSpPr>
          <p:nvPr>
            <p:ph idx="10"/>
          </p:nvPr>
        </p:nvSpPr>
        <p:spPr>
          <a:xfrm>
            <a:off x="446740" y="2669421"/>
            <a:ext cx="7556500" cy="4098827"/>
          </a:xfrm>
        </p:spPr>
        <p:txBody>
          <a:bodyPr/>
          <a:lstStyle/>
          <a:p>
            <a:pPr eaLnBrk="1" hangingPunct="1">
              <a:lnSpc>
                <a:spcPct val="80000"/>
              </a:lnSpc>
            </a:pPr>
            <a:r>
              <a:rPr lang="en-US" dirty="0"/>
              <a:t>Concrete syntax for expressions is complicated in order to handle precedence and associativity of operators and overriding with parentheses.</a:t>
            </a:r>
          </a:p>
          <a:p>
            <a:pPr eaLnBrk="1" hangingPunct="1">
              <a:lnSpc>
                <a:spcPct val="80000"/>
              </a:lnSpc>
            </a:pPr>
            <a:r>
              <a:rPr lang="en-US" dirty="0"/>
              <a:t>Abstract syntax no longer specifies the precedence of the operators BUT we will construct an abstract syntax tree during parsing the concrete syntax so that the constructed tree has the correct structure.</a:t>
            </a:r>
          </a:p>
          <a:p>
            <a:pPr eaLnBrk="1" hangingPunct="1">
              <a:lnSpc>
                <a:spcPct val="80000"/>
              </a:lnSpc>
            </a:pPr>
            <a:r>
              <a:rPr lang="en-US" dirty="0"/>
              <a:t>We do not parse abstract syntax</a:t>
            </a:r>
          </a:p>
          <a:p>
            <a:pPr lvl="1" eaLnBrk="1" hangingPunct="1">
              <a:lnSpc>
                <a:spcPct val="80000"/>
              </a:lnSpc>
            </a:pPr>
            <a:r>
              <a:rPr lang="en-US" dirty="0"/>
              <a:t>Thus, we do not care whether abstract syntax is LL(1) or not.</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0D3ACF85-385D-44A1-B455-0C731E5FFEE0}" type="slidenum">
              <a:rPr lang="en-US"/>
              <a:pPr>
                <a:defRPr/>
              </a:pPr>
              <a:t>181</a:t>
            </a:fld>
            <a:endParaRPr lang="en-US"/>
          </a:p>
        </p:txBody>
      </p:sp>
    </p:spTree>
    <p:extLst>
      <p:ext uri="{BB962C8B-B14F-4D97-AF65-F5344CB8AC3E}">
        <p14:creationId xmlns:p14="http://schemas.microsoft.com/office/powerpoint/2010/main" val="33945602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327868" y="908341"/>
            <a:ext cx="7556500" cy="1116012"/>
          </a:xfrm>
        </p:spPr>
        <p:txBody>
          <a:bodyPr rtlCol="0">
            <a:normAutofit fontScale="90000"/>
          </a:bodyPr>
          <a:lstStyle/>
          <a:p>
            <a:pPr eaLnBrk="1" fontAlgn="auto" hangingPunct="1">
              <a:spcAft>
                <a:spcPts val="0"/>
              </a:spcAft>
              <a:defRPr/>
            </a:pPr>
            <a:r>
              <a:rPr lang="en-US" sz="4000" dirty="0"/>
              <a:t>OO implementation of an abstract syntax tree</a:t>
            </a:r>
          </a:p>
        </p:txBody>
      </p:sp>
      <p:sp>
        <p:nvSpPr>
          <p:cNvPr id="63491" name="Rectangle 3"/>
          <p:cNvSpPr>
            <a:spLocks noGrp="1" noChangeArrowheads="1"/>
          </p:cNvSpPr>
          <p:nvPr>
            <p:ph idx="10"/>
          </p:nvPr>
        </p:nvSpPr>
        <p:spPr/>
        <p:txBody>
          <a:bodyPr>
            <a:normAutofit/>
          </a:bodyPr>
          <a:lstStyle/>
          <a:p>
            <a:pPr eaLnBrk="1" hangingPunct="1"/>
            <a:r>
              <a:rPr lang="en-US" sz="2800" dirty="0"/>
              <a:t>All nodes in AST are subclasses of a common </a:t>
            </a:r>
            <a:r>
              <a:rPr lang="en-US" sz="2800" dirty="0">
                <a:solidFill>
                  <a:srgbClr val="FF5050"/>
                </a:solidFill>
              </a:rPr>
              <a:t>abstract base class</a:t>
            </a:r>
          </a:p>
          <a:p>
            <a:pPr eaLnBrk="1" hangingPunct="1"/>
            <a:r>
              <a:rPr lang="en-US" sz="2800" dirty="0"/>
              <a:t>The basic idea is</a:t>
            </a:r>
          </a:p>
          <a:p>
            <a:pPr lvl="1" eaLnBrk="1" hangingPunct="1"/>
            <a:r>
              <a:rPr lang="en-US" sz="2400" dirty="0"/>
              <a:t>Define a class for each non-terminal in the abstract syntax</a:t>
            </a:r>
          </a:p>
          <a:p>
            <a:pPr lvl="1" eaLnBrk="1" hangingPunct="1"/>
            <a:r>
              <a:rPr lang="en-US" sz="2400" dirty="0"/>
              <a:t>If there are multiple productions for a non-terminal, make the non-terminal class abstract, and introduce a subclass for each production</a:t>
            </a:r>
          </a:p>
        </p:txBody>
      </p:sp>
      <p:sp>
        <p:nvSpPr>
          <p:cNvPr id="6"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E17C85B1-2AB5-43D8-91B8-FE21F71C5E88}" type="slidenum">
              <a:rPr lang="en-US"/>
              <a:pPr>
                <a:defRPr/>
              </a:pPr>
              <a:t>182</a:t>
            </a:fld>
            <a:endParaRPr lang="en-US"/>
          </a:p>
        </p:txBody>
      </p:sp>
    </p:spTree>
    <p:extLst>
      <p:ext uri="{BB962C8B-B14F-4D97-AF65-F5344CB8AC3E}">
        <p14:creationId xmlns:p14="http://schemas.microsoft.com/office/powerpoint/2010/main" val="20190899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464B-3729-6006-F51E-FDBC690155AB}"/>
              </a:ext>
            </a:extLst>
          </p:cNvPr>
          <p:cNvSpPr>
            <a:spLocks noGrp="1"/>
          </p:cNvSpPr>
          <p:nvPr>
            <p:ph type="title"/>
          </p:nvPr>
        </p:nvSpPr>
        <p:spPr/>
        <p:txBody>
          <a:bodyPr/>
          <a:lstStyle/>
          <a:p>
            <a:r>
              <a:rPr lang="en-US" dirty="0"/>
              <a:t>AST for Expressions</a:t>
            </a:r>
          </a:p>
        </p:txBody>
      </p:sp>
      <p:sp>
        <p:nvSpPr>
          <p:cNvPr id="3" name="Content Placeholder 2">
            <a:extLst>
              <a:ext uri="{FF2B5EF4-FFF2-40B4-BE49-F238E27FC236}">
                <a16:creationId xmlns:a16="http://schemas.microsoft.com/office/drawing/2014/main" id="{BC30C553-A37A-4559-DF22-8AB09585237A}"/>
              </a:ext>
            </a:extLst>
          </p:cNvPr>
          <p:cNvSpPr>
            <a:spLocks noGrp="1"/>
          </p:cNvSpPr>
          <p:nvPr>
            <p:ph idx="10"/>
          </p:nvPr>
        </p:nvSpPr>
        <p:spPr/>
        <p:txBody>
          <a:bodyPr/>
          <a:lstStyle/>
          <a:p>
            <a:r>
              <a:rPr lang="en-US" dirty="0"/>
              <a:t>abstract class </a:t>
            </a:r>
            <a:r>
              <a:rPr lang="en-US" dirty="0" err="1"/>
              <a:t>ASTNode</a:t>
            </a:r>
            <a:r>
              <a:rPr lang="en-US" dirty="0"/>
              <a:t>  </a:t>
            </a:r>
          </a:p>
          <a:p>
            <a:pPr lvl="1"/>
            <a:r>
              <a:rPr lang="en-US" dirty="0"/>
              <a:t>superclass of all nodes in AST</a:t>
            </a:r>
          </a:p>
          <a:p>
            <a:pPr lvl="1"/>
            <a:r>
              <a:rPr lang="en-US" dirty="0"/>
              <a:t>anticipating that later we will have more than expressions in our language</a:t>
            </a:r>
          </a:p>
          <a:p>
            <a:r>
              <a:rPr lang="en-US" dirty="0"/>
              <a:t>abstract class Expr extends </a:t>
            </a:r>
            <a:r>
              <a:rPr lang="en-US" dirty="0" err="1"/>
              <a:t>ASTNode</a:t>
            </a:r>
            <a:endParaRPr lang="en-US" dirty="0"/>
          </a:p>
          <a:p>
            <a:pPr lvl="1"/>
            <a:r>
              <a:rPr lang="en-US" dirty="0"/>
              <a:t>superclass of all nodes that represent expressions</a:t>
            </a:r>
          </a:p>
          <a:p>
            <a:r>
              <a:rPr lang="en-US" dirty="0"/>
              <a:t>class </a:t>
            </a:r>
            <a:r>
              <a:rPr lang="en-US" dirty="0" err="1"/>
              <a:t>IntLitExpr</a:t>
            </a:r>
            <a:r>
              <a:rPr lang="en-US" dirty="0"/>
              <a:t> extends Expr</a:t>
            </a:r>
          </a:p>
          <a:p>
            <a:pPr lvl="1"/>
            <a:r>
              <a:rPr lang="en-US" dirty="0"/>
              <a:t>class that represents expressions that are int literals</a:t>
            </a:r>
          </a:p>
          <a:p>
            <a:r>
              <a:rPr lang="en-US" dirty="0"/>
              <a:t>class </a:t>
            </a:r>
            <a:r>
              <a:rPr lang="en-US" dirty="0" err="1"/>
              <a:t>BinaryExpr</a:t>
            </a:r>
            <a:r>
              <a:rPr lang="en-US" dirty="0"/>
              <a:t> extends Expr</a:t>
            </a:r>
          </a:p>
          <a:p>
            <a:pPr lvl="1"/>
            <a:r>
              <a:rPr lang="en-US" dirty="0"/>
              <a:t>class that represents binary expressions</a:t>
            </a:r>
          </a:p>
        </p:txBody>
      </p:sp>
    </p:spTree>
    <p:extLst>
      <p:ext uri="{BB962C8B-B14F-4D97-AF65-F5344CB8AC3E}">
        <p14:creationId xmlns:p14="http://schemas.microsoft.com/office/powerpoint/2010/main" val="75864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E582-C258-4698-98F8-7398F5F9E938}"/>
              </a:ext>
            </a:extLst>
          </p:cNvPr>
          <p:cNvSpPr>
            <a:spLocks noGrp="1"/>
          </p:cNvSpPr>
          <p:nvPr>
            <p:ph type="title"/>
          </p:nvPr>
        </p:nvSpPr>
        <p:spPr/>
        <p:txBody>
          <a:bodyPr/>
          <a:lstStyle/>
          <a:p>
            <a:r>
              <a:rPr lang="en-US" dirty="0" err="1"/>
              <a:t>ASTNode</a:t>
            </a:r>
            <a:endParaRPr lang="en-US" dirty="0"/>
          </a:p>
        </p:txBody>
      </p:sp>
      <p:sp>
        <p:nvSpPr>
          <p:cNvPr id="3" name="Content Placeholder 2">
            <a:extLst>
              <a:ext uri="{FF2B5EF4-FFF2-40B4-BE49-F238E27FC236}">
                <a16:creationId xmlns:a16="http://schemas.microsoft.com/office/drawing/2014/main" id="{CA7AD784-C504-486E-BC4D-9A768B9E270B}"/>
              </a:ext>
            </a:extLst>
          </p:cNvPr>
          <p:cNvSpPr>
            <a:spLocks noGrp="1"/>
          </p:cNvSpPr>
          <p:nvPr>
            <p:ph idx="10"/>
          </p:nvPr>
        </p:nvSpPr>
        <p:spPr>
          <a:xfrm>
            <a:off x="327868" y="2289727"/>
            <a:ext cx="7556500" cy="4098827"/>
          </a:xfrm>
        </p:spPr>
        <p:txBody>
          <a:bodyPr/>
          <a:lstStyle/>
          <a:p>
            <a:pPr marL="0" indent="0">
              <a:buNone/>
            </a:pPr>
            <a:r>
              <a:rPr lang="en-US" dirty="0"/>
              <a:t>abstract class </a:t>
            </a:r>
            <a:r>
              <a:rPr lang="en-US" dirty="0" err="1"/>
              <a:t>ASTNode</a:t>
            </a:r>
            <a:r>
              <a:rPr lang="en-US" dirty="0"/>
              <a:t> {</a:t>
            </a:r>
          </a:p>
          <a:p>
            <a:pPr marL="0" indent="0">
              <a:buNone/>
            </a:pPr>
            <a:r>
              <a:rPr lang="en-US" dirty="0"/>
              <a:t>     public final </a:t>
            </a:r>
            <a:r>
              <a:rPr lang="en-US" dirty="0" err="1"/>
              <a:t>IToken</a:t>
            </a:r>
            <a:r>
              <a:rPr lang="en-US" dirty="0"/>
              <a:t> </a:t>
            </a:r>
            <a:r>
              <a:rPr lang="en-US" dirty="0" err="1"/>
              <a:t>firstToken</a:t>
            </a:r>
            <a:r>
              <a:rPr lang="en-US" dirty="0"/>
              <a:t>;   </a:t>
            </a:r>
          </a:p>
          <a:p>
            <a:pPr marL="0" indent="0">
              <a:buNone/>
            </a:pPr>
            <a:r>
              <a:rPr lang="en-US" dirty="0"/>
              <a:t>     public </a:t>
            </a:r>
            <a:r>
              <a:rPr lang="en-US" dirty="0" err="1"/>
              <a:t>ASTNode</a:t>
            </a:r>
            <a:r>
              <a:rPr lang="en-US" dirty="0"/>
              <a:t>(</a:t>
            </a:r>
            <a:r>
              <a:rPr lang="en-US" dirty="0" err="1"/>
              <a:t>IToken</a:t>
            </a:r>
            <a:r>
              <a:rPr lang="en-US" dirty="0"/>
              <a:t> </a:t>
            </a:r>
            <a:r>
              <a:rPr lang="en-US" dirty="0" err="1"/>
              <a:t>firstToken</a:t>
            </a:r>
            <a:r>
              <a:rPr lang="en-US" dirty="0"/>
              <a:t>){</a:t>
            </a:r>
          </a:p>
          <a:p>
            <a:pPr marL="0" indent="0">
              <a:buNone/>
            </a:pPr>
            <a:r>
              <a:rPr lang="en-US" dirty="0"/>
              <a:t>           </a:t>
            </a:r>
            <a:r>
              <a:rPr lang="en-US" dirty="0" err="1"/>
              <a:t>this.firstToken</a:t>
            </a:r>
            <a:r>
              <a:rPr lang="en-US" dirty="0"/>
              <a:t> = </a:t>
            </a:r>
            <a:r>
              <a:rPr lang="en-US" dirty="0" err="1"/>
              <a:t>firstToken</a:t>
            </a:r>
            <a:r>
              <a:rPr lang="en-US" dirty="0"/>
              <a:t>;</a:t>
            </a:r>
          </a:p>
          <a:p>
            <a:pPr marL="0" indent="0">
              <a:buNone/>
            </a:pPr>
            <a:r>
              <a:rPr lang="en-US" dirty="0"/>
              <a:t>     }</a:t>
            </a:r>
          </a:p>
          <a:p>
            <a:pPr marL="0" indent="0">
              <a:buNone/>
            </a:pPr>
            <a:r>
              <a:rPr lang="en-US" dirty="0"/>
              <a:t>      </a:t>
            </a:r>
            <a:r>
              <a:rPr lang="en-US" sz="3600" i="1" dirty="0"/>
              <a:t>…</a:t>
            </a:r>
            <a:endParaRPr lang="en-US" i="1" dirty="0"/>
          </a:p>
          <a:p>
            <a:pPr marL="0" indent="0">
              <a:buNone/>
            </a:pPr>
            <a:r>
              <a:rPr lang="en-US" dirty="0"/>
              <a:t>}</a:t>
            </a:r>
          </a:p>
        </p:txBody>
      </p:sp>
    </p:spTree>
    <p:extLst>
      <p:ext uri="{BB962C8B-B14F-4D97-AF65-F5344CB8AC3E}">
        <p14:creationId xmlns:p14="http://schemas.microsoft.com/office/powerpoint/2010/main" val="1413424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E582-C258-4698-98F8-7398F5F9E938}"/>
              </a:ext>
            </a:extLst>
          </p:cNvPr>
          <p:cNvSpPr>
            <a:spLocks noGrp="1"/>
          </p:cNvSpPr>
          <p:nvPr>
            <p:ph type="title"/>
          </p:nvPr>
        </p:nvSpPr>
        <p:spPr/>
        <p:txBody>
          <a:bodyPr/>
          <a:lstStyle/>
          <a:p>
            <a:r>
              <a:rPr lang="en-US" dirty="0" err="1"/>
              <a:t>ASTNode</a:t>
            </a:r>
            <a:endParaRPr lang="en-US" dirty="0"/>
          </a:p>
        </p:txBody>
      </p:sp>
      <p:sp>
        <p:nvSpPr>
          <p:cNvPr id="3" name="Content Placeholder 2">
            <a:extLst>
              <a:ext uri="{FF2B5EF4-FFF2-40B4-BE49-F238E27FC236}">
                <a16:creationId xmlns:a16="http://schemas.microsoft.com/office/drawing/2014/main" id="{CA7AD784-C504-486E-BC4D-9A768B9E270B}"/>
              </a:ext>
            </a:extLst>
          </p:cNvPr>
          <p:cNvSpPr>
            <a:spLocks noGrp="1"/>
          </p:cNvSpPr>
          <p:nvPr>
            <p:ph idx="10"/>
          </p:nvPr>
        </p:nvSpPr>
        <p:spPr>
          <a:xfrm>
            <a:off x="327868" y="2289727"/>
            <a:ext cx="7556500" cy="4098827"/>
          </a:xfrm>
        </p:spPr>
        <p:txBody>
          <a:bodyPr/>
          <a:lstStyle/>
          <a:p>
            <a:pPr marL="0" indent="0">
              <a:buNone/>
            </a:pPr>
            <a:r>
              <a:rPr lang="en-US" dirty="0"/>
              <a:t>abstract class </a:t>
            </a:r>
            <a:r>
              <a:rPr lang="en-US" dirty="0" err="1"/>
              <a:t>ASTNode</a:t>
            </a:r>
            <a:r>
              <a:rPr lang="en-US" dirty="0"/>
              <a:t> {</a:t>
            </a:r>
          </a:p>
          <a:p>
            <a:pPr marL="0" indent="0">
              <a:buNone/>
            </a:pPr>
            <a:r>
              <a:rPr lang="en-US" dirty="0"/>
              <a:t>     public final </a:t>
            </a:r>
            <a:r>
              <a:rPr lang="en-US" dirty="0" err="1"/>
              <a:t>IToken</a:t>
            </a:r>
            <a:r>
              <a:rPr lang="en-US" dirty="0"/>
              <a:t> </a:t>
            </a:r>
            <a:r>
              <a:rPr lang="en-US" dirty="0" err="1"/>
              <a:t>firstToken</a:t>
            </a:r>
            <a:r>
              <a:rPr lang="en-US" dirty="0"/>
              <a:t>;   </a:t>
            </a:r>
          </a:p>
          <a:p>
            <a:pPr marL="0" indent="0">
              <a:buNone/>
            </a:pPr>
            <a:r>
              <a:rPr lang="en-US" dirty="0"/>
              <a:t>     public </a:t>
            </a:r>
            <a:r>
              <a:rPr lang="en-US" dirty="0" err="1"/>
              <a:t>ASTNode</a:t>
            </a:r>
            <a:r>
              <a:rPr lang="en-US" dirty="0"/>
              <a:t>(</a:t>
            </a:r>
            <a:r>
              <a:rPr lang="en-US" dirty="0" err="1"/>
              <a:t>IToken</a:t>
            </a:r>
            <a:r>
              <a:rPr lang="en-US" dirty="0"/>
              <a:t> </a:t>
            </a:r>
            <a:r>
              <a:rPr lang="en-US" dirty="0" err="1"/>
              <a:t>firstToken</a:t>
            </a:r>
            <a:r>
              <a:rPr lang="en-US" dirty="0"/>
              <a:t>){</a:t>
            </a:r>
          </a:p>
          <a:p>
            <a:pPr marL="0" indent="0">
              <a:buNone/>
            </a:pPr>
            <a:r>
              <a:rPr lang="en-US" dirty="0"/>
              <a:t>           </a:t>
            </a:r>
            <a:r>
              <a:rPr lang="en-US" dirty="0" err="1"/>
              <a:t>this.firstToken</a:t>
            </a:r>
            <a:r>
              <a:rPr lang="en-US" dirty="0"/>
              <a:t> = </a:t>
            </a:r>
            <a:r>
              <a:rPr lang="en-US" dirty="0" err="1"/>
              <a:t>firstToken</a:t>
            </a:r>
            <a:r>
              <a:rPr lang="en-US" dirty="0"/>
              <a:t>;</a:t>
            </a:r>
          </a:p>
          <a:p>
            <a:pPr marL="0" indent="0">
              <a:buNone/>
            </a:pPr>
            <a:r>
              <a:rPr lang="en-US" dirty="0"/>
              <a:t>     }</a:t>
            </a:r>
          </a:p>
          <a:p>
            <a:pPr marL="0" indent="0">
              <a:buNone/>
            </a:pPr>
            <a:r>
              <a:rPr lang="en-US" dirty="0"/>
              <a:t>      </a:t>
            </a:r>
            <a:r>
              <a:rPr lang="en-US" sz="3600" i="1" dirty="0"/>
              <a:t>…</a:t>
            </a:r>
            <a:endParaRPr lang="en-US" i="1" dirty="0"/>
          </a:p>
          <a:p>
            <a:pPr marL="0" indent="0">
              <a:buNone/>
            </a:pPr>
            <a:r>
              <a:rPr lang="en-US" dirty="0"/>
              <a:t>}</a:t>
            </a:r>
          </a:p>
        </p:txBody>
      </p:sp>
      <p:sp>
        <p:nvSpPr>
          <p:cNvPr id="4" name="TextBox 3">
            <a:extLst>
              <a:ext uri="{FF2B5EF4-FFF2-40B4-BE49-F238E27FC236}">
                <a16:creationId xmlns:a16="http://schemas.microsoft.com/office/drawing/2014/main" id="{CC8479A0-FE02-8731-C447-224D1C09C599}"/>
              </a:ext>
            </a:extLst>
          </p:cNvPr>
          <p:cNvSpPr txBox="1"/>
          <p:nvPr/>
        </p:nvSpPr>
        <p:spPr>
          <a:xfrm>
            <a:off x="5043055" y="1191805"/>
            <a:ext cx="4100945" cy="3877985"/>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
            </a:pPr>
            <a:r>
              <a:rPr lang="en-US" sz="2800" dirty="0">
                <a:latin typeface="Calibri" panose="020F0502020204030204" pitchFamily="34" charset="0"/>
                <a:cs typeface="Calibri" panose="020F0502020204030204" pitchFamily="34" charset="0"/>
              </a:rPr>
              <a:t>Why do we need </a:t>
            </a:r>
            <a:r>
              <a:rPr lang="en-US" sz="2800" dirty="0" err="1">
                <a:latin typeface="Calibri" panose="020F0502020204030204" pitchFamily="34" charset="0"/>
                <a:cs typeface="Calibri" panose="020F0502020204030204" pitchFamily="34" charset="0"/>
              </a:rPr>
              <a:t>firstToken</a:t>
            </a:r>
            <a:r>
              <a:rPr lang="en-US" sz="28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endParaRPr lang="en-US" sz="28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err="1">
                <a:latin typeface="Calibri" panose="020F0502020204030204" pitchFamily="34" charset="0"/>
                <a:cs typeface="Calibri" panose="020F0502020204030204" pitchFamily="34" charset="0"/>
              </a:rPr>
              <a:t>firstToken</a:t>
            </a:r>
            <a:r>
              <a:rPr lang="en-US" dirty="0">
                <a:latin typeface="Calibri" panose="020F0502020204030204" pitchFamily="34" charset="0"/>
                <a:cs typeface="Calibri" panose="020F0502020204030204" pitchFamily="34" charset="0"/>
              </a:rPr>
              <a:t> preserves info about the location in the source code of the construct</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firstToken</a:t>
            </a:r>
            <a:r>
              <a:rPr lang="en-US" dirty="0">
                <a:latin typeface="Calibri" panose="020F0502020204030204" pitchFamily="34" charset="0"/>
                <a:cs typeface="Calibri" panose="020F0502020204030204" pitchFamily="34" charset="0"/>
              </a:rPr>
              <a:t> will be inherited by </a:t>
            </a:r>
            <a:r>
              <a:rPr lang="en-US" dirty="0" err="1">
                <a:latin typeface="Calibri" panose="020F0502020204030204" pitchFamily="34" charset="0"/>
                <a:cs typeface="Calibri" panose="020F0502020204030204" pitchFamily="34" charset="0"/>
              </a:rPr>
              <a:t>BinaryExpr</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IntLitExpr</a:t>
            </a: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firstToken</a:t>
            </a:r>
            <a:r>
              <a:rPr lang="en-US" dirty="0">
                <a:latin typeface="Calibri" panose="020F0502020204030204" pitchFamily="34" charset="0"/>
                <a:cs typeface="Calibri" panose="020F0502020204030204" pitchFamily="34" charset="0"/>
              </a:rPr>
              <a:t> should refer to the first token in the construct</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get position of (start of) construct from position of </a:t>
            </a:r>
            <a:r>
              <a:rPr lang="en-US" dirty="0" err="1">
                <a:latin typeface="Calibri" panose="020F0502020204030204" pitchFamily="34" charset="0"/>
                <a:cs typeface="Calibri" panose="020F0502020204030204" pitchFamily="34" charset="0"/>
              </a:rPr>
              <a:t>firstToken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26855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151B-0DE9-4456-B023-0FB95A57A9D0}"/>
              </a:ext>
            </a:extLst>
          </p:cNvPr>
          <p:cNvSpPr>
            <a:spLocks noGrp="1"/>
          </p:cNvSpPr>
          <p:nvPr>
            <p:ph type="title"/>
          </p:nvPr>
        </p:nvSpPr>
        <p:spPr/>
        <p:txBody>
          <a:bodyPr/>
          <a:lstStyle/>
          <a:p>
            <a:r>
              <a:rPr lang="en-US" dirty="0"/>
              <a:t>AST for Expressions</a:t>
            </a:r>
          </a:p>
        </p:txBody>
      </p:sp>
      <p:sp>
        <p:nvSpPr>
          <p:cNvPr id="3" name="Content Placeholder 2">
            <a:extLst>
              <a:ext uri="{FF2B5EF4-FFF2-40B4-BE49-F238E27FC236}">
                <a16:creationId xmlns:a16="http://schemas.microsoft.com/office/drawing/2014/main" id="{D8A184CA-C0AC-4B94-AEBA-410FB3667F45}"/>
              </a:ext>
            </a:extLst>
          </p:cNvPr>
          <p:cNvSpPr>
            <a:spLocks noGrp="1"/>
          </p:cNvSpPr>
          <p:nvPr>
            <p:ph idx="10"/>
          </p:nvPr>
        </p:nvSpPr>
        <p:spPr/>
        <p:txBody>
          <a:bodyPr/>
          <a:lstStyle/>
          <a:p>
            <a:pPr lvl="1" eaLnBrk="1" hangingPunct="1">
              <a:lnSpc>
                <a:spcPct val="90000"/>
              </a:lnSpc>
              <a:buFontTx/>
              <a:buNone/>
            </a:pPr>
            <a:r>
              <a:rPr lang="en-US" sz="2800" dirty="0"/>
              <a:t>		</a:t>
            </a:r>
            <a:r>
              <a:rPr lang="en-US" sz="2800" i="1" dirty="0"/>
              <a:t>expr</a:t>
            </a:r>
            <a:r>
              <a:rPr lang="en-US" sz="2800" dirty="0"/>
              <a:t> ::= </a:t>
            </a:r>
            <a:r>
              <a:rPr lang="en-US" sz="2800" i="1" dirty="0" err="1">
                <a:solidFill>
                  <a:srgbClr val="0066FF"/>
                </a:solidFill>
              </a:rPr>
              <a:t>int_lit</a:t>
            </a:r>
            <a:endParaRPr lang="en-US" sz="2800" dirty="0"/>
          </a:p>
          <a:p>
            <a:pPr lvl="1" eaLnBrk="1" hangingPunct="1">
              <a:lnSpc>
                <a:spcPct val="90000"/>
              </a:lnSpc>
              <a:buFontTx/>
              <a:buNone/>
            </a:pPr>
            <a:r>
              <a:rPr lang="en-US" sz="2800" i="1" dirty="0"/>
              <a:t>         expr ::=  expr </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 </a:t>
            </a:r>
            <a:r>
              <a:rPr lang="en-US" sz="2800" i="1" dirty="0"/>
              <a:t>expr</a:t>
            </a:r>
          </a:p>
          <a:p>
            <a:endParaRPr lang="en-US" dirty="0"/>
          </a:p>
          <a:p>
            <a:r>
              <a:rPr lang="en-US" dirty="0"/>
              <a:t>Class for Expr nodes</a:t>
            </a:r>
          </a:p>
          <a:p>
            <a:pPr marL="457200" lvl="2" indent="0">
              <a:buNone/>
            </a:pPr>
            <a:r>
              <a:rPr lang="en-US" dirty="0"/>
              <a:t>abstract class Expr extends </a:t>
            </a:r>
            <a:r>
              <a:rPr lang="en-US" dirty="0" err="1"/>
              <a:t>ASTNode</a:t>
            </a:r>
            <a:r>
              <a:rPr lang="en-US" dirty="0"/>
              <a:t>{…}</a:t>
            </a:r>
          </a:p>
          <a:p>
            <a:pPr marL="457200" lvl="2" indent="0">
              <a:buNone/>
            </a:pPr>
            <a:r>
              <a:rPr lang="en-US" dirty="0"/>
              <a:t>class </a:t>
            </a:r>
            <a:r>
              <a:rPr lang="en-US" dirty="0" err="1"/>
              <a:t>IntLitExpr</a:t>
            </a:r>
            <a:r>
              <a:rPr lang="en-US" dirty="0"/>
              <a:t> extends Expr {…}</a:t>
            </a:r>
          </a:p>
          <a:p>
            <a:pPr marL="457200" lvl="2" indent="0">
              <a:buNone/>
            </a:pPr>
            <a:r>
              <a:rPr lang="en-US" dirty="0"/>
              <a:t>class </a:t>
            </a:r>
            <a:r>
              <a:rPr lang="en-US" dirty="0" err="1"/>
              <a:t>BinaryExpr</a:t>
            </a:r>
            <a:r>
              <a:rPr lang="en-US" dirty="0"/>
              <a:t> extends Expr {…}</a:t>
            </a:r>
          </a:p>
          <a:p>
            <a:pPr marL="457200" lvl="2" indent="0">
              <a:buNone/>
            </a:pPr>
            <a:endParaRPr lang="en-US" dirty="0"/>
          </a:p>
          <a:p>
            <a:pPr marL="0" indent="0">
              <a:buNone/>
            </a:pPr>
            <a:r>
              <a:rPr lang="en-US" dirty="0">
                <a:solidFill>
                  <a:srgbClr val="FF0000"/>
                </a:solidFill>
              </a:rPr>
              <a:t>Note:  this is an example which illustrate how to approach the project, but you will need to adapt the details</a:t>
            </a:r>
          </a:p>
          <a:p>
            <a:pPr marL="457200" lvl="2" indent="0">
              <a:buNone/>
            </a:pPr>
            <a:endParaRPr lang="en-US" dirty="0"/>
          </a:p>
        </p:txBody>
      </p:sp>
    </p:spTree>
    <p:extLst>
      <p:ext uri="{BB962C8B-B14F-4D97-AF65-F5344CB8AC3E}">
        <p14:creationId xmlns:p14="http://schemas.microsoft.com/office/powerpoint/2010/main" val="22755106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E582-C258-4698-98F8-7398F5F9E938}"/>
              </a:ext>
            </a:extLst>
          </p:cNvPr>
          <p:cNvSpPr>
            <a:spLocks noGrp="1"/>
          </p:cNvSpPr>
          <p:nvPr>
            <p:ph type="title"/>
          </p:nvPr>
        </p:nvSpPr>
        <p:spPr/>
        <p:txBody>
          <a:bodyPr/>
          <a:lstStyle/>
          <a:p>
            <a:r>
              <a:rPr lang="en-US" dirty="0"/>
              <a:t>Expr</a:t>
            </a:r>
          </a:p>
        </p:txBody>
      </p:sp>
      <p:sp>
        <p:nvSpPr>
          <p:cNvPr id="3" name="Content Placeholder 2">
            <a:extLst>
              <a:ext uri="{FF2B5EF4-FFF2-40B4-BE49-F238E27FC236}">
                <a16:creationId xmlns:a16="http://schemas.microsoft.com/office/drawing/2014/main" id="{CA7AD784-C504-486E-BC4D-9A768B9E270B}"/>
              </a:ext>
            </a:extLst>
          </p:cNvPr>
          <p:cNvSpPr>
            <a:spLocks noGrp="1"/>
          </p:cNvSpPr>
          <p:nvPr>
            <p:ph idx="10"/>
          </p:nvPr>
        </p:nvSpPr>
        <p:spPr>
          <a:xfrm>
            <a:off x="327868" y="2289727"/>
            <a:ext cx="7556500" cy="4098827"/>
          </a:xfrm>
        </p:spPr>
        <p:txBody>
          <a:bodyPr/>
          <a:lstStyle/>
          <a:p>
            <a:pPr marL="0" indent="0">
              <a:buNone/>
            </a:pPr>
            <a:r>
              <a:rPr lang="en-US" dirty="0">
                <a:solidFill>
                  <a:schemeClr val="accent4"/>
                </a:solidFill>
              </a:rPr>
              <a:t>abstract</a:t>
            </a:r>
            <a:r>
              <a:rPr lang="en-US" dirty="0"/>
              <a:t> class Expr extends </a:t>
            </a:r>
            <a:r>
              <a:rPr lang="en-US" dirty="0" err="1"/>
              <a:t>ASTNode</a:t>
            </a:r>
            <a:r>
              <a:rPr lang="en-US" dirty="0"/>
              <a:t>{</a:t>
            </a:r>
          </a:p>
          <a:p>
            <a:pPr marL="0" indent="0">
              <a:buNone/>
            </a:pPr>
            <a:r>
              <a:rPr lang="en-US" dirty="0"/>
              <a:t>      public Expr(</a:t>
            </a:r>
            <a:r>
              <a:rPr lang="en-US" dirty="0" err="1"/>
              <a:t>IToken</a:t>
            </a:r>
            <a:r>
              <a:rPr lang="en-US" dirty="0"/>
              <a:t> </a:t>
            </a:r>
            <a:r>
              <a:rPr lang="en-US" dirty="0" err="1"/>
              <a:t>firstToken</a:t>
            </a:r>
            <a:r>
              <a:rPr lang="en-US" dirty="0"/>
              <a:t>){</a:t>
            </a:r>
          </a:p>
          <a:p>
            <a:pPr marL="0" indent="0">
              <a:buNone/>
            </a:pPr>
            <a:r>
              <a:rPr lang="en-US" dirty="0"/>
              <a:t>           super(</a:t>
            </a:r>
            <a:r>
              <a:rPr lang="en-US" dirty="0" err="1"/>
              <a:t>firstToken</a:t>
            </a:r>
            <a:r>
              <a:rPr lang="en-US" dirty="0"/>
              <a:t>);</a:t>
            </a:r>
          </a:p>
          <a:p>
            <a:pPr marL="0" indent="0">
              <a:buNone/>
            </a:pPr>
            <a:r>
              <a:rPr lang="en-US" dirty="0"/>
              <a:t>     }</a:t>
            </a:r>
          </a:p>
          <a:p>
            <a:pPr marL="0" indent="0">
              <a:buNone/>
            </a:pPr>
            <a:r>
              <a:rPr lang="en-US" dirty="0"/>
              <a:t>      </a:t>
            </a:r>
            <a:r>
              <a:rPr lang="en-US" sz="3600" i="1" dirty="0"/>
              <a:t>…</a:t>
            </a:r>
            <a:endParaRPr lang="en-US" i="1" dirty="0"/>
          </a:p>
          <a:p>
            <a:pPr marL="0" indent="0">
              <a:buNone/>
            </a:pPr>
            <a:r>
              <a:rPr lang="en-US" dirty="0"/>
              <a:t>}</a:t>
            </a:r>
          </a:p>
        </p:txBody>
      </p:sp>
    </p:spTree>
    <p:extLst>
      <p:ext uri="{BB962C8B-B14F-4D97-AF65-F5344CB8AC3E}">
        <p14:creationId xmlns:p14="http://schemas.microsoft.com/office/powerpoint/2010/main" val="37517446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0731-2CEC-4268-802A-D9D846164EED}"/>
              </a:ext>
            </a:extLst>
          </p:cNvPr>
          <p:cNvSpPr>
            <a:spLocks noGrp="1"/>
          </p:cNvSpPr>
          <p:nvPr>
            <p:ph type="title"/>
          </p:nvPr>
        </p:nvSpPr>
        <p:spPr/>
        <p:txBody>
          <a:bodyPr/>
          <a:lstStyle/>
          <a:p>
            <a:r>
              <a:rPr lang="en-US" dirty="0" err="1"/>
              <a:t>IntLitExpr</a:t>
            </a:r>
            <a:endParaRPr lang="en-US" dirty="0"/>
          </a:p>
        </p:txBody>
      </p:sp>
      <p:sp>
        <p:nvSpPr>
          <p:cNvPr id="65538" name="Rectangle 2"/>
          <p:cNvSpPr>
            <a:spLocks noGrp="1" noChangeArrowheads="1"/>
          </p:cNvSpPr>
          <p:nvPr>
            <p:ph idx="10"/>
          </p:nvPr>
        </p:nvSpPr>
        <p:spPr>
          <a:xfrm>
            <a:off x="410164" y="2060928"/>
            <a:ext cx="7556500" cy="4098827"/>
          </a:xfrm>
        </p:spPr>
        <p:txBody>
          <a:bodyPr/>
          <a:lstStyle/>
          <a:p>
            <a:pPr eaLnBrk="1" hangingPunct="1">
              <a:lnSpc>
                <a:spcPct val="90000"/>
              </a:lnSpc>
              <a:spcBef>
                <a:spcPts val="0"/>
              </a:spcBef>
              <a:buFontTx/>
              <a:buNone/>
            </a:pPr>
            <a:r>
              <a:rPr lang="en-US" dirty="0"/>
              <a:t>class </a:t>
            </a:r>
            <a:r>
              <a:rPr lang="en-US" dirty="0" err="1">
                <a:solidFill>
                  <a:srgbClr val="FF5050"/>
                </a:solidFill>
              </a:rPr>
              <a:t>IntLitExpr</a:t>
            </a:r>
            <a:r>
              <a:rPr lang="en-US" dirty="0">
                <a:solidFill>
                  <a:srgbClr val="FF5050"/>
                </a:solidFill>
              </a:rPr>
              <a:t> extends Expr</a:t>
            </a:r>
          </a:p>
          <a:p>
            <a:pPr eaLnBrk="1" hangingPunct="1">
              <a:lnSpc>
                <a:spcPct val="90000"/>
              </a:lnSpc>
              <a:spcBef>
                <a:spcPts val="0"/>
              </a:spcBef>
              <a:buFontTx/>
              <a:buNone/>
            </a:pPr>
            <a:r>
              <a:rPr lang="en-US" dirty="0"/>
              <a:t>   {</a:t>
            </a:r>
          </a:p>
          <a:p>
            <a:pPr eaLnBrk="1" hangingPunct="1">
              <a:lnSpc>
                <a:spcPct val="90000"/>
              </a:lnSpc>
              <a:spcBef>
                <a:spcPts val="0"/>
              </a:spcBef>
              <a:buFontTx/>
              <a:buNone/>
            </a:pPr>
            <a:r>
              <a:rPr lang="en-US" dirty="0"/>
              <a:t>  </a:t>
            </a:r>
          </a:p>
          <a:p>
            <a:pPr eaLnBrk="1" hangingPunct="1">
              <a:lnSpc>
                <a:spcPct val="90000"/>
              </a:lnSpc>
              <a:spcBef>
                <a:spcPts val="0"/>
              </a:spcBef>
              <a:buFontTx/>
              <a:buNone/>
            </a:pPr>
            <a:r>
              <a:rPr lang="en-US" dirty="0"/>
              <a:t>       public </a:t>
            </a:r>
            <a:r>
              <a:rPr lang="en-US" dirty="0" err="1"/>
              <a:t>IntLitExpr</a:t>
            </a:r>
            <a:r>
              <a:rPr lang="en-US" dirty="0"/>
              <a:t>(</a:t>
            </a:r>
            <a:r>
              <a:rPr lang="en-US" dirty="0" err="1"/>
              <a:t>IToken</a:t>
            </a:r>
            <a:r>
              <a:rPr lang="en-US" dirty="0"/>
              <a:t> </a:t>
            </a:r>
            <a:r>
              <a:rPr lang="en-US" dirty="0" err="1"/>
              <a:t>firstToken</a:t>
            </a:r>
            <a:r>
              <a:rPr lang="en-US" dirty="0"/>
              <a:t>){</a:t>
            </a:r>
          </a:p>
          <a:p>
            <a:pPr eaLnBrk="1" hangingPunct="1">
              <a:lnSpc>
                <a:spcPct val="90000"/>
              </a:lnSpc>
              <a:spcBef>
                <a:spcPts val="0"/>
              </a:spcBef>
              <a:buFontTx/>
              <a:buNone/>
            </a:pPr>
            <a:r>
              <a:rPr lang="en-US" dirty="0"/>
              <a:t>             super(</a:t>
            </a:r>
            <a:r>
              <a:rPr lang="en-US" dirty="0" err="1"/>
              <a:t>firstToken</a:t>
            </a:r>
            <a:r>
              <a:rPr lang="en-US" dirty="0"/>
              <a:t>);</a:t>
            </a:r>
          </a:p>
          <a:p>
            <a:pPr eaLnBrk="1" hangingPunct="1">
              <a:lnSpc>
                <a:spcPct val="90000"/>
              </a:lnSpc>
              <a:spcBef>
                <a:spcPts val="0"/>
              </a:spcBef>
              <a:buFontTx/>
              <a:buNone/>
            </a:pPr>
            <a:r>
              <a:rPr lang="en-US" dirty="0"/>
              <a:t>       }</a:t>
            </a:r>
          </a:p>
          <a:p>
            <a:pPr eaLnBrk="1" hangingPunct="1">
              <a:lnSpc>
                <a:spcPct val="90000"/>
              </a:lnSpc>
              <a:spcBef>
                <a:spcPts val="0"/>
              </a:spcBef>
              <a:buFontTx/>
              <a:buNone/>
            </a:pPr>
            <a:endParaRPr lang="en-US" dirty="0"/>
          </a:p>
          <a:p>
            <a:pPr eaLnBrk="1" hangingPunct="1">
              <a:lnSpc>
                <a:spcPct val="90000"/>
              </a:lnSpc>
              <a:spcBef>
                <a:spcPts val="0"/>
              </a:spcBef>
              <a:buFontTx/>
              <a:buNone/>
            </a:pPr>
            <a:r>
              <a:rPr lang="en-US" dirty="0"/>
              <a:t>       public int </a:t>
            </a:r>
            <a:r>
              <a:rPr lang="en-US" dirty="0" err="1"/>
              <a:t>getValue</a:t>
            </a:r>
            <a:r>
              <a:rPr lang="en-US" dirty="0"/>
              <a:t>() {</a:t>
            </a:r>
          </a:p>
          <a:p>
            <a:pPr eaLnBrk="1" hangingPunct="1">
              <a:lnSpc>
                <a:spcPct val="90000"/>
              </a:lnSpc>
              <a:spcBef>
                <a:spcPts val="0"/>
              </a:spcBef>
              <a:buFontTx/>
              <a:buNone/>
            </a:pPr>
            <a:r>
              <a:rPr lang="en-US" dirty="0"/>
              <a:t>             return </a:t>
            </a:r>
            <a:r>
              <a:rPr lang="en-US" dirty="0" err="1"/>
              <a:t>firstToken.getIntValue</a:t>
            </a:r>
            <a:r>
              <a:rPr lang="en-US" dirty="0"/>
              <a:t>();</a:t>
            </a:r>
          </a:p>
          <a:p>
            <a:pPr eaLnBrk="1" hangingPunct="1">
              <a:lnSpc>
                <a:spcPct val="90000"/>
              </a:lnSpc>
              <a:spcBef>
                <a:spcPts val="0"/>
              </a:spcBef>
              <a:buFontTx/>
              <a:buNone/>
            </a:pPr>
            <a:r>
              <a:rPr lang="en-US" dirty="0"/>
              <a:t>      }</a:t>
            </a:r>
          </a:p>
          <a:p>
            <a:pPr eaLnBrk="1" hangingPunct="1">
              <a:lnSpc>
                <a:spcPct val="90000"/>
              </a:lnSpc>
              <a:spcBef>
                <a:spcPts val="0"/>
              </a:spcBef>
              <a:buFontTx/>
              <a:buNone/>
            </a:pPr>
            <a:endParaRPr lang="en-US" dirty="0"/>
          </a:p>
          <a:p>
            <a:pPr eaLnBrk="1" hangingPunct="1">
              <a:lnSpc>
                <a:spcPct val="90000"/>
              </a:lnSpc>
              <a:spcBef>
                <a:spcPts val="0"/>
              </a:spcBef>
              <a:buFontTx/>
              <a:buNone/>
            </a:pPr>
            <a:r>
              <a:rPr lang="en-US" dirty="0"/>
              <a:t>     </a:t>
            </a:r>
            <a:r>
              <a:rPr lang="en-US" sz="3600" i="1" dirty="0"/>
              <a:t>…</a:t>
            </a:r>
            <a:endParaRPr lang="en-US" i="1" dirty="0"/>
          </a:p>
          <a:p>
            <a:pPr eaLnBrk="1" hangingPunct="1">
              <a:lnSpc>
                <a:spcPct val="90000"/>
              </a:lnSpc>
              <a:spcBef>
                <a:spcPts val="0"/>
              </a:spcBef>
              <a:buFontTx/>
              <a:buNone/>
            </a:pPr>
            <a:r>
              <a:rPr lang="en-US" dirty="0"/>
              <a:t>}</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4B490AB6-1D4E-4DAD-9BAB-3226001F3A61}" type="slidenum">
              <a:rPr lang="en-US"/>
              <a:pPr>
                <a:defRPr/>
              </a:pPr>
              <a:t>188</a:t>
            </a:fld>
            <a:endParaRPr lang="en-US"/>
          </a:p>
        </p:txBody>
      </p:sp>
      <p:sp>
        <p:nvSpPr>
          <p:cNvPr id="3" name="TextBox 2">
            <a:extLst>
              <a:ext uri="{FF2B5EF4-FFF2-40B4-BE49-F238E27FC236}">
                <a16:creationId xmlns:a16="http://schemas.microsoft.com/office/drawing/2014/main" id="{4661BF0B-161F-890E-4E7F-D5560C390E6D}"/>
              </a:ext>
            </a:extLst>
          </p:cNvPr>
          <p:cNvSpPr txBox="1"/>
          <p:nvPr/>
        </p:nvSpPr>
        <p:spPr>
          <a:xfrm>
            <a:off x="5597236" y="1745673"/>
            <a:ext cx="3136600" cy="1538883"/>
          </a:xfrm>
          <a:prstGeom prst="rect">
            <a:avLst/>
          </a:prstGeom>
          <a:solidFill>
            <a:schemeClr val="accent6">
              <a:lumMod val="20000"/>
              <a:lumOff val="80000"/>
            </a:schemeClr>
          </a:solidFill>
        </p:spPr>
        <p:txBody>
          <a:bodyPr wrap="square" rtlCol="0">
            <a:spAutoFit/>
          </a:bodyPr>
          <a:lstStyle/>
          <a:p>
            <a:r>
              <a:rPr lang="en-US" sz="1800" i="1" dirty="0"/>
              <a:t>expr</a:t>
            </a:r>
            <a:r>
              <a:rPr lang="en-US" sz="1800" dirty="0"/>
              <a:t> ::= </a:t>
            </a:r>
            <a:r>
              <a:rPr lang="en-US" sz="1800" i="1" dirty="0" err="1">
                <a:solidFill>
                  <a:srgbClr val="0066FF"/>
                </a:solidFill>
              </a:rPr>
              <a:t>int_lit</a:t>
            </a:r>
            <a:endParaRPr lang="en-US" sz="1800" i="1" dirty="0">
              <a:solidFill>
                <a:srgbClr val="0066FF"/>
              </a:solidFill>
            </a:endParaRPr>
          </a:p>
          <a:p>
            <a:endParaRPr lang="en-US" i="1" dirty="0">
              <a:solidFill>
                <a:srgbClr val="0066FF"/>
              </a:solidFill>
            </a:endParaRPr>
          </a:p>
          <a:p>
            <a:r>
              <a:rPr lang="en-US" sz="2000" dirty="0">
                <a:solidFill>
                  <a:schemeClr val="accent1"/>
                </a:solidFill>
                <a:latin typeface="Cambria"/>
                <a:ea typeface="MS PGothic" panose="020B0600070205080204" pitchFamily="34" charset="-128"/>
              </a:rPr>
              <a:t>Only one token, so </a:t>
            </a:r>
            <a:r>
              <a:rPr lang="en-US" sz="2000" dirty="0" err="1">
                <a:solidFill>
                  <a:schemeClr val="accent1"/>
                </a:solidFill>
                <a:latin typeface="Cambria"/>
                <a:ea typeface="MS PGothic" panose="020B0600070205080204" pitchFamily="34" charset="-128"/>
              </a:rPr>
              <a:t>firstToken</a:t>
            </a:r>
            <a:r>
              <a:rPr lang="en-US" sz="2000" dirty="0">
                <a:solidFill>
                  <a:schemeClr val="accent1"/>
                </a:solidFill>
                <a:latin typeface="Cambria"/>
                <a:ea typeface="MS PGothic" panose="020B0600070205080204" pitchFamily="34" charset="-128"/>
              </a:rPr>
              <a:t> sufficient</a:t>
            </a:r>
          </a:p>
          <a:p>
            <a:endParaRPr lang="en-US" dirty="0"/>
          </a:p>
        </p:txBody>
      </p:sp>
    </p:spTree>
    <p:extLst>
      <p:ext uri="{BB962C8B-B14F-4D97-AF65-F5344CB8AC3E}">
        <p14:creationId xmlns:p14="http://schemas.microsoft.com/office/powerpoint/2010/main" val="3263072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7DED-95F6-4BC4-B6E0-76A3F5B49307}"/>
              </a:ext>
            </a:extLst>
          </p:cNvPr>
          <p:cNvSpPr>
            <a:spLocks noGrp="1"/>
          </p:cNvSpPr>
          <p:nvPr>
            <p:ph type="title"/>
          </p:nvPr>
        </p:nvSpPr>
        <p:spPr>
          <a:xfrm>
            <a:off x="327868" y="862621"/>
            <a:ext cx="7556500" cy="1116012"/>
          </a:xfrm>
        </p:spPr>
        <p:txBody>
          <a:bodyPr/>
          <a:lstStyle/>
          <a:p>
            <a:r>
              <a:rPr lang="en-US" dirty="0" err="1"/>
              <a:t>BinaryExpr</a:t>
            </a:r>
            <a:endParaRPr lang="en-US" dirty="0"/>
          </a:p>
        </p:txBody>
      </p:sp>
      <p:sp>
        <p:nvSpPr>
          <p:cNvPr id="66562" name="Rectangle 2"/>
          <p:cNvSpPr>
            <a:spLocks noGrp="1" noChangeArrowheads="1"/>
          </p:cNvSpPr>
          <p:nvPr>
            <p:ph idx="10"/>
          </p:nvPr>
        </p:nvSpPr>
        <p:spPr>
          <a:xfrm>
            <a:off x="327868" y="1759176"/>
            <a:ext cx="8488264" cy="4098827"/>
          </a:xfrm>
        </p:spPr>
        <p:txBody>
          <a:bodyPr/>
          <a:lstStyle/>
          <a:p>
            <a:pPr eaLnBrk="1" hangingPunct="1">
              <a:buFontTx/>
              <a:buNone/>
            </a:pPr>
            <a:endParaRPr lang="en-US" sz="1800" dirty="0"/>
          </a:p>
          <a:p>
            <a:pPr eaLnBrk="1" hangingPunct="1">
              <a:spcBef>
                <a:spcPts val="0"/>
              </a:spcBef>
              <a:buFontTx/>
              <a:buNone/>
            </a:pPr>
            <a:r>
              <a:rPr lang="en-US" sz="1800" dirty="0">
                <a:solidFill>
                  <a:schemeClr val="accent2"/>
                </a:solidFill>
              </a:rPr>
              <a:t>class </a:t>
            </a:r>
            <a:r>
              <a:rPr lang="en-US" sz="1800" dirty="0" err="1">
                <a:solidFill>
                  <a:schemeClr val="accent2"/>
                </a:solidFill>
              </a:rPr>
              <a:t>BinaryExpr</a:t>
            </a:r>
            <a:r>
              <a:rPr lang="en-US" sz="1800" dirty="0">
                <a:solidFill>
                  <a:schemeClr val="accent2"/>
                </a:solidFill>
              </a:rPr>
              <a:t> extends Expr</a:t>
            </a:r>
          </a:p>
          <a:p>
            <a:pPr eaLnBrk="1" hangingPunct="1">
              <a:spcBef>
                <a:spcPts val="0"/>
              </a:spcBef>
              <a:buFontTx/>
              <a:buNone/>
            </a:pPr>
            <a:r>
              <a:rPr lang="en-US" sz="1800" dirty="0">
                <a:solidFill>
                  <a:schemeClr val="accent2"/>
                </a:solidFill>
              </a:rPr>
              <a:t>{   </a:t>
            </a:r>
          </a:p>
          <a:p>
            <a:pPr eaLnBrk="1" hangingPunct="1">
              <a:spcBef>
                <a:spcPts val="0"/>
              </a:spcBef>
              <a:buFontTx/>
              <a:buNone/>
            </a:pPr>
            <a:r>
              <a:rPr lang="en-US" sz="1800" dirty="0">
                <a:solidFill>
                  <a:schemeClr val="accent2"/>
                </a:solidFill>
              </a:rPr>
              <a:t>	public final Expr left;</a:t>
            </a:r>
          </a:p>
          <a:p>
            <a:pPr eaLnBrk="1" hangingPunct="1">
              <a:spcBef>
                <a:spcPts val="0"/>
              </a:spcBef>
              <a:buFontTx/>
              <a:buNone/>
            </a:pPr>
            <a:r>
              <a:rPr lang="en-US" sz="1800" dirty="0">
                <a:solidFill>
                  <a:schemeClr val="accent2"/>
                </a:solidFill>
              </a:rPr>
              <a:t>	public final </a:t>
            </a:r>
            <a:r>
              <a:rPr lang="en-US" sz="1800" dirty="0" err="1">
                <a:solidFill>
                  <a:schemeClr val="accent2"/>
                </a:solidFill>
              </a:rPr>
              <a:t>IToken</a:t>
            </a:r>
            <a:r>
              <a:rPr lang="en-US" sz="1800" dirty="0">
                <a:solidFill>
                  <a:schemeClr val="accent2"/>
                </a:solidFill>
              </a:rPr>
              <a:t> op;</a:t>
            </a:r>
          </a:p>
          <a:p>
            <a:pPr eaLnBrk="1" hangingPunct="1">
              <a:spcBef>
                <a:spcPts val="0"/>
              </a:spcBef>
              <a:buFontTx/>
              <a:buNone/>
            </a:pPr>
            <a:r>
              <a:rPr lang="en-US" sz="1800" dirty="0">
                <a:solidFill>
                  <a:schemeClr val="accent2"/>
                </a:solidFill>
              </a:rPr>
              <a:t>	public final Expr right;</a:t>
            </a:r>
          </a:p>
          <a:p>
            <a:pPr eaLnBrk="1" hangingPunct="1">
              <a:spcBef>
                <a:spcPts val="0"/>
              </a:spcBef>
              <a:buFontTx/>
              <a:buNone/>
            </a:pPr>
            <a:endParaRPr lang="en-US" sz="1800" dirty="0">
              <a:solidFill>
                <a:schemeClr val="accent2"/>
              </a:solidFill>
            </a:endParaRPr>
          </a:p>
          <a:p>
            <a:pPr eaLnBrk="1" hangingPunct="1">
              <a:spcBef>
                <a:spcPts val="0"/>
              </a:spcBef>
              <a:buFontTx/>
              <a:buNone/>
            </a:pPr>
            <a:r>
              <a:rPr lang="en-US" sz="1800" dirty="0">
                <a:solidFill>
                  <a:schemeClr val="accent2"/>
                </a:solidFill>
              </a:rPr>
              <a:t>    public </a:t>
            </a:r>
            <a:r>
              <a:rPr lang="en-US" sz="1800" dirty="0" err="1">
                <a:solidFill>
                  <a:schemeClr val="accent2"/>
                </a:solidFill>
              </a:rPr>
              <a:t>BinaryExpr</a:t>
            </a:r>
            <a:r>
              <a:rPr lang="en-US" sz="1800" dirty="0">
                <a:solidFill>
                  <a:schemeClr val="accent2"/>
                </a:solidFill>
              </a:rPr>
              <a:t>(</a:t>
            </a:r>
            <a:r>
              <a:rPr lang="en-US" sz="1800" dirty="0" err="1">
                <a:solidFill>
                  <a:schemeClr val="accent2"/>
                </a:solidFill>
              </a:rPr>
              <a:t>IToken</a:t>
            </a:r>
            <a:r>
              <a:rPr lang="en-US" sz="1800" dirty="0">
                <a:solidFill>
                  <a:schemeClr val="accent2"/>
                </a:solidFill>
              </a:rPr>
              <a:t> </a:t>
            </a:r>
            <a:r>
              <a:rPr lang="en-US" sz="1800" dirty="0" err="1">
                <a:solidFill>
                  <a:schemeClr val="accent2"/>
                </a:solidFill>
              </a:rPr>
              <a:t>firstToken</a:t>
            </a:r>
            <a:r>
              <a:rPr lang="en-US" sz="1800" dirty="0">
                <a:solidFill>
                  <a:schemeClr val="accent2"/>
                </a:solidFill>
              </a:rPr>
              <a:t>, Expr left, </a:t>
            </a:r>
            <a:r>
              <a:rPr lang="en-US" sz="1800" dirty="0" err="1">
                <a:solidFill>
                  <a:schemeClr val="accent2"/>
                </a:solidFill>
              </a:rPr>
              <a:t>IToken</a:t>
            </a:r>
            <a:r>
              <a:rPr lang="en-US" sz="1800" dirty="0">
                <a:solidFill>
                  <a:schemeClr val="accent2"/>
                </a:solidFill>
              </a:rPr>
              <a:t> op,    Expr right){</a:t>
            </a:r>
          </a:p>
          <a:p>
            <a:pPr eaLnBrk="1" hangingPunct="1">
              <a:spcBef>
                <a:spcPts val="0"/>
              </a:spcBef>
              <a:buFontTx/>
              <a:buNone/>
            </a:pPr>
            <a:r>
              <a:rPr lang="en-US" sz="1800" dirty="0">
                <a:solidFill>
                  <a:schemeClr val="accent2"/>
                </a:solidFill>
              </a:rPr>
              <a:t>	             super(</a:t>
            </a:r>
            <a:r>
              <a:rPr lang="en-US" sz="1800" dirty="0" err="1">
                <a:solidFill>
                  <a:schemeClr val="accent2"/>
                </a:solidFill>
              </a:rPr>
              <a:t>firstToken</a:t>
            </a:r>
            <a:r>
              <a:rPr lang="en-US" sz="1800" dirty="0">
                <a:solidFill>
                  <a:schemeClr val="accent2"/>
                </a:solidFill>
              </a:rPr>
              <a:t>);</a:t>
            </a:r>
          </a:p>
          <a:p>
            <a:pPr eaLnBrk="1" hangingPunct="1">
              <a:spcBef>
                <a:spcPts val="0"/>
              </a:spcBef>
              <a:buFontTx/>
              <a:buNone/>
            </a:pPr>
            <a:r>
              <a:rPr lang="en-US" sz="1800" dirty="0">
                <a:solidFill>
                  <a:schemeClr val="accent2"/>
                </a:solidFill>
              </a:rPr>
              <a:t>                 </a:t>
            </a:r>
            <a:r>
              <a:rPr lang="en-US" sz="1800" dirty="0" err="1">
                <a:solidFill>
                  <a:schemeClr val="accent2"/>
                </a:solidFill>
              </a:rPr>
              <a:t>this.left</a:t>
            </a:r>
            <a:r>
              <a:rPr lang="en-US" sz="1800" dirty="0">
                <a:solidFill>
                  <a:schemeClr val="accent2"/>
                </a:solidFill>
              </a:rPr>
              <a:t> = left;</a:t>
            </a:r>
          </a:p>
          <a:p>
            <a:pPr eaLnBrk="1" hangingPunct="1">
              <a:spcBef>
                <a:spcPts val="0"/>
              </a:spcBef>
              <a:buFontTx/>
              <a:buNone/>
            </a:pPr>
            <a:r>
              <a:rPr lang="en-US" sz="1800" dirty="0">
                <a:solidFill>
                  <a:schemeClr val="accent2"/>
                </a:solidFill>
              </a:rPr>
              <a:t>                 </a:t>
            </a:r>
            <a:r>
              <a:rPr lang="en-US" sz="1800" dirty="0" err="1">
                <a:solidFill>
                  <a:schemeClr val="accent2"/>
                </a:solidFill>
              </a:rPr>
              <a:t>this.op</a:t>
            </a:r>
            <a:r>
              <a:rPr lang="en-US" sz="1800" dirty="0">
                <a:solidFill>
                  <a:schemeClr val="accent2"/>
                </a:solidFill>
              </a:rPr>
              <a:t> = op;</a:t>
            </a:r>
          </a:p>
          <a:p>
            <a:pPr eaLnBrk="1" hangingPunct="1">
              <a:spcBef>
                <a:spcPts val="0"/>
              </a:spcBef>
              <a:buFontTx/>
              <a:buNone/>
            </a:pPr>
            <a:r>
              <a:rPr lang="en-US" sz="1800" dirty="0">
                <a:solidFill>
                  <a:schemeClr val="accent2"/>
                </a:solidFill>
              </a:rPr>
              <a:t>                 </a:t>
            </a:r>
            <a:r>
              <a:rPr lang="en-US" sz="1800" dirty="0" err="1">
                <a:solidFill>
                  <a:schemeClr val="accent2"/>
                </a:solidFill>
              </a:rPr>
              <a:t>this.right</a:t>
            </a:r>
            <a:r>
              <a:rPr lang="en-US" sz="1800" dirty="0">
                <a:solidFill>
                  <a:schemeClr val="accent2"/>
                </a:solidFill>
              </a:rPr>
              <a:t> = right;</a:t>
            </a:r>
          </a:p>
          <a:p>
            <a:pPr eaLnBrk="1" hangingPunct="1">
              <a:spcBef>
                <a:spcPts val="0"/>
              </a:spcBef>
              <a:buFontTx/>
              <a:buNone/>
            </a:pPr>
            <a:r>
              <a:rPr lang="en-US" sz="1800" dirty="0">
                <a:solidFill>
                  <a:schemeClr val="accent2"/>
                </a:solidFill>
              </a:rPr>
              <a:t>     }</a:t>
            </a:r>
          </a:p>
          <a:p>
            <a:pPr eaLnBrk="1" hangingPunct="1">
              <a:spcBef>
                <a:spcPts val="0"/>
              </a:spcBef>
              <a:buFontTx/>
              <a:buNone/>
            </a:pPr>
            <a:r>
              <a:rPr lang="en-US" sz="3200" dirty="0">
                <a:solidFill>
                  <a:schemeClr val="accent2"/>
                </a:solidFill>
              </a:rPr>
              <a:t>     </a:t>
            </a:r>
            <a:r>
              <a:rPr lang="en-US" sz="3200" i="1" dirty="0">
                <a:solidFill>
                  <a:schemeClr val="accent2"/>
                </a:solidFill>
              </a:rPr>
              <a:t>…</a:t>
            </a:r>
          </a:p>
          <a:p>
            <a:pPr eaLnBrk="1" hangingPunct="1">
              <a:spcBef>
                <a:spcPts val="0"/>
              </a:spcBef>
              <a:buFontTx/>
              <a:buNone/>
            </a:pPr>
            <a:r>
              <a:rPr lang="en-US" sz="1800" dirty="0">
                <a:solidFill>
                  <a:schemeClr val="accent2"/>
                </a:solidFill>
              </a:rPr>
              <a:t>}</a:t>
            </a:r>
            <a:endParaRPr lang="en-US" dirty="0">
              <a:solidFill>
                <a:schemeClr val="accent2"/>
              </a:solidFill>
            </a:endParaRP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898CBA3C-8627-4C2C-9173-89888A682F58}" type="slidenum">
              <a:rPr lang="en-US"/>
              <a:pPr>
                <a:defRPr/>
              </a:pPr>
              <a:t>189</a:t>
            </a:fld>
            <a:endParaRPr lang="en-US"/>
          </a:p>
        </p:txBody>
      </p:sp>
      <p:sp>
        <p:nvSpPr>
          <p:cNvPr id="3" name="TextBox 2">
            <a:extLst>
              <a:ext uri="{FF2B5EF4-FFF2-40B4-BE49-F238E27FC236}">
                <a16:creationId xmlns:a16="http://schemas.microsoft.com/office/drawing/2014/main" id="{4556F2B7-79AC-80C7-26F7-B2E2BB5725FD}"/>
              </a:ext>
            </a:extLst>
          </p:cNvPr>
          <p:cNvSpPr txBox="1"/>
          <p:nvPr/>
        </p:nvSpPr>
        <p:spPr>
          <a:xfrm>
            <a:off x="5523346" y="1759176"/>
            <a:ext cx="3482110" cy="1200329"/>
          </a:xfrm>
          <a:prstGeom prst="rect">
            <a:avLst/>
          </a:prstGeom>
          <a:solidFill>
            <a:schemeClr val="accent6">
              <a:lumMod val="20000"/>
              <a:lumOff val="80000"/>
            </a:schemeClr>
          </a:solidFill>
        </p:spPr>
        <p:txBody>
          <a:bodyPr wrap="square" rtlCol="0">
            <a:spAutoFit/>
          </a:bodyPr>
          <a:lstStyle/>
          <a:p>
            <a:r>
              <a:rPr lang="en-US" sz="1800" i="1" dirty="0"/>
              <a:t>expr</a:t>
            </a:r>
            <a:r>
              <a:rPr lang="en-US" sz="1800" dirty="0"/>
              <a:t> ::= </a:t>
            </a:r>
            <a:r>
              <a:rPr lang="en-US" sz="1800" i="1" dirty="0"/>
              <a:t>expr </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 </a:t>
            </a:r>
            <a:r>
              <a:rPr lang="en-US" sz="1800" i="1" dirty="0"/>
              <a:t>expr</a:t>
            </a:r>
          </a:p>
          <a:p>
            <a:endParaRPr lang="en-US" i="1" dirty="0"/>
          </a:p>
          <a:p>
            <a:r>
              <a:rPr lang="en-US" dirty="0">
                <a:solidFill>
                  <a:schemeClr val="accent2"/>
                </a:solidFill>
                <a:latin typeface="Cambria"/>
                <a:ea typeface="MS PGothic" panose="020B0600070205080204" pitchFamily="34" charset="-128"/>
              </a:rPr>
              <a:t>We need to represent two expression and an operator </a:t>
            </a:r>
          </a:p>
        </p:txBody>
      </p:sp>
    </p:spTree>
    <p:extLst>
      <p:ext uri="{BB962C8B-B14F-4D97-AF65-F5344CB8AC3E}">
        <p14:creationId xmlns:p14="http://schemas.microsoft.com/office/powerpoint/2010/main" val="2797348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B1E9F-095C-4B7E-8780-E82A2A552643}"/>
              </a:ext>
            </a:extLst>
          </p:cNvPr>
          <p:cNvSpPr>
            <a:spLocks noGrp="1"/>
          </p:cNvSpPr>
          <p:nvPr>
            <p:ph type="title"/>
          </p:nvPr>
        </p:nvSpPr>
        <p:spPr/>
        <p:txBody>
          <a:bodyPr/>
          <a:lstStyle/>
          <a:p>
            <a:r>
              <a:rPr lang="en-US" dirty="0"/>
              <a:t>Derivation of expression (3)</a:t>
            </a:r>
          </a:p>
        </p:txBody>
      </p:sp>
      <p:sp>
        <p:nvSpPr>
          <p:cNvPr id="18434" name="Rectangle 3"/>
          <p:cNvSpPr>
            <a:spLocks noGrp="1" noChangeArrowheads="1"/>
          </p:cNvSpPr>
          <p:nvPr>
            <p:ph idx="10"/>
          </p:nvPr>
        </p:nvSpPr>
        <p:spPr/>
        <p:txBody>
          <a:bodyPr>
            <a:normAutofit/>
          </a:bodyPr>
          <a:lstStyle/>
          <a:p>
            <a:pPr eaLnBrk="1" hangingPunct="1">
              <a:lnSpc>
                <a:spcPct val="90000"/>
              </a:lnSpc>
              <a:buFontTx/>
              <a:buNone/>
            </a:pPr>
            <a:r>
              <a:rPr lang="en-US" sz="2400" i="1" dirty="0" err="1">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a:t>
            </a:r>
            <a:r>
              <a:rPr lang="en-US" sz="2400" i="1" dirty="0" err="1">
                <a:sym typeface="Symbol" pitchFamily="18" charset="2"/>
              </a:rPr>
              <a:t>expr</a:t>
            </a:r>
            <a:r>
              <a:rPr lang="en-US" sz="2400" dirty="0">
                <a:sym typeface="Symbol" pitchFamily="18" charset="2"/>
              </a:rPr>
              <a:t> </a:t>
            </a:r>
            <a:r>
              <a:rPr lang="en-US" sz="2400" b="1" dirty="0">
                <a:solidFill>
                  <a:schemeClr val="accent2"/>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err="1">
                <a:solidFill>
                  <a:schemeClr val="accent2"/>
                </a:solidFill>
                <a:sym typeface="Symbol" pitchFamily="18" charset="2"/>
              </a:rPr>
              <a:t>ident</a:t>
            </a:r>
            <a:r>
              <a:rPr lang="en-US" sz="2400" dirty="0">
                <a:solidFill>
                  <a:schemeClr val="accent2"/>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2"/>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dirty="0">
                <a:solidFill>
                  <a:schemeClr val="accent2"/>
                </a:solidFill>
                <a:sym typeface="Symbol" pitchFamily="18" charset="2"/>
              </a:rPr>
              <a:t> </a:t>
            </a:r>
            <a:r>
              <a:rPr lang="en-US" sz="2400" i="1" dirty="0" err="1">
                <a:sym typeface="Symbol" pitchFamily="18" charset="2"/>
              </a:rPr>
              <a:t>expr</a:t>
            </a:r>
            <a:r>
              <a:rPr lang="en-US" sz="2400" dirty="0">
                <a:solidFill>
                  <a:schemeClr val="accent2"/>
                </a:solidFill>
                <a:sym typeface="Symbol" pitchFamily="18" charset="2"/>
              </a:rPr>
              <a:t> </a:t>
            </a:r>
            <a:r>
              <a:rPr lang="en-US" sz="2400" b="1" dirty="0">
                <a:solidFill>
                  <a:schemeClr val="accent2"/>
                </a:solidFill>
                <a:sym typeface="Symbol" pitchFamily="18" charset="2"/>
              </a:rPr>
              <a:t>)</a:t>
            </a:r>
            <a:endParaRPr lang="en-US" sz="2400" dirty="0">
              <a:solidFill>
                <a:schemeClr val="accent2"/>
              </a:solidFill>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s+2 </a:t>
            </a:r>
          </a:p>
          <a:p>
            <a:pPr lvl="1">
              <a:lnSpc>
                <a:spcPct val="90000"/>
              </a:lnSpc>
              <a:buNone/>
            </a:pPr>
            <a:r>
              <a:rPr lang="en-US" sz="2400" dirty="0">
                <a:solidFill>
                  <a:srgbClr val="FF0066"/>
                </a:solidFill>
              </a:rPr>
              <a:t>      </a:t>
            </a:r>
            <a:r>
              <a:rPr lang="en-US" sz="2400" dirty="0" err="1">
                <a:solidFill>
                  <a:schemeClr val="hlink"/>
                </a:solidFill>
              </a:rPr>
              <a:t>expr</a:t>
            </a:r>
            <a:r>
              <a:rPr lang="en-US" sz="2400" dirty="0">
                <a:solidFill>
                  <a:schemeClr val="hlink"/>
                </a:solidFill>
              </a:rPr>
              <a:t> </a:t>
            </a:r>
            <a:r>
              <a:rPr lang="en-US" sz="2400" dirty="0">
                <a:solidFill>
                  <a:schemeClr val="hlink"/>
                </a:solidFill>
                <a:cs typeface="Arial" charset="0"/>
              </a:rPr>
              <a:t>→</a:t>
            </a:r>
            <a:r>
              <a:rPr lang="en-US" sz="2400" dirty="0">
                <a:solidFill>
                  <a:schemeClr val="hlink"/>
                </a:solidFill>
              </a:rPr>
              <a:t> </a:t>
            </a:r>
          </a:p>
          <a:p>
            <a:pPr lvl="1">
              <a:lnSpc>
                <a:spcPct val="90000"/>
              </a:lnSpc>
              <a:buNone/>
            </a:pPr>
            <a:r>
              <a:rPr lang="en-US" sz="2400" dirty="0">
                <a:solidFill>
                  <a:schemeClr val="hlink"/>
                </a:solidFill>
              </a:rPr>
              <a:t>       </a:t>
            </a:r>
            <a:r>
              <a:rPr lang="en-US" sz="2400" dirty="0" err="1">
                <a:solidFill>
                  <a:schemeClr val="hlink"/>
                </a:solidFill>
              </a:rPr>
              <a:t>expr</a:t>
            </a:r>
            <a:r>
              <a:rPr lang="en-US" sz="2400" dirty="0">
                <a:solidFill>
                  <a:schemeClr val="hlink"/>
                </a:solidFill>
              </a:rPr>
              <a:t> op(+) factor </a:t>
            </a:r>
            <a:r>
              <a:rPr lang="en-US" sz="2400" dirty="0">
                <a:solidFill>
                  <a:schemeClr val="hlink"/>
                </a:solidFill>
                <a:cs typeface="Arial" charset="0"/>
              </a:rPr>
              <a:t>→</a:t>
            </a:r>
            <a:r>
              <a:rPr lang="en-US" sz="2400" dirty="0">
                <a:solidFill>
                  <a:schemeClr val="hlink"/>
                </a:solidFill>
              </a:rPr>
              <a:t> </a:t>
            </a:r>
          </a:p>
          <a:p>
            <a:pPr lvl="1">
              <a:lnSpc>
                <a:spcPct val="90000"/>
              </a:lnSpc>
              <a:buNone/>
            </a:pPr>
            <a:r>
              <a:rPr lang="en-US" sz="2400" dirty="0">
                <a:solidFill>
                  <a:schemeClr val="hlink"/>
                </a:solidFill>
              </a:rPr>
              <a:t>       factor op(+) factor </a:t>
            </a:r>
            <a:r>
              <a:rPr lang="en-US" sz="2400" dirty="0">
                <a:solidFill>
                  <a:schemeClr val="hlink"/>
                </a:solidFill>
                <a:cs typeface="Arial" charset="0"/>
              </a:rPr>
              <a:t>→</a:t>
            </a:r>
            <a:r>
              <a:rPr lang="en-US" sz="2400" dirty="0">
                <a:solidFill>
                  <a:schemeClr val="hlink"/>
                </a:solidFill>
              </a:rPr>
              <a:t> </a:t>
            </a:r>
          </a:p>
          <a:p>
            <a:pPr lvl="1">
              <a:lnSpc>
                <a:spcPct val="90000"/>
              </a:lnSpc>
              <a:buNone/>
            </a:pPr>
            <a:r>
              <a:rPr lang="en-US" sz="2400" dirty="0">
                <a:solidFill>
                  <a:schemeClr val="hlink"/>
                </a:solidFill>
              </a:rPr>
              <a:t>       </a:t>
            </a:r>
            <a:r>
              <a:rPr lang="en-US" sz="2400" dirty="0" err="1">
                <a:solidFill>
                  <a:schemeClr val="hlink"/>
                </a:solidFill>
              </a:rPr>
              <a:t>ident</a:t>
            </a:r>
            <a:r>
              <a:rPr lang="en-US" sz="2400" dirty="0">
                <a:solidFill>
                  <a:schemeClr val="hlink"/>
                </a:solidFill>
              </a:rPr>
              <a:t>(s) op(+) factor </a:t>
            </a:r>
            <a:r>
              <a:rPr lang="en-US" sz="2400" dirty="0">
                <a:solidFill>
                  <a:schemeClr val="hlink"/>
                </a:solidFill>
                <a:cs typeface="Arial" charset="0"/>
              </a:rPr>
              <a:t>→</a:t>
            </a:r>
            <a:r>
              <a:rPr lang="en-US" sz="2400" dirty="0">
                <a:solidFill>
                  <a:schemeClr val="hlink"/>
                </a:solidFill>
              </a:rPr>
              <a:t> </a:t>
            </a:r>
          </a:p>
          <a:p>
            <a:pPr lvl="1">
              <a:lnSpc>
                <a:spcPct val="90000"/>
              </a:lnSpc>
              <a:buNone/>
            </a:pPr>
            <a:r>
              <a:rPr lang="en-US" sz="2400" dirty="0">
                <a:solidFill>
                  <a:schemeClr val="hlink"/>
                </a:solidFill>
              </a:rPr>
              <a:t>       </a:t>
            </a:r>
            <a:r>
              <a:rPr lang="en-US" sz="2400" dirty="0" err="1">
                <a:solidFill>
                  <a:schemeClr val="hlink"/>
                </a:solidFill>
              </a:rPr>
              <a:t>ident</a:t>
            </a:r>
            <a:r>
              <a:rPr lang="en-US" sz="2400" dirty="0">
                <a:solidFill>
                  <a:schemeClr val="hlink"/>
                </a:solidFill>
              </a:rPr>
              <a:t>(s) op(+) </a:t>
            </a:r>
            <a:r>
              <a:rPr lang="en-US" sz="2400" dirty="0" err="1">
                <a:solidFill>
                  <a:schemeClr val="hlink"/>
                </a:solidFill>
              </a:rPr>
              <a:t>numlit</a:t>
            </a:r>
            <a:r>
              <a:rPr lang="en-US" sz="2400" dirty="0">
                <a:solidFill>
                  <a:schemeClr val="hlink"/>
                </a:solidFill>
              </a:rPr>
              <a:t>(2)</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3C4AF3C8-BF85-40B6-AD17-BBE7BB18EF9F}" type="slidenum">
              <a:rPr lang="en-US"/>
              <a:pPr>
                <a:defRPr/>
              </a:pPr>
              <a:t>19</a:t>
            </a:fld>
            <a:endParaRPr lang="en-US"/>
          </a:p>
        </p:txBody>
      </p:sp>
    </p:spTree>
    <p:extLst>
      <p:ext uri="{BB962C8B-B14F-4D97-AF65-F5344CB8AC3E}">
        <p14:creationId xmlns:p14="http://schemas.microsoft.com/office/powerpoint/2010/main" val="11782880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151B-0DE9-4456-B023-0FB95A57A9D0}"/>
              </a:ext>
            </a:extLst>
          </p:cNvPr>
          <p:cNvSpPr>
            <a:spLocks noGrp="1"/>
          </p:cNvSpPr>
          <p:nvPr>
            <p:ph type="title"/>
          </p:nvPr>
        </p:nvSpPr>
        <p:spPr/>
        <p:txBody>
          <a:bodyPr/>
          <a:lstStyle/>
          <a:p>
            <a:r>
              <a:rPr lang="en-US" dirty="0"/>
              <a:t>AST for Expressions</a:t>
            </a:r>
          </a:p>
        </p:txBody>
      </p:sp>
      <p:sp>
        <p:nvSpPr>
          <p:cNvPr id="3" name="Content Placeholder 2">
            <a:extLst>
              <a:ext uri="{FF2B5EF4-FFF2-40B4-BE49-F238E27FC236}">
                <a16:creationId xmlns:a16="http://schemas.microsoft.com/office/drawing/2014/main" id="{D8A184CA-C0AC-4B94-AEBA-410FB3667F45}"/>
              </a:ext>
            </a:extLst>
          </p:cNvPr>
          <p:cNvSpPr>
            <a:spLocks noGrp="1"/>
          </p:cNvSpPr>
          <p:nvPr>
            <p:ph idx="10"/>
          </p:nvPr>
        </p:nvSpPr>
        <p:spPr>
          <a:xfrm>
            <a:off x="261620" y="2307816"/>
            <a:ext cx="7556500" cy="4098827"/>
          </a:xfrm>
        </p:spPr>
        <p:txBody>
          <a:bodyPr/>
          <a:lstStyle/>
          <a:p>
            <a:pPr lvl="1" eaLnBrk="1" hangingPunct="1">
              <a:lnSpc>
                <a:spcPct val="90000"/>
              </a:lnSpc>
              <a:buFontTx/>
              <a:buNone/>
            </a:pPr>
            <a:r>
              <a:rPr lang="en-US" sz="2800" dirty="0"/>
              <a:t>		</a:t>
            </a:r>
            <a:r>
              <a:rPr lang="en-US" sz="2800" i="1" dirty="0"/>
              <a:t>expr</a:t>
            </a:r>
            <a:r>
              <a:rPr lang="en-US" sz="2800" dirty="0"/>
              <a:t> ::= </a:t>
            </a:r>
            <a:r>
              <a:rPr lang="en-US" sz="2800" i="1" dirty="0" err="1">
                <a:solidFill>
                  <a:srgbClr val="0066FF"/>
                </a:solidFill>
              </a:rPr>
              <a:t>int_lit</a:t>
            </a:r>
            <a:endParaRPr lang="en-US" sz="2800" dirty="0"/>
          </a:p>
          <a:p>
            <a:pPr lvl="1" eaLnBrk="1" hangingPunct="1">
              <a:lnSpc>
                <a:spcPct val="90000"/>
              </a:lnSpc>
              <a:buFontTx/>
              <a:buNone/>
            </a:pPr>
            <a:r>
              <a:rPr lang="en-US" sz="2800" i="1" dirty="0"/>
              <a:t>         expr ::=  expr </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a:t>
            </a:r>
            <a:r>
              <a:rPr lang="en-US" sz="2800" dirty="0">
                <a:solidFill>
                  <a:srgbClr val="0066FF"/>
                </a:solidFill>
              </a:rPr>
              <a:t>/</a:t>
            </a:r>
            <a:r>
              <a:rPr lang="en-US" sz="2800" dirty="0"/>
              <a:t>) </a:t>
            </a:r>
            <a:r>
              <a:rPr lang="en-US" sz="2800" i="1" dirty="0"/>
              <a:t>expr</a:t>
            </a:r>
          </a:p>
          <a:p>
            <a:endParaRPr lang="en-US" dirty="0"/>
          </a:p>
          <a:p>
            <a:r>
              <a:rPr lang="en-US" dirty="0"/>
              <a:t>Class for Expr nodes</a:t>
            </a:r>
          </a:p>
          <a:p>
            <a:pPr marL="457200" lvl="2" indent="0">
              <a:buNone/>
            </a:pPr>
            <a:r>
              <a:rPr lang="en-US" dirty="0"/>
              <a:t>abstract class Expr extends </a:t>
            </a:r>
            <a:r>
              <a:rPr lang="en-US" dirty="0" err="1"/>
              <a:t>ASTNode</a:t>
            </a:r>
            <a:r>
              <a:rPr lang="en-US" dirty="0"/>
              <a:t>{…}</a:t>
            </a:r>
          </a:p>
          <a:p>
            <a:pPr marL="457200" lvl="2" indent="0">
              <a:buNone/>
            </a:pPr>
            <a:r>
              <a:rPr lang="en-US" dirty="0"/>
              <a:t>class </a:t>
            </a:r>
            <a:r>
              <a:rPr lang="en-US" dirty="0" err="1"/>
              <a:t>IntLitExpr</a:t>
            </a:r>
            <a:r>
              <a:rPr lang="en-US" dirty="0"/>
              <a:t> extends Expr {…}</a:t>
            </a:r>
          </a:p>
          <a:p>
            <a:pPr marL="457200" lvl="2" indent="0">
              <a:buNone/>
            </a:pPr>
            <a:r>
              <a:rPr lang="en-US" dirty="0"/>
              <a:t>class </a:t>
            </a:r>
            <a:r>
              <a:rPr lang="en-US" dirty="0" err="1"/>
              <a:t>BinaryExpr</a:t>
            </a:r>
            <a:r>
              <a:rPr lang="en-US" dirty="0"/>
              <a:t> extends Expr {…}</a:t>
            </a:r>
          </a:p>
        </p:txBody>
      </p:sp>
      <p:sp>
        <p:nvSpPr>
          <p:cNvPr id="4" name="TextBox 3">
            <a:extLst>
              <a:ext uri="{FF2B5EF4-FFF2-40B4-BE49-F238E27FC236}">
                <a16:creationId xmlns:a16="http://schemas.microsoft.com/office/drawing/2014/main" id="{9F61B547-3DBE-45C8-ACB8-D67403E527A4}"/>
              </a:ext>
            </a:extLst>
          </p:cNvPr>
          <p:cNvSpPr txBox="1"/>
          <p:nvPr/>
        </p:nvSpPr>
        <p:spPr>
          <a:xfrm>
            <a:off x="6345936" y="1828800"/>
            <a:ext cx="1280160" cy="369332"/>
          </a:xfrm>
          <a:prstGeom prst="rect">
            <a:avLst/>
          </a:prstGeom>
          <a:solidFill>
            <a:schemeClr val="accent4">
              <a:lumMod val="20000"/>
              <a:lumOff val="80000"/>
            </a:schemeClr>
          </a:solidFill>
        </p:spPr>
        <p:txBody>
          <a:bodyPr wrap="square" rtlCol="0">
            <a:spAutoFit/>
          </a:bodyPr>
          <a:lstStyle/>
          <a:p>
            <a:r>
              <a:rPr lang="en-US" dirty="0"/>
              <a:t>3 * (4 + 5)</a:t>
            </a:r>
          </a:p>
        </p:txBody>
      </p:sp>
      <p:grpSp>
        <p:nvGrpSpPr>
          <p:cNvPr id="35" name="Group 34">
            <a:extLst>
              <a:ext uri="{FF2B5EF4-FFF2-40B4-BE49-F238E27FC236}">
                <a16:creationId xmlns:a16="http://schemas.microsoft.com/office/drawing/2014/main" id="{8B550533-BA73-5202-D529-B69774648BD9}"/>
              </a:ext>
            </a:extLst>
          </p:cNvPr>
          <p:cNvGrpSpPr/>
          <p:nvPr/>
        </p:nvGrpSpPr>
        <p:grpSpPr>
          <a:xfrm>
            <a:off x="5422392" y="3209544"/>
            <a:ext cx="3371804" cy="3384395"/>
            <a:chOff x="5422392" y="3209544"/>
            <a:chExt cx="3371804" cy="3384395"/>
          </a:xfrm>
        </p:grpSpPr>
        <p:sp>
          <p:nvSpPr>
            <p:cNvPr id="5" name="Oval 4">
              <a:extLst>
                <a:ext uri="{FF2B5EF4-FFF2-40B4-BE49-F238E27FC236}">
                  <a16:creationId xmlns:a16="http://schemas.microsoft.com/office/drawing/2014/main" id="{9719DC31-3733-4B78-A0E0-C76ACCE09DE7}"/>
                </a:ext>
              </a:extLst>
            </p:cNvPr>
            <p:cNvSpPr/>
            <p:nvPr/>
          </p:nvSpPr>
          <p:spPr>
            <a:xfrm>
              <a:off x="6044184" y="3209544"/>
              <a:ext cx="923544"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A7FD379D-F63F-4E05-84A0-155FD085DA14}"/>
                </a:ext>
              </a:extLst>
            </p:cNvPr>
            <p:cNvCxnSpPr/>
            <p:nvPr/>
          </p:nvCxnSpPr>
          <p:spPr>
            <a:xfrm flipH="1">
              <a:off x="5934456" y="3895344"/>
              <a:ext cx="411480" cy="654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2177D36-A39F-4E87-8EF4-9A23489ACE69}"/>
                </a:ext>
              </a:extLst>
            </p:cNvPr>
            <p:cNvCxnSpPr>
              <a:stCxn id="5" idx="5"/>
            </p:cNvCxnSpPr>
            <p:nvPr/>
          </p:nvCxnSpPr>
          <p:spPr>
            <a:xfrm>
              <a:off x="6832478" y="3794911"/>
              <a:ext cx="427858" cy="75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3B092A9-CF6E-495B-B31E-5A1CACD0EC43}"/>
                </a:ext>
              </a:extLst>
            </p:cNvPr>
            <p:cNvSpPr/>
            <p:nvPr/>
          </p:nvSpPr>
          <p:spPr>
            <a:xfrm>
              <a:off x="6966920" y="4508148"/>
              <a:ext cx="923544"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354EC5B-1CAC-4B59-8F2C-513B1D79E8C7}"/>
                </a:ext>
              </a:extLst>
            </p:cNvPr>
            <p:cNvSpPr/>
            <p:nvPr/>
          </p:nvSpPr>
          <p:spPr>
            <a:xfrm>
              <a:off x="5422392" y="4578096"/>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F4C81F9-FC2A-4015-856C-670C11671592}"/>
                </a:ext>
              </a:extLst>
            </p:cNvPr>
            <p:cNvSpPr/>
            <p:nvPr/>
          </p:nvSpPr>
          <p:spPr>
            <a:xfrm>
              <a:off x="6432804" y="5381244"/>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B8333D9-1088-44E0-BFB7-29085B473830}"/>
                </a:ext>
              </a:extLst>
            </p:cNvPr>
            <p:cNvSpPr/>
            <p:nvPr/>
          </p:nvSpPr>
          <p:spPr>
            <a:xfrm>
              <a:off x="7870652" y="5323295"/>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681AB8C3-175C-4F2A-BA62-DAF89A3B0953}"/>
                </a:ext>
              </a:extLst>
            </p:cNvPr>
            <p:cNvCxnSpPr>
              <a:stCxn id="10" idx="3"/>
              <a:endCxn id="12" idx="0"/>
            </p:cNvCxnSpPr>
            <p:nvPr/>
          </p:nvCxnSpPr>
          <p:spPr>
            <a:xfrm flipH="1">
              <a:off x="6894576" y="5093515"/>
              <a:ext cx="207594" cy="287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4A6A735-D45D-4E21-8165-36598D44F24F}"/>
                </a:ext>
              </a:extLst>
            </p:cNvPr>
            <p:cNvCxnSpPr>
              <a:cxnSpLocks/>
            </p:cNvCxnSpPr>
            <p:nvPr/>
          </p:nvCxnSpPr>
          <p:spPr>
            <a:xfrm>
              <a:off x="7818120" y="5003607"/>
              <a:ext cx="306710" cy="377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Diamond 5">
              <a:extLst>
                <a:ext uri="{FF2B5EF4-FFF2-40B4-BE49-F238E27FC236}">
                  <a16:creationId xmlns:a16="http://schemas.microsoft.com/office/drawing/2014/main" id="{169A45E3-EF26-8EC7-7D5E-268819265B22}"/>
                </a:ext>
              </a:extLst>
            </p:cNvPr>
            <p:cNvSpPr/>
            <p:nvPr/>
          </p:nvSpPr>
          <p:spPr>
            <a:xfrm>
              <a:off x="6465204" y="4004811"/>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8" name="Diamond 7">
              <a:extLst>
                <a:ext uri="{FF2B5EF4-FFF2-40B4-BE49-F238E27FC236}">
                  <a16:creationId xmlns:a16="http://schemas.microsoft.com/office/drawing/2014/main" id="{84817542-DA47-64B1-B6B1-12A20768ED22}"/>
                </a:ext>
              </a:extLst>
            </p:cNvPr>
            <p:cNvSpPr/>
            <p:nvPr/>
          </p:nvSpPr>
          <p:spPr>
            <a:xfrm>
              <a:off x="7449904" y="5281646"/>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B8C1F74C-0651-F4F2-E606-E6DCED7E4F00}"/>
                </a:ext>
              </a:extLst>
            </p:cNvPr>
            <p:cNvCxnSpPr>
              <a:cxnSpLocks/>
              <a:endCxn id="6" idx="0"/>
            </p:cNvCxnSpPr>
            <p:nvPr/>
          </p:nvCxnSpPr>
          <p:spPr>
            <a:xfrm>
              <a:off x="6574393" y="3889445"/>
              <a:ext cx="28141" cy="1153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0585F84-2B88-3625-33FA-752F55D9512D}"/>
                </a:ext>
              </a:extLst>
            </p:cNvPr>
            <p:cNvCxnSpPr>
              <a:cxnSpLocks/>
              <a:endCxn id="8" idx="0"/>
            </p:cNvCxnSpPr>
            <p:nvPr/>
          </p:nvCxnSpPr>
          <p:spPr>
            <a:xfrm flipH="1">
              <a:off x="7587234" y="5151912"/>
              <a:ext cx="5516" cy="129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Diamond 21">
              <a:extLst>
                <a:ext uri="{FF2B5EF4-FFF2-40B4-BE49-F238E27FC236}">
                  <a16:creationId xmlns:a16="http://schemas.microsoft.com/office/drawing/2014/main" id="{8BD4A3E0-1EB3-F8EF-C778-567E9A9439A1}"/>
                </a:ext>
              </a:extLst>
            </p:cNvPr>
            <p:cNvSpPr/>
            <p:nvPr/>
          </p:nvSpPr>
          <p:spPr>
            <a:xfrm>
              <a:off x="5781170" y="5392226"/>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3" name="Diamond 22">
              <a:extLst>
                <a:ext uri="{FF2B5EF4-FFF2-40B4-BE49-F238E27FC236}">
                  <a16:creationId xmlns:a16="http://schemas.microsoft.com/office/drawing/2014/main" id="{5A6F3C00-C3DD-402A-6048-E169378EF7E3}"/>
                </a:ext>
              </a:extLst>
            </p:cNvPr>
            <p:cNvSpPr/>
            <p:nvPr/>
          </p:nvSpPr>
          <p:spPr>
            <a:xfrm>
              <a:off x="8305300" y="6107110"/>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4" name="Diamond 23">
              <a:extLst>
                <a:ext uri="{FF2B5EF4-FFF2-40B4-BE49-F238E27FC236}">
                  <a16:creationId xmlns:a16="http://schemas.microsoft.com/office/drawing/2014/main" id="{0EE9626B-4C8A-BB04-8BCE-1FA70DA449A0}"/>
                </a:ext>
              </a:extLst>
            </p:cNvPr>
            <p:cNvSpPr/>
            <p:nvPr/>
          </p:nvSpPr>
          <p:spPr>
            <a:xfrm>
              <a:off x="6823282" y="6150594"/>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25" name="Straight Arrow Connector 24">
              <a:extLst>
                <a:ext uri="{FF2B5EF4-FFF2-40B4-BE49-F238E27FC236}">
                  <a16:creationId xmlns:a16="http://schemas.microsoft.com/office/drawing/2014/main" id="{38C299FB-E335-A9E5-1DA2-DCB9A7EAFC23}"/>
                </a:ext>
              </a:extLst>
            </p:cNvPr>
            <p:cNvCxnSpPr>
              <a:cxnSpLocks/>
              <a:endCxn id="22" idx="0"/>
            </p:cNvCxnSpPr>
            <p:nvPr/>
          </p:nvCxnSpPr>
          <p:spPr>
            <a:xfrm flipH="1">
              <a:off x="5918500" y="5263896"/>
              <a:ext cx="25689" cy="1283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66A96D2-9339-D47E-DA5E-B2967B56D242}"/>
                </a:ext>
              </a:extLst>
            </p:cNvPr>
            <p:cNvCxnSpPr>
              <a:cxnSpLocks/>
              <a:endCxn id="24" idx="0"/>
            </p:cNvCxnSpPr>
            <p:nvPr/>
          </p:nvCxnSpPr>
          <p:spPr>
            <a:xfrm>
              <a:off x="6945604" y="6067044"/>
              <a:ext cx="15008" cy="83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537F321-96A4-3CE5-DFAB-ED1EE9C2808A}"/>
                </a:ext>
              </a:extLst>
            </p:cNvPr>
            <p:cNvCxnSpPr>
              <a:cxnSpLocks/>
              <a:endCxn id="23" idx="0"/>
            </p:cNvCxnSpPr>
            <p:nvPr/>
          </p:nvCxnSpPr>
          <p:spPr>
            <a:xfrm>
              <a:off x="8435289" y="6008650"/>
              <a:ext cx="7341" cy="98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153535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D852-187C-47F2-B9DB-118D3FAC01EF}"/>
              </a:ext>
            </a:extLst>
          </p:cNvPr>
          <p:cNvSpPr>
            <a:spLocks noGrp="1"/>
          </p:cNvSpPr>
          <p:nvPr>
            <p:ph type="title"/>
          </p:nvPr>
        </p:nvSpPr>
        <p:spPr/>
        <p:txBody>
          <a:bodyPr/>
          <a:lstStyle/>
          <a:p>
            <a:r>
              <a:rPr lang="en-US" dirty="0"/>
              <a:t>Modify parser to generate AST</a:t>
            </a:r>
          </a:p>
        </p:txBody>
      </p:sp>
      <p:sp>
        <p:nvSpPr>
          <p:cNvPr id="3" name="Content Placeholder 2">
            <a:extLst>
              <a:ext uri="{FF2B5EF4-FFF2-40B4-BE49-F238E27FC236}">
                <a16:creationId xmlns:a16="http://schemas.microsoft.com/office/drawing/2014/main" id="{31D96FAC-2CAB-402D-8A3E-33CFA5D057F7}"/>
              </a:ext>
            </a:extLst>
          </p:cNvPr>
          <p:cNvSpPr>
            <a:spLocks noGrp="1"/>
          </p:cNvSpPr>
          <p:nvPr>
            <p:ph idx="10"/>
          </p:nvPr>
        </p:nvSpPr>
        <p:spPr/>
        <p:txBody>
          <a:bodyPr/>
          <a:lstStyle/>
          <a:p>
            <a:r>
              <a:rPr lang="en-US" dirty="0">
                <a:solidFill>
                  <a:schemeClr val="accent4"/>
                </a:solidFill>
              </a:rPr>
              <a:t>Each method of the parser returns the AST for the construct it represents</a:t>
            </a:r>
          </a:p>
          <a:p>
            <a:r>
              <a:rPr lang="en-US" dirty="0"/>
              <a:t>In this example, the parser has 3 methods:  expr, term, and factor</a:t>
            </a:r>
          </a:p>
          <a:p>
            <a:pPr marL="0" indent="0">
              <a:buNone/>
            </a:pPr>
            <a:endParaRPr lang="en-US" dirty="0"/>
          </a:p>
          <a:p>
            <a:pPr marL="228600" lvl="1" indent="0">
              <a:buNone/>
            </a:pPr>
            <a:r>
              <a:rPr lang="en-US" dirty="0"/>
              <a:t> </a:t>
            </a:r>
          </a:p>
        </p:txBody>
      </p:sp>
      <p:sp>
        <p:nvSpPr>
          <p:cNvPr id="4" name="TextBox 3">
            <a:extLst>
              <a:ext uri="{FF2B5EF4-FFF2-40B4-BE49-F238E27FC236}">
                <a16:creationId xmlns:a16="http://schemas.microsoft.com/office/drawing/2014/main" id="{FD11A3F5-1684-4BD5-B7C3-B699D8E5AB56}"/>
              </a:ext>
            </a:extLst>
          </p:cNvPr>
          <p:cNvSpPr txBox="1"/>
          <p:nvPr/>
        </p:nvSpPr>
        <p:spPr>
          <a:xfrm>
            <a:off x="2303028" y="4217996"/>
            <a:ext cx="3606180" cy="923330"/>
          </a:xfrm>
          <a:prstGeom prst="rect">
            <a:avLst/>
          </a:prstGeom>
          <a:solidFill>
            <a:schemeClr val="accent3">
              <a:lumMod val="20000"/>
              <a:lumOff val="80000"/>
            </a:schemeClr>
          </a:solidFill>
        </p:spPr>
        <p:txBody>
          <a:bodyPr wrap="none" rtlCol="0">
            <a:spAutoFit/>
          </a:bodyPr>
          <a:lstStyle/>
          <a:p>
            <a:pPr eaLnBrk="1" hangingPunct="1">
              <a:lnSpc>
                <a:spcPct val="90000"/>
              </a:lnSpc>
            </a:pPr>
            <a:r>
              <a:rPr lang="en-US" sz="2000" i="1" dirty="0">
                <a:latin typeface="Calibri" panose="020F0502020204030204" pitchFamily="34" charset="0"/>
                <a:cs typeface="Calibri" panose="020F0502020204030204" pitchFamily="34" charset="0"/>
              </a:rPr>
              <a:t>expr</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term</a:t>
            </a:r>
            <a:r>
              <a:rPr lang="en-US" sz="2000" dirty="0">
                <a:latin typeface="Calibri" panose="020F0502020204030204" pitchFamily="34" charset="0"/>
                <a:cs typeface="Calibri" panose="020F0502020204030204" pitchFamily="34" charset="0"/>
              </a:rPr>
              <a:t> ( ( </a:t>
            </a:r>
            <a:r>
              <a:rPr lang="en-US" sz="2000" dirty="0">
                <a:solidFill>
                  <a:srgbClr val="0099FF"/>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a:t>
            </a:r>
            <a:r>
              <a:rPr lang="en-US" sz="2000" dirty="0">
                <a:solidFill>
                  <a:srgbClr val="0099FF"/>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term</a:t>
            </a:r>
            <a:r>
              <a:rPr lang="en-US" sz="2000" dirty="0">
                <a:latin typeface="Calibri" panose="020F0502020204030204" pitchFamily="34" charset="0"/>
                <a:cs typeface="Calibri" panose="020F0502020204030204" pitchFamily="34" charset="0"/>
              </a:rPr>
              <a:t> )* </a:t>
            </a:r>
          </a:p>
          <a:p>
            <a:pPr eaLnBrk="1" hangingPunct="1">
              <a:lnSpc>
                <a:spcPct val="90000"/>
              </a:lnSpc>
            </a:pPr>
            <a:r>
              <a:rPr lang="en-US" sz="2000" i="1" dirty="0">
                <a:latin typeface="Calibri" panose="020F0502020204030204" pitchFamily="34" charset="0"/>
                <a:cs typeface="Calibri" panose="020F0502020204030204" pitchFamily="34" charset="0"/>
              </a:rPr>
              <a:t>term</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factor </a:t>
            </a:r>
            <a:r>
              <a:rPr lang="en-US" sz="2000" dirty="0">
                <a:latin typeface="Calibri" panose="020F0502020204030204" pitchFamily="34" charset="0"/>
                <a:cs typeface="Calibri" panose="020F0502020204030204" pitchFamily="34" charset="0"/>
              </a:rPr>
              <a:t>( ( </a:t>
            </a:r>
            <a:r>
              <a:rPr lang="en-US" sz="2000" dirty="0">
                <a:solidFill>
                  <a:srgbClr val="0099FF"/>
                </a:solidFill>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 </a:t>
            </a:r>
            <a:r>
              <a:rPr lang="en-US" sz="2000" dirty="0">
                <a:solidFill>
                  <a:srgbClr val="0099FF"/>
                </a:solidFill>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factor</a:t>
            </a:r>
            <a:r>
              <a:rPr lang="en-US" sz="2000" dirty="0">
                <a:latin typeface="Calibri" panose="020F0502020204030204" pitchFamily="34" charset="0"/>
                <a:cs typeface="Calibri" panose="020F0502020204030204" pitchFamily="34" charset="0"/>
              </a:rPr>
              <a:t> )*</a:t>
            </a:r>
          </a:p>
          <a:p>
            <a:pPr eaLnBrk="1" hangingPunct="1">
              <a:lnSpc>
                <a:spcPct val="90000"/>
              </a:lnSpc>
            </a:pPr>
            <a:r>
              <a:rPr lang="en-US" sz="2000" i="1" dirty="0">
                <a:latin typeface="Calibri" panose="020F0502020204030204" pitchFamily="34" charset="0"/>
                <a:cs typeface="Calibri" panose="020F0502020204030204" pitchFamily="34" charset="0"/>
              </a:rPr>
              <a:t>factor</a:t>
            </a:r>
            <a:r>
              <a:rPr lang="en-US" sz="2000" dirty="0">
                <a:latin typeface="Calibri" panose="020F0502020204030204" pitchFamily="34" charset="0"/>
                <a:cs typeface="Calibri" panose="020F0502020204030204" pitchFamily="34" charset="0"/>
              </a:rPr>
              <a:t> ::= </a:t>
            </a:r>
            <a:r>
              <a:rPr lang="en-US" sz="2000" i="1" dirty="0" err="1">
                <a:solidFill>
                  <a:srgbClr val="0099FF"/>
                </a:solidFill>
                <a:latin typeface="Calibri" panose="020F0502020204030204" pitchFamily="34" charset="0"/>
                <a:cs typeface="Calibri" panose="020F0502020204030204" pitchFamily="34" charset="0"/>
              </a:rPr>
              <a:t>int_lit</a:t>
            </a:r>
            <a:r>
              <a:rPr lang="en-US" sz="2000" dirty="0">
                <a:latin typeface="Calibri" panose="020F0502020204030204" pitchFamily="34" charset="0"/>
                <a:cs typeface="Calibri" panose="020F0502020204030204" pitchFamily="34" charset="0"/>
              </a:rPr>
              <a:t> | </a:t>
            </a:r>
            <a:r>
              <a:rPr lang="en-US" sz="2000" b="1" dirty="0">
                <a:solidFill>
                  <a:srgbClr val="0099FF"/>
                </a:solidFill>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expr</a:t>
            </a:r>
            <a:r>
              <a:rPr lang="en-US" sz="2000" dirty="0">
                <a:latin typeface="Calibri" panose="020F0502020204030204" pitchFamily="34" charset="0"/>
                <a:cs typeface="Calibri" panose="020F0502020204030204" pitchFamily="34" charset="0"/>
              </a:rPr>
              <a:t> </a:t>
            </a:r>
            <a:r>
              <a:rPr lang="en-US" sz="2000" b="1" dirty="0">
                <a:solidFill>
                  <a:srgbClr val="0099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176622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a:t>modifications to factor method</a:t>
            </a:r>
          </a:p>
        </p:txBody>
      </p:sp>
      <p:sp>
        <p:nvSpPr>
          <p:cNvPr id="67587" name="Rectangle 3"/>
          <p:cNvSpPr>
            <a:spLocks noGrp="1" noChangeArrowheads="1"/>
          </p:cNvSpPr>
          <p:nvPr>
            <p:ph idx="10"/>
          </p:nvPr>
        </p:nvSpPr>
        <p:spPr/>
        <p:txBody>
          <a:bodyPr/>
          <a:lstStyle/>
          <a:p>
            <a:pPr eaLnBrk="1" hangingPunct="1"/>
            <a:r>
              <a:rPr lang="en-US" dirty="0"/>
              <a:t>from concrete syntax</a:t>
            </a:r>
          </a:p>
          <a:p>
            <a:pPr lvl="2" eaLnBrk="1" hangingPunct="1">
              <a:buFontTx/>
              <a:buNone/>
            </a:pPr>
            <a:r>
              <a:rPr lang="en-US" sz="3200" i="1" dirty="0"/>
              <a:t>factor</a:t>
            </a:r>
            <a:r>
              <a:rPr lang="en-US" sz="3200" dirty="0"/>
              <a:t> ::= </a:t>
            </a:r>
            <a:r>
              <a:rPr lang="en-US" sz="3200" i="1" dirty="0" err="1">
                <a:solidFill>
                  <a:srgbClr val="0099FF"/>
                </a:solidFill>
              </a:rPr>
              <a:t>int_lit</a:t>
            </a:r>
            <a:r>
              <a:rPr lang="en-US" sz="3200" dirty="0"/>
              <a:t> | </a:t>
            </a:r>
            <a:r>
              <a:rPr lang="en-US" sz="3200" b="1" dirty="0">
                <a:solidFill>
                  <a:srgbClr val="0099FF"/>
                </a:solidFill>
              </a:rPr>
              <a:t>(</a:t>
            </a:r>
            <a:r>
              <a:rPr lang="en-US" sz="3200" b="1" dirty="0"/>
              <a:t> </a:t>
            </a:r>
            <a:r>
              <a:rPr lang="en-US" sz="3200" i="1" dirty="0"/>
              <a:t>expr</a:t>
            </a:r>
            <a:r>
              <a:rPr lang="en-US" sz="3200" dirty="0"/>
              <a:t> </a:t>
            </a:r>
            <a:r>
              <a:rPr lang="en-US" sz="3200" b="1" dirty="0">
                <a:solidFill>
                  <a:srgbClr val="0099FF"/>
                </a:solidFill>
              </a:rPr>
              <a:t>)</a:t>
            </a:r>
            <a:endParaRPr lang="en-US" sz="3200" b="1" dirty="0"/>
          </a:p>
          <a:p>
            <a:pPr lvl="1" eaLnBrk="1" hangingPunct="1">
              <a:buFontTx/>
              <a:buNone/>
            </a:pPr>
            <a:endParaRPr lang="en-US" sz="3600" b="1" dirty="0"/>
          </a:p>
          <a:p>
            <a:pPr lvl="1" eaLnBrk="1" hangingPunct="1"/>
            <a:r>
              <a:rPr lang="en-US" dirty="0"/>
              <a:t>if the factor is an </a:t>
            </a:r>
            <a:r>
              <a:rPr lang="en-US" dirty="0" err="1"/>
              <a:t>int_lit</a:t>
            </a:r>
            <a:r>
              <a:rPr lang="en-US" dirty="0"/>
              <a:t>, the factor method should return an </a:t>
            </a:r>
            <a:r>
              <a:rPr lang="en-US" dirty="0" err="1"/>
              <a:t>IntLitExpr</a:t>
            </a:r>
            <a:r>
              <a:rPr lang="en-US" dirty="0"/>
              <a:t> node</a:t>
            </a:r>
          </a:p>
          <a:p>
            <a:pPr lvl="1" eaLnBrk="1" hangingPunct="1"/>
            <a:r>
              <a:rPr lang="en-US" dirty="0"/>
              <a:t>if the factor is a parenthesized expression, the factor method should return an Expr node corresponding to the expression</a:t>
            </a:r>
          </a:p>
        </p:txBody>
      </p:sp>
      <p:sp>
        <p:nvSpPr>
          <p:cNvPr id="6"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8E92AA80-EBFA-4745-8534-F8C991EEFE48}" type="slidenum">
              <a:rPr lang="en-US"/>
              <a:pPr>
                <a:defRPr/>
              </a:pPr>
              <a:t>192</a:t>
            </a:fld>
            <a:endParaRPr lang="en-US"/>
          </a:p>
        </p:txBody>
      </p:sp>
    </p:spTree>
    <p:extLst>
      <p:ext uri="{BB962C8B-B14F-4D97-AF65-F5344CB8AC3E}">
        <p14:creationId xmlns:p14="http://schemas.microsoft.com/office/powerpoint/2010/main" val="37917771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484-C8C2-4B6D-94D8-5A7C2D43527E}"/>
              </a:ext>
            </a:extLst>
          </p:cNvPr>
          <p:cNvSpPr>
            <a:spLocks noGrp="1"/>
          </p:cNvSpPr>
          <p:nvPr>
            <p:ph type="title"/>
          </p:nvPr>
        </p:nvSpPr>
        <p:spPr/>
        <p:txBody>
          <a:bodyPr/>
          <a:lstStyle/>
          <a:p>
            <a:r>
              <a:rPr lang="en-US" dirty="0"/>
              <a:t>Modifications to factor</a:t>
            </a:r>
          </a:p>
        </p:txBody>
      </p:sp>
      <p:sp>
        <p:nvSpPr>
          <p:cNvPr id="498690" name="Rectangle 2"/>
          <p:cNvSpPr>
            <a:spLocks noGrp="1" noChangeArrowheads="1"/>
          </p:cNvSpPr>
          <p:nvPr>
            <p:ph idx="10"/>
          </p:nvPr>
        </p:nvSpPr>
        <p:spPr>
          <a:xfrm>
            <a:off x="327868" y="1965960"/>
            <a:ext cx="7556500" cy="4807903"/>
          </a:xfrm>
        </p:spPr>
        <p:txBody>
          <a:bodyPr rtlCol="0">
            <a:normAutofit lnSpcReduction="10000"/>
          </a:bodyPr>
          <a:lstStyle/>
          <a:p>
            <a:pPr lvl="1" eaLnBrk="1" fontAlgn="auto" hangingPunct="1">
              <a:spcAft>
                <a:spcPts val="0"/>
              </a:spcAft>
              <a:buNone/>
              <a:defRPr/>
            </a:pPr>
            <a:r>
              <a:rPr lang="en-US" i="1" dirty="0"/>
              <a:t>//factor</a:t>
            </a:r>
            <a:r>
              <a:rPr lang="en-US" dirty="0"/>
              <a:t> ::= </a:t>
            </a:r>
            <a:r>
              <a:rPr lang="en-US" i="1" dirty="0" err="1">
                <a:solidFill>
                  <a:srgbClr val="0099FF"/>
                </a:solidFill>
              </a:rPr>
              <a:t>int_lit</a:t>
            </a:r>
            <a:r>
              <a:rPr lang="en-US" dirty="0"/>
              <a:t> | </a:t>
            </a:r>
            <a:r>
              <a:rPr lang="en-US" dirty="0">
                <a:solidFill>
                  <a:srgbClr val="0099FF"/>
                </a:solidFill>
              </a:rPr>
              <a:t>(</a:t>
            </a:r>
            <a:r>
              <a:rPr lang="en-US" dirty="0"/>
              <a:t> </a:t>
            </a:r>
            <a:r>
              <a:rPr lang="en-US" i="1" dirty="0"/>
              <a:t>expr</a:t>
            </a:r>
            <a:r>
              <a:rPr lang="en-US" dirty="0"/>
              <a:t> </a:t>
            </a:r>
            <a:r>
              <a:rPr lang="en-US" dirty="0">
                <a:solidFill>
                  <a:srgbClr val="0099FF"/>
                </a:solidFill>
              </a:rPr>
              <a:t>)</a:t>
            </a:r>
          </a:p>
          <a:p>
            <a:pPr lvl="1" eaLnBrk="1" fontAlgn="auto" hangingPunct="1">
              <a:spcAft>
                <a:spcPts val="0"/>
              </a:spcAft>
              <a:buFontTx/>
              <a:buNone/>
              <a:defRPr/>
            </a:pPr>
            <a:r>
              <a:rPr lang="en-US" dirty="0">
                <a:solidFill>
                  <a:srgbClr val="FF5050"/>
                </a:solidFill>
              </a:rPr>
              <a:t>Expr</a:t>
            </a:r>
            <a:r>
              <a:rPr lang="en-US" dirty="0"/>
              <a:t> factor() {   </a:t>
            </a:r>
          </a:p>
          <a:p>
            <a:pPr lvl="1" eaLnBrk="1" fontAlgn="auto" hangingPunct="1">
              <a:spcAft>
                <a:spcPts val="0"/>
              </a:spcAft>
              <a:buFontTx/>
              <a:buNone/>
              <a:defRPr/>
            </a:pPr>
            <a:r>
              <a:rPr lang="en-US" dirty="0"/>
              <a:t>    </a:t>
            </a:r>
            <a:r>
              <a:rPr lang="en-US" dirty="0" err="1">
                <a:solidFill>
                  <a:srgbClr val="00B050"/>
                </a:solidFill>
              </a:rPr>
              <a:t>IToken</a:t>
            </a:r>
            <a:r>
              <a:rPr lang="en-US" dirty="0">
                <a:solidFill>
                  <a:srgbClr val="00B050"/>
                </a:solidFill>
              </a:rPr>
              <a:t> </a:t>
            </a:r>
            <a:r>
              <a:rPr lang="en-US" dirty="0" err="1">
                <a:solidFill>
                  <a:srgbClr val="00B050"/>
                </a:solidFill>
              </a:rPr>
              <a:t>firstToken</a:t>
            </a:r>
            <a:r>
              <a:rPr lang="en-US" dirty="0">
                <a:solidFill>
                  <a:srgbClr val="00B050"/>
                </a:solidFill>
              </a:rPr>
              <a:t> = t;</a:t>
            </a:r>
            <a:br>
              <a:rPr lang="en-US" dirty="0">
                <a:solidFill>
                  <a:srgbClr val="00B050"/>
                </a:solidFill>
              </a:rPr>
            </a:br>
            <a:r>
              <a:rPr lang="en-US" dirty="0">
                <a:solidFill>
                  <a:srgbClr val="FF5050"/>
                </a:solidFill>
              </a:rPr>
              <a:t>Expr e = null;</a:t>
            </a:r>
          </a:p>
          <a:p>
            <a:pPr lvl="1" eaLnBrk="1" fontAlgn="auto" hangingPunct="1">
              <a:spcAft>
                <a:spcPts val="0"/>
              </a:spcAft>
              <a:buFontTx/>
              <a:buNone/>
              <a:defRPr/>
            </a:pPr>
            <a:r>
              <a:rPr lang="en-US" dirty="0"/>
              <a:t>    if (</a:t>
            </a:r>
            <a:r>
              <a:rPr lang="en-US" dirty="0" err="1"/>
              <a:t>isKind</a:t>
            </a:r>
            <a:r>
              <a:rPr lang="en-US" dirty="0"/>
              <a:t>(INT_LIT)) </a:t>
            </a:r>
            <a:br>
              <a:rPr lang="en-US" dirty="0"/>
            </a:br>
            <a:r>
              <a:rPr lang="en-US" dirty="0"/>
              <a:t> {     </a:t>
            </a:r>
            <a:r>
              <a:rPr lang="en-US" dirty="0">
                <a:solidFill>
                  <a:srgbClr val="FF5050"/>
                </a:solidFill>
              </a:rPr>
              <a:t>e = new </a:t>
            </a:r>
            <a:r>
              <a:rPr lang="en-US" dirty="0" err="1">
                <a:solidFill>
                  <a:srgbClr val="FF5050"/>
                </a:solidFill>
              </a:rPr>
              <a:t>IntLitExpr</a:t>
            </a:r>
            <a:r>
              <a:rPr lang="en-US" dirty="0">
                <a:solidFill>
                  <a:srgbClr val="FF5050"/>
                </a:solidFill>
              </a:rPr>
              <a:t>(</a:t>
            </a:r>
            <a:r>
              <a:rPr lang="en-US" dirty="0" err="1">
                <a:solidFill>
                  <a:srgbClr val="FF5050"/>
                </a:solidFill>
              </a:rPr>
              <a:t>firstToken</a:t>
            </a:r>
            <a:r>
              <a:rPr lang="en-US" dirty="0">
                <a:solidFill>
                  <a:srgbClr val="FF5050"/>
                </a:solidFill>
              </a:rPr>
              <a:t>);</a:t>
            </a:r>
          </a:p>
          <a:p>
            <a:pPr lvl="1" eaLnBrk="1" fontAlgn="auto" hangingPunct="1">
              <a:spcAft>
                <a:spcPts val="0"/>
              </a:spcAft>
              <a:buFontTx/>
              <a:buNone/>
              <a:defRPr/>
            </a:pPr>
            <a:r>
              <a:rPr lang="en-US" dirty="0"/>
              <a:t>            consume();</a:t>
            </a:r>
            <a:br>
              <a:rPr lang="en-US" dirty="0"/>
            </a:br>
            <a:r>
              <a:rPr lang="en-US" dirty="0"/>
              <a:t> } </a:t>
            </a:r>
            <a:br>
              <a:rPr lang="en-US" dirty="0"/>
            </a:br>
            <a:r>
              <a:rPr lang="en-US" dirty="0"/>
              <a:t>else if (</a:t>
            </a:r>
            <a:r>
              <a:rPr lang="en-US" dirty="0" err="1"/>
              <a:t>isKind</a:t>
            </a:r>
            <a:r>
              <a:rPr lang="en-US" dirty="0"/>
              <a:t>(LPAREN)) </a:t>
            </a:r>
            <a:br>
              <a:rPr lang="en-US" dirty="0"/>
            </a:br>
            <a:r>
              <a:rPr lang="en-US" dirty="0"/>
              <a:t>{  consume(); </a:t>
            </a:r>
            <a:br>
              <a:rPr lang="en-US" dirty="0"/>
            </a:br>
            <a:r>
              <a:rPr lang="en-US" dirty="0"/>
              <a:t>    </a:t>
            </a:r>
            <a:r>
              <a:rPr lang="en-US" dirty="0">
                <a:solidFill>
                  <a:srgbClr val="FF5050"/>
                </a:solidFill>
              </a:rPr>
              <a:t>e =</a:t>
            </a:r>
            <a:r>
              <a:rPr lang="en-US" dirty="0"/>
              <a:t> expr(); </a:t>
            </a:r>
            <a:br>
              <a:rPr lang="en-US" dirty="0"/>
            </a:br>
            <a:r>
              <a:rPr lang="en-US" dirty="0"/>
              <a:t>    match(RPAREN); </a:t>
            </a:r>
          </a:p>
          <a:p>
            <a:pPr lvl="1" eaLnBrk="1" fontAlgn="auto" hangingPunct="1">
              <a:spcAft>
                <a:spcPts val="0"/>
              </a:spcAft>
              <a:buFontTx/>
              <a:buNone/>
              <a:defRPr/>
            </a:pPr>
            <a:r>
              <a:rPr lang="en-US" dirty="0"/>
              <a:t>   }</a:t>
            </a:r>
            <a:br>
              <a:rPr lang="en-US" dirty="0"/>
            </a:br>
            <a:r>
              <a:rPr lang="en-US" dirty="0"/>
              <a:t>else error();</a:t>
            </a:r>
            <a:br>
              <a:rPr lang="en-US" dirty="0"/>
            </a:br>
            <a:r>
              <a:rPr lang="en-US" dirty="0">
                <a:solidFill>
                  <a:srgbClr val="FF5050"/>
                </a:solidFill>
              </a:rPr>
              <a:t>return e;</a:t>
            </a:r>
          </a:p>
          <a:p>
            <a:pPr lvl="1" eaLnBrk="1" fontAlgn="auto" hangingPunct="1">
              <a:spcAft>
                <a:spcPts val="0"/>
              </a:spcAft>
              <a:buFontTx/>
              <a:buNone/>
              <a:defRPr/>
            </a:pPr>
            <a:r>
              <a:rPr lang="en-US" dirty="0"/>
              <a:t>}</a:t>
            </a:r>
          </a:p>
        </p:txBody>
      </p:sp>
      <p:sp>
        <p:nvSpPr>
          <p:cNvPr id="5" name="Slide Number Placeholder 4"/>
          <p:cNvSpPr>
            <a:spLocks noGrp="1"/>
          </p:cNvSpPr>
          <p:nvPr>
            <p:ph type="sldNum" sz="quarter" idx="4294967295"/>
          </p:nvPr>
        </p:nvSpPr>
        <p:spPr>
          <a:xfrm>
            <a:off x="8375904" y="6408738"/>
            <a:ext cx="768096" cy="365125"/>
          </a:xfrm>
          <a:prstGeom prst="rect">
            <a:avLst/>
          </a:prstGeom>
        </p:spPr>
        <p:txBody>
          <a:bodyPr/>
          <a:lstStyle/>
          <a:p>
            <a:pPr>
              <a:defRPr/>
            </a:pPr>
            <a:fld id="{C756E277-9C39-4817-8F99-3FE546917336}" type="slidenum">
              <a:rPr lang="en-US"/>
              <a:pPr>
                <a:defRPr/>
              </a:pPr>
              <a:t>193</a:t>
            </a:fld>
            <a:endParaRPr lang="en-US" dirty="0"/>
          </a:p>
        </p:txBody>
      </p:sp>
      <p:sp>
        <p:nvSpPr>
          <p:cNvPr id="3" name="Right Brace 2">
            <a:extLst>
              <a:ext uri="{FF2B5EF4-FFF2-40B4-BE49-F238E27FC236}">
                <a16:creationId xmlns:a16="http://schemas.microsoft.com/office/drawing/2014/main" id="{FCEA2189-0129-453D-939B-F5ED0599E078}"/>
              </a:ext>
            </a:extLst>
          </p:cNvPr>
          <p:cNvSpPr/>
          <p:nvPr/>
        </p:nvSpPr>
        <p:spPr>
          <a:xfrm>
            <a:off x="4163926" y="3154680"/>
            <a:ext cx="196596" cy="9784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53C5F71-9C07-4F86-B1F0-1DEEC785BA80}"/>
              </a:ext>
            </a:extLst>
          </p:cNvPr>
          <p:cNvSpPr txBox="1"/>
          <p:nvPr/>
        </p:nvSpPr>
        <p:spPr>
          <a:xfrm>
            <a:off x="4498848" y="3412498"/>
            <a:ext cx="3154680" cy="369332"/>
          </a:xfrm>
          <a:prstGeom prst="rect">
            <a:avLst/>
          </a:prstGeom>
          <a:solidFill>
            <a:schemeClr val="bg2"/>
          </a:solidFill>
        </p:spPr>
        <p:txBody>
          <a:bodyPr wrap="square" rtlCol="0">
            <a:spAutoFit/>
          </a:bodyPr>
          <a:lstStyle/>
          <a:p>
            <a:r>
              <a:rPr lang="en-US" dirty="0">
                <a:latin typeface="Calibri" panose="020F0502020204030204" pitchFamily="34" charset="0"/>
                <a:cs typeface="Calibri" panose="020F0502020204030204" pitchFamily="34" charset="0"/>
              </a:rPr>
              <a:t>Create an </a:t>
            </a:r>
            <a:r>
              <a:rPr lang="en-US" dirty="0" err="1">
                <a:latin typeface="Calibri" panose="020F0502020204030204" pitchFamily="34" charset="0"/>
                <a:cs typeface="Calibri" panose="020F0502020204030204" pitchFamily="34" charset="0"/>
              </a:rPr>
              <a:t>IntLitExpr</a:t>
            </a:r>
            <a:r>
              <a:rPr lang="en-US" dirty="0">
                <a:latin typeface="Calibri" panose="020F0502020204030204" pitchFamily="34" charset="0"/>
                <a:cs typeface="Calibri" panose="020F0502020204030204" pitchFamily="34" charset="0"/>
              </a:rPr>
              <a:t> object</a:t>
            </a:r>
          </a:p>
        </p:txBody>
      </p:sp>
      <p:sp>
        <p:nvSpPr>
          <p:cNvPr id="7" name="Right Brace 6">
            <a:extLst>
              <a:ext uri="{FF2B5EF4-FFF2-40B4-BE49-F238E27FC236}">
                <a16:creationId xmlns:a16="http://schemas.microsoft.com/office/drawing/2014/main" id="{0D9C0BCE-F711-4E16-A139-8EDF67518CC4}"/>
              </a:ext>
            </a:extLst>
          </p:cNvPr>
          <p:cNvSpPr/>
          <p:nvPr/>
        </p:nvSpPr>
        <p:spPr>
          <a:xfrm>
            <a:off x="4163926" y="4285488"/>
            <a:ext cx="196596" cy="9784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0DB6ED8-F727-48A4-88FE-4FB5E5B05D9B}"/>
              </a:ext>
            </a:extLst>
          </p:cNvPr>
          <p:cNvSpPr txBox="1"/>
          <p:nvPr/>
        </p:nvSpPr>
        <p:spPr>
          <a:xfrm>
            <a:off x="4498848" y="4515917"/>
            <a:ext cx="3877056" cy="369332"/>
          </a:xfrm>
          <a:prstGeom prst="rect">
            <a:avLst/>
          </a:prstGeom>
          <a:solidFill>
            <a:schemeClr val="bg2"/>
          </a:solidFill>
        </p:spPr>
        <p:txBody>
          <a:bodyPr wrap="square" rtlCol="0">
            <a:spAutoFit/>
          </a:bodyPr>
          <a:lstStyle/>
          <a:p>
            <a:r>
              <a:rPr lang="en-US" dirty="0">
                <a:latin typeface="Calibri" panose="020F0502020204030204" pitchFamily="34" charset="0"/>
                <a:cs typeface="Calibri" panose="020F0502020204030204" pitchFamily="34" charset="0"/>
              </a:rPr>
              <a:t>Get the AST corresponding the expr</a:t>
            </a:r>
          </a:p>
        </p:txBody>
      </p:sp>
      <p:sp>
        <p:nvSpPr>
          <p:cNvPr id="9" name="TextBox 8">
            <a:extLst>
              <a:ext uri="{FF2B5EF4-FFF2-40B4-BE49-F238E27FC236}">
                <a16:creationId xmlns:a16="http://schemas.microsoft.com/office/drawing/2014/main" id="{84B03A76-42DA-44E3-A57B-9B97C5B33F99}"/>
              </a:ext>
            </a:extLst>
          </p:cNvPr>
          <p:cNvSpPr txBox="1"/>
          <p:nvPr/>
        </p:nvSpPr>
        <p:spPr>
          <a:xfrm>
            <a:off x="4498848" y="2623929"/>
            <a:ext cx="2234184" cy="369332"/>
          </a:xfrm>
          <a:prstGeom prst="rect">
            <a:avLst/>
          </a:prstGeom>
          <a:solidFill>
            <a:schemeClr val="bg2"/>
          </a:solidFill>
        </p:spPr>
        <p:txBody>
          <a:bodyPr wrap="square" rtlCol="0">
            <a:spAutoFit/>
          </a:bodyPr>
          <a:lstStyle/>
          <a:p>
            <a:r>
              <a:rPr lang="en-US" dirty="0">
                <a:latin typeface="Calibri" panose="020F0502020204030204" pitchFamily="34" charset="0"/>
                <a:cs typeface="Calibri" panose="020F0502020204030204" pitchFamily="34" charset="0"/>
              </a:rPr>
              <a:t>Save current token, t</a:t>
            </a:r>
          </a:p>
        </p:txBody>
      </p:sp>
    </p:spTree>
    <p:extLst>
      <p:ext uri="{BB962C8B-B14F-4D97-AF65-F5344CB8AC3E}">
        <p14:creationId xmlns:p14="http://schemas.microsoft.com/office/powerpoint/2010/main" val="21097172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a:t>Modifications to expr and term</a:t>
            </a:r>
          </a:p>
        </p:txBody>
      </p:sp>
      <p:sp>
        <p:nvSpPr>
          <p:cNvPr id="69635" name="Rectangle 3"/>
          <p:cNvSpPr>
            <a:spLocks noGrp="1" noChangeArrowheads="1"/>
          </p:cNvSpPr>
          <p:nvPr>
            <p:ph idx="10"/>
          </p:nvPr>
        </p:nvSpPr>
        <p:spPr/>
        <p:txBody>
          <a:bodyPr>
            <a:normAutofit/>
          </a:bodyPr>
          <a:lstStyle/>
          <a:p>
            <a:pPr lvl="2" eaLnBrk="1" hangingPunct="1">
              <a:lnSpc>
                <a:spcPct val="90000"/>
              </a:lnSpc>
              <a:buFontTx/>
              <a:buNone/>
            </a:pPr>
            <a:r>
              <a:rPr lang="en-US" sz="2400" i="1" dirty="0"/>
              <a:t>expr</a:t>
            </a:r>
            <a:r>
              <a:rPr lang="en-US" sz="2400" dirty="0"/>
              <a:t> ::= </a:t>
            </a:r>
            <a:r>
              <a:rPr lang="en-US" sz="2400" i="1" dirty="0"/>
              <a:t>term</a:t>
            </a:r>
            <a:r>
              <a:rPr lang="en-US" sz="2400" dirty="0"/>
              <a:t> ( ( </a:t>
            </a:r>
            <a:r>
              <a:rPr lang="en-US" sz="2400" dirty="0">
                <a:solidFill>
                  <a:srgbClr val="0099FF"/>
                </a:solidFill>
              </a:rPr>
              <a:t>+ </a:t>
            </a:r>
            <a:r>
              <a:rPr lang="en-US" sz="2400" dirty="0"/>
              <a:t>| </a:t>
            </a:r>
            <a:r>
              <a:rPr lang="en-US" sz="2400" dirty="0">
                <a:solidFill>
                  <a:srgbClr val="0099FF"/>
                </a:solidFill>
              </a:rPr>
              <a:t>- </a:t>
            </a:r>
            <a:r>
              <a:rPr lang="en-US" sz="2400" dirty="0"/>
              <a:t>)  </a:t>
            </a:r>
            <a:r>
              <a:rPr lang="en-US" sz="2400" i="1" dirty="0"/>
              <a:t>term</a:t>
            </a:r>
            <a:r>
              <a:rPr lang="en-US" sz="2400" dirty="0"/>
              <a:t> )* </a:t>
            </a:r>
          </a:p>
          <a:p>
            <a:pPr lvl="2" eaLnBrk="1" hangingPunct="1">
              <a:lnSpc>
                <a:spcPct val="90000"/>
              </a:lnSpc>
              <a:buFontTx/>
              <a:buNone/>
            </a:pPr>
            <a:r>
              <a:rPr lang="en-US" sz="2400" i="1" dirty="0"/>
              <a:t>term</a:t>
            </a:r>
            <a:r>
              <a:rPr lang="en-US" sz="2400" dirty="0"/>
              <a:t> ::= </a:t>
            </a:r>
            <a:r>
              <a:rPr lang="en-US" sz="2400" i="1" dirty="0"/>
              <a:t>factor </a:t>
            </a:r>
            <a:r>
              <a:rPr lang="en-US" sz="2400" dirty="0"/>
              <a:t>( ( </a:t>
            </a:r>
            <a:r>
              <a:rPr lang="en-US" sz="2400" dirty="0">
                <a:solidFill>
                  <a:srgbClr val="0099FF"/>
                </a:solidFill>
              </a:rPr>
              <a:t>*</a:t>
            </a:r>
            <a:r>
              <a:rPr lang="en-US" sz="2400" dirty="0"/>
              <a:t> | </a:t>
            </a:r>
            <a:r>
              <a:rPr lang="en-US" sz="2400" dirty="0">
                <a:solidFill>
                  <a:srgbClr val="0099FF"/>
                </a:solidFill>
              </a:rPr>
              <a:t>/</a:t>
            </a:r>
            <a:r>
              <a:rPr lang="en-US" sz="2400" dirty="0"/>
              <a:t> )  </a:t>
            </a:r>
            <a:r>
              <a:rPr lang="en-US" sz="2400" i="1" dirty="0"/>
              <a:t>factor</a:t>
            </a:r>
            <a:r>
              <a:rPr lang="en-US" sz="2400" dirty="0"/>
              <a:t> )*</a:t>
            </a:r>
          </a:p>
          <a:p>
            <a:pPr eaLnBrk="1" hangingPunct="1">
              <a:lnSpc>
                <a:spcPct val="80000"/>
              </a:lnSpc>
            </a:pPr>
            <a:r>
              <a:rPr lang="en-US" sz="2400" dirty="0"/>
              <a:t>Returns AST for single term or factor, </a:t>
            </a:r>
          </a:p>
          <a:p>
            <a:pPr eaLnBrk="1" hangingPunct="1">
              <a:lnSpc>
                <a:spcPct val="80000"/>
              </a:lnSpc>
            </a:pPr>
            <a:r>
              <a:rPr lang="en-US" sz="2400" dirty="0"/>
              <a:t>or </a:t>
            </a:r>
            <a:r>
              <a:rPr lang="en-US" sz="2400" dirty="0" err="1"/>
              <a:t>BinaryExpr</a:t>
            </a:r>
            <a:endParaRPr lang="en-US" sz="2400" dirty="0"/>
          </a:p>
          <a:p>
            <a:pPr eaLnBrk="1" hangingPunct="1">
              <a:lnSpc>
                <a:spcPct val="80000"/>
              </a:lnSpc>
            </a:pPr>
            <a:endParaRPr lang="en-US" sz="2400" dirty="0"/>
          </a:p>
        </p:txBody>
      </p:sp>
      <p:sp>
        <p:nvSpPr>
          <p:cNvPr id="20" name="Slide Number Placeholder 19"/>
          <p:cNvSpPr>
            <a:spLocks noGrp="1"/>
          </p:cNvSpPr>
          <p:nvPr>
            <p:ph type="sldNum" sz="quarter" idx="4294967295"/>
          </p:nvPr>
        </p:nvSpPr>
        <p:spPr>
          <a:xfrm>
            <a:off x="7010400" y="6245225"/>
            <a:ext cx="2133600" cy="476250"/>
          </a:xfrm>
          <a:prstGeom prst="rect">
            <a:avLst/>
          </a:prstGeom>
        </p:spPr>
        <p:txBody>
          <a:bodyPr/>
          <a:lstStyle/>
          <a:p>
            <a:pPr>
              <a:defRPr/>
            </a:pPr>
            <a:fld id="{5F0EAC5A-9CA3-48FD-8E1B-9B808A6BC394}" type="slidenum">
              <a:rPr lang="en-US"/>
              <a:pPr>
                <a:defRPr/>
              </a:pPr>
              <a:t>194</a:t>
            </a:fld>
            <a:endParaRPr lang="en-US"/>
          </a:p>
        </p:txBody>
      </p:sp>
      <p:sp>
        <p:nvSpPr>
          <p:cNvPr id="69636" name="Text Box 4"/>
          <p:cNvSpPr txBox="1">
            <a:spLocks noChangeArrowheads="1"/>
          </p:cNvSpPr>
          <p:nvPr/>
        </p:nvSpPr>
        <p:spPr bwMode="auto">
          <a:xfrm>
            <a:off x="4022725" y="4303713"/>
            <a:ext cx="184150" cy="366712"/>
          </a:xfrm>
          <a:prstGeom prst="rect">
            <a:avLst/>
          </a:prstGeom>
          <a:noFill/>
          <a:ln w="9525">
            <a:noFill/>
            <a:miter lim="800000"/>
            <a:headEnd/>
            <a:tailEnd/>
          </a:ln>
        </p:spPr>
        <p:txBody>
          <a:bodyPr wrap="none">
            <a:spAutoFit/>
          </a:bodyPr>
          <a:lstStyle/>
          <a:p>
            <a:endParaRPr lang="en-US"/>
          </a:p>
        </p:txBody>
      </p:sp>
    </p:spTree>
    <p:extLst>
      <p:ext uri="{BB962C8B-B14F-4D97-AF65-F5344CB8AC3E}">
        <p14:creationId xmlns:p14="http://schemas.microsoft.com/office/powerpoint/2010/main" val="38130569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idx="10"/>
          </p:nvPr>
        </p:nvSpPr>
        <p:spPr/>
        <p:txBody>
          <a:bodyPr/>
          <a:lstStyle/>
          <a:p>
            <a:pPr eaLnBrk="1" hangingPunct="1">
              <a:lnSpc>
                <a:spcPct val="80000"/>
              </a:lnSpc>
              <a:spcBef>
                <a:spcPts val="0"/>
              </a:spcBef>
              <a:buNone/>
            </a:pPr>
            <a:r>
              <a:rPr lang="en-US" sz="2000" i="1" dirty="0"/>
              <a:t>//expr</a:t>
            </a:r>
            <a:r>
              <a:rPr lang="en-US" sz="2000" dirty="0"/>
              <a:t> ::= </a:t>
            </a:r>
            <a:r>
              <a:rPr lang="en-US" sz="2000" i="1" dirty="0"/>
              <a:t>term</a:t>
            </a:r>
            <a:r>
              <a:rPr lang="en-US" sz="2000" dirty="0"/>
              <a:t> (( </a:t>
            </a:r>
            <a:r>
              <a:rPr lang="en-US" sz="2000" dirty="0">
                <a:solidFill>
                  <a:srgbClr val="0099FF"/>
                </a:solidFill>
              </a:rPr>
              <a:t>+ </a:t>
            </a:r>
            <a:r>
              <a:rPr lang="en-US" sz="2000" dirty="0"/>
              <a:t>| </a:t>
            </a:r>
            <a:r>
              <a:rPr lang="en-US" sz="2000" dirty="0">
                <a:solidFill>
                  <a:srgbClr val="0099FF"/>
                </a:solidFill>
              </a:rPr>
              <a:t>- </a:t>
            </a:r>
            <a:r>
              <a:rPr lang="en-US" sz="2000" dirty="0"/>
              <a:t>) </a:t>
            </a:r>
            <a:r>
              <a:rPr lang="en-US" sz="2000" i="1" dirty="0"/>
              <a:t>term</a:t>
            </a:r>
            <a:r>
              <a:rPr lang="en-US" sz="2000" dirty="0"/>
              <a:t>  )*</a:t>
            </a:r>
            <a:r>
              <a:rPr lang="en-US" sz="2400" dirty="0"/>
              <a:t> </a:t>
            </a:r>
          </a:p>
          <a:p>
            <a:pPr eaLnBrk="1" hangingPunct="1">
              <a:lnSpc>
                <a:spcPct val="80000"/>
              </a:lnSpc>
              <a:spcBef>
                <a:spcPts val="0"/>
              </a:spcBef>
              <a:buFontTx/>
              <a:buNone/>
            </a:pPr>
            <a:endParaRPr lang="en-US" dirty="0"/>
          </a:p>
          <a:p>
            <a:pPr eaLnBrk="1" hangingPunct="1">
              <a:lnSpc>
                <a:spcPct val="80000"/>
              </a:lnSpc>
              <a:spcBef>
                <a:spcPts val="0"/>
              </a:spcBef>
              <a:buFontTx/>
              <a:buNone/>
            </a:pPr>
            <a:r>
              <a:rPr lang="en-US" dirty="0"/>
              <a:t>public </a:t>
            </a:r>
            <a:r>
              <a:rPr lang="en-US" dirty="0">
                <a:solidFill>
                  <a:srgbClr val="FF5050"/>
                </a:solidFill>
              </a:rPr>
              <a:t>Expr</a:t>
            </a:r>
            <a:r>
              <a:rPr lang="en-US" dirty="0"/>
              <a:t> expr(){   </a:t>
            </a:r>
          </a:p>
          <a:p>
            <a:pPr eaLnBrk="1" hangingPunct="1">
              <a:lnSpc>
                <a:spcPct val="80000"/>
              </a:lnSpc>
              <a:spcBef>
                <a:spcPts val="0"/>
              </a:spcBef>
              <a:buFontTx/>
              <a:buNone/>
            </a:pPr>
            <a:r>
              <a:rPr lang="en-US" dirty="0"/>
              <a:t>        </a:t>
            </a:r>
            <a:r>
              <a:rPr lang="en-US" dirty="0" err="1">
                <a:solidFill>
                  <a:srgbClr val="00B050"/>
                </a:solidFill>
              </a:rPr>
              <a:t>IToken</a:t>
            </a:r>
            <a:r>
              <a:rPr lang="en-US" dirty="0">
                <a:solidFill>
                  <a:srgbClr val="00B050"/>
                </a:solidFill>
              </a:rPr>
              <a:t> </a:t>
            </a:r>
            <a:r>
              <a:rPr lang="en-US" dirty="0" err="1">
                <a:solidFill>
                  <a:srgbClr val="00B050"/>
                </a:solidFill>
              </a:rPr>
              <a:t>firstToken</a:t>
            </a:r>
            <a:r>
              <a:rPr lang="en-US" dirty="0">
                <a:solidFill>
                  <a:srgbClr val="00B050"/>
                </a:solidFill>
              </a:rPr>
              <a:t> = t;</a:t>
            </a:r>
          </a:p>
          <a:p>
            <a:pPr eaLnBrk="1" hangingPunct="1">
              <a:lnSpc>
                <a:spcPct val="80000"/>
              </a:lnSpc>
              <a:spcBef>
                <a:spcPts val="0"/>
              </a:spcBef>
              <a:buFontTx/>
              <a:buNone/>
            </a:pPr>
            <a:r>
              <a:rPr lang="en-US" dirty="0">
                <a:solidFill>
                  <a:srgbClr val="FF5050"/>
                </a:solidFill>
              </a:rPr>
              <a:t>	    Expr left = null;</a:t>
            </a:r>
          </a:p>
          <a:p>
            <a:pPr eaLnBrk="1" hangingPunct="1">
              <a:lnSpc>
                <a:spcPct val="80000"/>
              </a:lnSpc>
              <a:spcBef>
                <a:spcPts val="0"/>
              </a:spcBef>
              <a:buFontTx/>
              <a:buNone/>
            </a:pPr>
            <a:r>
              <a:rPr lang="en-US" dirty="0">
                <a:solidFill>
                  <a:srgbClr val="FF5050"/>
                </a:solidFill>
              </a:rPr>
              <a:t>        Expr right = null;</a:t>
            </a:r>
          </a:p>
          <a:p>
            <a:pPr eaLnBrk="1" hangingPunct="1">
              <a:lnSpc>
                <a:spcPct val="80000"/>
              </a:lnSpc>
              <a:spcBef>
                <a:spcPts val="0"/>
              </a:spcBef>
              <a:buFontTx/>
              <a:buNone/>
            </a:pPr>
            <a:r>
              <a:rPr lang="en-US" dirty="0">
                <a:solidFill>
                  <a:srgbClr val="FF5050"/>
                </a:solidFill>
              </a:rPr>
              <a:t>		left =</a:t>
            </a:r>
            <a:r>
              <a:rPr lang="en-US" dirty="0"/>
              <a:t> term();</a:t>
            </a:r>
          </a:p>
          <a:p>
            <a:pPr eaLnBrk="1" hangingPunct="1">
              <a:lnSpc>
                <a:spcPct val="80000"/>
              </a:lnSpc>
              <a:spcBef>
                <a:spcPts val="0"/>
              </a:spcBef>
              <a:buFontTx/>
              <a:buNone/>
            </a:pPr>
            <a:r>
              <a:rPr lang="en-US" dirty="0"/>
              <a:t>		while (</a:t>
            </a:r>
            <a:r>
              <a:rPr lang="en-US" dirty="0" err="1"/>
              <a:t>isKind</a:t>
            </a:r>
            <a:r>
              <a:rPr lang="en-US" dirty="0"/>
              <a:t>(PLUS) || </a:t>
            </a:r>
            <a:r>
              <a:rPr lang="en-US" dirty="0" err="1"/>
              <a:t>isKind</a:t>
            </a:r>
            <a:r>
              <a:rPr lang="en-US" dirty="0"/>
              <a:t>(MINUS)) </a:t>
            </a:r>
          </a:p>
          <a:p>
            <a:pPr eaLnBrk="1" hangingPunct="1">
              <a:lnSpc>
                <a:spcPct val="80000"/>
              </a:lnSpc>
              <a:spcBef>
                <a:spcPts val="0"/>
              </a:spcBef>
              <a:buFontTx/>
              <a:buNone/>
            </a:pPr>
            <a:r>
              <a:rPr lang="en-US" dirty="0"/>
              <a:t>                {   </a:t>
            </a:r>
            <a:r>
              <a:rPr lang="en-US" dirty="0" err="1">
                <a:solidFill>
                  <a:srgbClr val="FF5050"/>
                </a:solidFill>
              </a:rPr>
              <a:t>IToken</a:t>
            </a:r>
            <a:r>
              <a:rPr lang="en-US" dirty="0">
                <a:solidFill>
                  <a:srgbClr val="FF5050"/>
                </a:solidFill>
              </a:rPr>
              <a:t> op = t;</a:t>
            </a:r>
          </a:p>
          <a:p>
            <a:pPr eaLnBrk="1" hangingPunct="1">
              <a:lnSpc>
                <a:spcPct val="80000"/>
              </a:lnSpc>
              <a:spcBef>
                <a:spcPts val="0"/>
              </a:spcBef>
              <a:buFontTx/>
              <a:buNone/>
            </a:pPr>
            <a:r>
              <a:rPr lang="en-US" dirty="0"/>
              <a:t>                    consume(); </a:t>
            </a:r>
          </a:p>
          <a:p>
            <a:pPr eaLnBrk="1" hangingPunct="1">
              <a:lnSpc>
                <a:spcPct val="80000"/>
              </a:lnSpc>
              <a:spcBef>
                <a:spcPts val="0"/>
              </a:spcBef>
              <a:buFontTx/>
              <a:buNone/>
            </a:pPr>
            <a:r>
              <a:rPr lang="en-US" dirty="0"/>
              <a:t>                    </a:t>
            </a:r>
            <a:r>
              <a:rPr lang="en-US" dirty="0">
                <a:solidFill>
                  <a:srgbClr val="FF5050"/>
                </a:solidFill>
              </a:rPr>
              <a:t>right =</a:t>
            </a:r>
            <a:r>
              <a:rPr lang="en-US" dirty="0"/>
              <a:t> term(); </a:t>
            </a:r>
          </a:p>
          <a:p>
            <a:pPr eaLnBrk="1" hangingPunct="1">
              <a:lnSpc>
                <a:spcPct val="80000"/>
              </a:lnSpc>
              <a:spcBef>
                <a:spcPts val="0"/>
              </a:spcBef>
              <a:buFontTx/>
              <a:buNone/>
            </a:pPr>
            <a:r>
              <a:rPr lang="en-US" dirty="0"/>
              <a:t>		</a:t>
            </a:r>
            <a:r>
              <a:rPr lang="en-US" dirty="0">
                <a:solidFill>
                  <a:srgbClr val="FF5050"/>
                </a:solidFill>
              </a:rPr>
              <a:t>    left = new </a:t>
            </a:r>
            <a:r>
              <a:rPr lang="en-US" dirty="0" err="1">
                <a:solidFill>
                  <a:srgbClr val="FF5050"/>
                </a:solidFill>
              </a:rPr>
              <a:t>BinaryExpr</a:t>
            </a:r>
            <a:r>
              <a:rPr lang="en-US" dirty="0">
                <a:solidFill>
                  <a:srgbClr val="FF5050"/>
                </a:solidFill>
              </a:rPr>
              <a:t>(</a:t>
            </a:r>
            <a:r>
              <a:rPr lang="en-US" dirty="0" err="1">
                <a:solidFill>
                  <a:srgbClr val="FF5050"/>
                </a:solidFill>
              </a:rPr>
              <a:t>firstToken</a:t>
            </a:r>
            <a:r>
              <a:rPr lang="en-US" dirty="0">
                <a:solidFill>
                  <a:srgbClr val="FF5050"/>
                </a:solidFill>
              </a:rPr>
              <a:t>, left, op, right);</a:t>
            </a:r>
          </a:p>
          <a:p>
            <a:pPr eaLnBrk="1" hangingPunct="1">
              <a:lnSpc>
                <a:spcPct val="80000"/>
              </a:lnSpc>
              <a:spcBef>
                <a:spcPts val="0"/>
              </a:spcBef>
              <a:buFontTx/>
              <a:buNone/>
            </a:pPr>
            <a:r>
              <a:rPr lang="en-US" dirty="0"/>
              <a:t>		}</a:t>
            </a:r>
          </a:p>
          <a:p>
            <a:pPr eaLnBrk="1" hangingPunct="1">
              <a:lnSpc>
                <a:spcPct val="80000"/>
              </a:lnSpc>
              <a:spcBef>
                <a:spcPts val="0"/>
              </a:spcBef>
              <a:buFontTx/>
              <a:buNone/>
            </a:pPr>
            <a:r>
              <a:rPr lang="en-US" dirty="0"/>
              <a:t>         </a:t>
            </a:r>
            <a:r>
              <a:rPr lang="en-US" dirty="0">
                <a:solidFill>
                  <a:srgbClr val="FF5050"/>
                </a:solidFill>
              </a:rPr>
              <a:t>return left;</a:t>
            </a:r>
          </a:p>
          <a:p>
            <a:pPr eaLnBrk="1" hangingPunct="1">
              <a:lnSpc>
                <a:spcPct val="80000"/>
              </a:lnSpc>
              <a:spcBef>
                <a:spcPts val="0"/>
              </a:spcBef>
              <a:buFontTx/>
              <a:buNone/>
            </a:pPr>
            <a:r>
              <a:rPr lang="en-US" dirty="0"/>
              <a:t>	}</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209D1977-6BFC-4709-8C30-142DAF3647DC}" type="slidenum">
              <a:rPr lang="en-US"/>
              <a:pPr>
                <a:defRPr/>
              </a:pPr>
              <a:t>195</a:t>
            </a:fld>
            <a:endParaRPr lang="en-US"/>
          </a:p>
        </p:txBody>
      </p:sp>
      <p:sp>
        <p:nvSpPr>
          <p:cNvPr id="4" name="Title 3">
            <a:extLst>
              <a:ext uri="{FF2B5EF4-FFF2-40B4-BE49-F238E27FC236}">
                <a16:creationId xmlns:a16="http://schemas.microsoft.com/office/drawing/2014/main" id="{1FEDF151-497F-49EB-973D-7B14275F6B15}"/>
              </a:ext>
            </a:extLst>
          </p:cNvPr>
          <p:cNvSpPr>
            <a:spLocks noGrp="1"/>
          </p:cNvSpPr>
          <p:nvPr>
            <p:ph type="title"/>
          </p:nvPr>
        </p:nvSpPr>
        <p:spPr>
          <a:xfrm>
            <a:off x="327868" y="1191805"/>
            <a:ext cx="7556500" cy="600419"/>
          </a:xfrm>
        </p:spPr>
        <p:txBody>
          <a:bodyPr/>
          <a:lstStyle/>
          <a:p>
            <a:r>
              <a:rPr lang="en-US" dirty="0"/>
              <a:t>Modification to expr (term is similar)</a:t>
            </a:r>
          </a:p>
        </p:txBody>
      </p:sp>
    </p:spTree>
    <p:extLst>
      <p:ext uri="{BB962C8B-B14F-4D97-AF65-F5344CB8AC3E}">
        <p14:creationId xmlns:p14="http://schemas.microsoft.com/office/powerpoint/2010/main" val="20789664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151B-0DE9-4456-B023-0FB95A57A9D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8A184CA-C0AC-4B94-AEBA-410FB3667F45}"/>
              </a:ext>
            </a:extLst>
          </p:cNvPr>
          <p:cNvSpPr>
            <a:spLocks noGrp="1"/>
          </p:cNvSpPr>
          <p:nvPr>
            <p:ph idx="10"/>
          </p:nvPr>
        </p:nvSpPr>
        <p:spPr/>
        <p:txBody>
          <a:bodyPr/>
          <a:lstStyle/>
          <a:p>
            <a:endParaRPr lang="en-US" dirty="0"/>
          </a:p>
          <a:p>
            <a:pPr lvl="2" eaLnBrk="1" hangingPunct="1">
              <a:lnSpc>
                <a:spcPct val="90000"/>
              </a:lnSpc>
              <a:buFontTx/>
              <a:buNone/>
            </a:pPr>
            <a:r>
              <a:rPr lang="en-US" sz="2000" i="1" dirty="0"/>
              <a:t>expr</a:t>
            </a:r>
            <a:r>
              <a:rPr lang="en-US" sz="2000" dirty="0"/>
              <a:t> ::= </a:t>
            </a:r>
            <a:r>
              <a:rPr lang="en-US" sz="2000" i="1" dirty="0"/>
              <a:t>term</a:t>
            </a:r>
            <a:r>
              <a:rPr lang="en-US" sz="2000" dirty="0"/>
              <a:t> ( ( </a:t>
            </a:r>
            <a:r>
              <a:rPr lang="en-US" sz="2000" dirty="0">
                <a:solidFill>
                  <a:srgbClr val="0099FF"/>
                </a:solidFill>
              </a:rPr>
              <a:t>+ </a:t>
            </a:r>
            <a:r>
              <a:rPr lang="en-US" sz="2000" dirty="0"/>
              <a:t>| </a:t>
            </a:r>
            <a:r>
              <a:rPr lang="en-US" sz="2000" dirty="0">
                <a:solidFill>
                  <a:srgbClr val="0099FF"/>
                </a:solidFill>
              </a:rPr>
              <a:t>- </a:t>
            </a:r>
            <a:r>
              <a:rPr lang="en-US" sz="2000" dirty="0"/>
              <a:t>)  </a:t>
            </a:r>
            <a:r>
              <a:rPr lang="en-US" sz="2000" i="1" dirty="0"/>
              <a:t>term</a:t>
            </a:r>
            <a:r>
              <a:rPr lang="en-US" sz="2000" dirty="0"/>
              <a:t> )* </a:t>
            </a:r>
          </a:p>
          <a:p>
            <a:pPr lvl="2" eaLnBrk="1" hangingPunct="1">
              <a:lnSpc>
                <a:spcPct val="90000"/>
              </a:lnSpc>
              <a:buFontTx/>
              <a:buNone/>
            </a:pPr>
            <a:r>
              <a:rPr lang="en-US" sz="2000" i="1" dirty="0"/>
              <a:t>term</a:t>
            </a:r>
            <a:r>
              <a:rPr lang="en-US" sz="2000" dirty="0"/>
              <a:t> ::= </a:t>
            </a:r>
            <a:r>
              <a:rPr lang="en-US" sz="2000" i="1" dirty="0"/>
              <a:t>factor </a:t>
            </a:r>
            <a:r>
              <a:rPr lang="en-US" sz="2000" dirty="0"/>
              <a:t>( ( </a:t>
            </a:r>
            <a:r>
              <a:rPr lang="en-US" sz="2000" dirty="0">
                <a:solidFill>
                  <a:srgbClr val="0099FF"/>
                </a:solidFill>
              </a:rPr>
              <a:t>*</a:t>
            </a:r>
            <a:r>
              <a:rPr lang="en-US" sz="2000" dirty="0"/>
              <a:t> | </a:t>
            </a:r>
            <a:r>
              <a:rPr lang="en-US" sz="2000" dirty="0">
                <a:solidFill>
                  <a:srgbClr val="0099FF"/>
                </a:solidFill>
              </a:rPr>
              <a:t>/</a:t>
            </a:r>
            <a:r>
              <a:rPr lang="en-US" sz="2000" dirty="0"/>
              <a:t> )  </a:t>
            </a:r>
            <a:r>
              <a:rPr lang="en-US" sz="2000" i="1" dirty="0"/>
              <a:t>factor</a:t>
            </a:r>
            <a:r>
              <a:rPr lang="en-US" sz="2000" dirty="0"/>
              <a:t> )*</a:t>
            </a:r>
          </a:p>
          <a:p>
            <a:pPr lvl="2" eaLnBrk="1" hangingPunct="1">
              <a:lnSpc>
                <a:spcPct val="90000"/>
              </a:lnSpc>
              <a:buFontTx/>
              <a:buNone/>
            </a:pPr>
            <a:r>
              <a:rPr lang="en-US" sz="2000" i="1" dirty="0"/>
              <a:t>factor</a:t>
            </a:r>
            <a:r>
              <a:rPr lang="en-US" sz="2000" dirty="0"/>
              <a:t> ::= </a:t>
            </a:r>
            <a:r>
              <a:rPr lang="en-US" sz="2000" i="1" dirty="0" err="1">
                <a:solidFill>
                  <a:srgbClr val="0099FF"/>
                </a:solidFill>
              </a:rPr>
              <a:t>int_lit</a:t>
            </a:r>
            <a:r>
              <a:rPr lang="en-US" sz="2000" dirty="0"/>
              <a:t> | </a:t>
            </a:r>
            <a:r>
              <a:rPr lang="en-US" sz="2000" b="1" dirty="0">
                <a:solidFill>
                  <a:srgbClr val="0099FF"/>
                </a:solidFill>
              </a:rPr>
              <a:t>(</a:t>
            </a:r>
            <a:r>
              <a:rPr lang="en-US" sz="2000" b="1" dirty="0"/>
              <a:t> </a:t>
            </a:r>
            <a:r>
              <a:rPr lang="en-US" sz="2000" i="1" dirty="0"/>
              <a:t>expr</a:t>
            </a:r>
            <a:r>
              <a:rPr lang="en-US" sz="2000" dirty="0"/>
              <a:t> </a:t>
            </a:r>
            <a:r>
              <a:rPr lang="en-US" sz="2000" b="1" dirty="0">
                <a:solidFill>
                  <a:srgbClr val="0099FF"/>
                </a:solidFill>
              </a:rPr>
              <a:t>)</a:t>
            </a:r>
          </a:p>
          <a:p>
            <a:pPr lvl="2" eaLnBrk="1" hangingPunct="1">
              <a:lnSpc>
                <a:spcPct val="90000"/>
              </a:lnSpc>
              <a:buFontTx/>
              <a:buNone/>
            </a:pPr>
            <a:endParaRPr lang="en-US" sz="1200" dirty="0"/>
          </a:p>
          <a:p>
            <a:pPr lvl="2" eaLnBrk="1" hangingPunct="1">
              <a:lnSpc>
                <a:spcPct val="90000"/>
              </a:lnSpc>
              <a:buFontTx/>
              <a:buNone/>
            </a:pPr>
            <a:endParaRPr lang="en-US" sz="1200" dirty="0"/>
          </a:p>
          <a:p>
            <a:pPr lvl="2" eaLnBrk="1" hangingPunct="1">
              <a:lnSpc>
                <a:spcPct val="90000"/>
              </a:lnSpc>
              <a:buFontTx/>
              <a:buNone/>
            </a:pPr>
            <a:r>
              <a:rPr lang="en-US" dirty="0">
                <a:solidFill>
                  <a:srgbClr val="FF0000"/>
                </a:solidFill>
              </a:rPr>
              <a:t>TODO: </a:t>
            </a:r>
          </a:p>
          <a:p>
            <a:pPr lvl="2" eaLnBrk="1" hangingPunct="1">
              <a:lnSpc>
                <a:spcPct val="90000"/>
              </a:lnSpc>
              <a:buFontTx/>
              <a:buNone/>
            </a:pPr>
            <a:r>
              <a:rPr lang="en-US" dirty="0">
                <a:solidFill>
                  <a:srgbClr val="FF0000"/>
                </a:solidFill>
              </a:rPr>
              <a:t>work through code and convince </a:t>
            </a:r>
          </a:p>
          <a:p>
            <a:pPr lvl="2" eaLnBrk="1" hangingPunct="1">
              <a:lnSpc>
                <a:spcPct val="90000"/>
              </a:lnSpc>
              <a:buFontTx/>
              <a:buNone/>
            </a:pPr>
            <a:r>
              <a:rPr lang="en-US" dirty="0">
                <a:solidFill>
                  <a:srgbClr val="FF0000"/>
                </a:solidFill>
              </a:rPr>
              <a:t>yourself that this</a:t>
            </a:r>
          </a:p>
          <a:p>
            <a:pPr lvl="2" eaLnBrk="1" hangingPunct="1">
              <a:lnSpc>
                <a:spcPct val="90000"/>
              </a:lnSpc>
              <a:buFontTx/>
              <a:buNone/>
            </a:pPr>
            <a:r>
              <a:rPr lang="en-US" dirty="0">
                <a:solidFill>
                  <a:srgbClr val="FF0000"/>
                </a:solidFill>
              </a:rPr>
              <a:t>AST will be created.</a:t>
            </a:r>
          </a:p>
        </p:txBody>
      </p:sp>
      <p:sp>
        <p:nvSpPr>
          <p:cNvPr id="4" name="TextBox 3">
            <a:extLst>
              <a:ext uri="{FF2B5EF4-FFF2-40B4-BE49-F238E27FC236}">
                <a16:creationId xmlns:a16="http://schemas.microsoft.com/office/drawing/2014/main" id="{9F61B547-3DBE-45C8-ACB8-D67403E527A4}"/>
              </a:ext>
            </a:extLst>
          </p:cNvPr>
          <p:cNvSpPr txBox="1"/>
          <p:nvPr/>
        </p:nvSpPr>
        <p:spPr>
          <a:xfrm>
            <a:off x="6345936" y="1828800"/>
            <a:ext cx="1280160" cy="369332"/>
          </a:xfrm>
          <a:prstGeom prst="rect">
            <a:avLst/>
          </a:prstGeom>
          <a:solidFill>
            <a:schemeClr val="accent4">
              <a:lumMod val="20000"/>
              <a:lumOff val="80000"/>
            </a:schemeClr>
          </a:solidFill>
        </p:spPr>
        <p:txBody>
          <a:bodyPr wrap="square" rtlCol="0">
            <a:spAutoFit/>
          </a:bodyPr>
          <a:lstStyle/>
          <a:p>
            <a:r>
              <a:rPr lang="en-US" dirty="0"/>
              <a:t>3 * (4 + 5)</a:t>
            </a:r>
          </a:p>
        </p:txBody>
      </p:sp>
      <p:grpSp>
        <p:nvGrpSpPr>
          <p:cNvPr id="6" name="Group 5">
            <a:extLst>
              <a:ext uri="{FF2B5EF4-FFF2-40B4-BE49-F238E27FC236}">
                <a16:creationId xmlns:a16="http://schemas.microsoft.com/office/drawing/2014/main" id="{D61F426E-E210-2DEC-8694-BEF824BF062D}"/>
              </a:ext>
            </a:extLst>
          </p:cNvPr>
          <p:cNvGrpSpPr/>
          <p:nvPr/>
        </p:nvGrpSpPr>
        <p:grpSpPr>
          <a:xfrm>
            <a:off x="5081880" y="2778750"/>
            <a:ext cx="3371804" cy="3384395"/>
            <a:chOff x="5422392" y="3209544"/>
            <a:chExt cx="3371804" cy="3384395"/>
          </a:xfrm>
        </p:grpSpPr>
        <p:sp>
          <p:nvSpPr>
            <p:cNvPr id="8" name="Oval 7">
              <a:extLst>
                <a:ext uri="{FF2B5EF4-FFF2-40B4-BE49-F238E27FC236}">
                  <a16:creationId xmlns:a16="http://schemas.microsoft.com/office/drawing/2014/main" id="{4451E282-F14A-65DC-347D-A487B1E73A2F}"/>
                </a:ext>
              </a:extLst>
            </p:cNvPr>
            <p:cNvSpPr/>
            <p:nvPr/>
          </p:nvSpPr>
          <p:spPr>
            <a:xfrm>
              <a:off x="6044184" y="3209544"/>
              <a:ext cx="923544"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CEA7513-E662-4C30-9C4A-ACCC5F5136C8}"/>
                </a:ext>
              </a:extLst>
            </p:cNvPr>
            <p:cNvCxnSpPr/>
            <p:nvPr/>
          </p:nvCxnSpPr>
          <p:spPr>
            <a:xfrm flipH="1">
              <a:off x="5934456" y="3895344"/>
              <a:ext cx="411480" cy="654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21579F9-740D-597B-5268-D915D4A8711F}"/>
                </a:ext>
              </a:extLst>
            </p:cNvPr>
            <p:cNvCxnSpPr>
              <a:stCxn id="8" idx="5"/>
            </p:cNvCxnSpPr>
            <p:nvPr/>
          </p:nvCxnSpPr>
          <p:spPr>
            <a:xfrm>
              <a:off x="6832478" y="3794911"/>
              <a:ext cx="427858" cy="75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1118C002-9349-6AC0-16DE-B79EC836ED6B}"/>
                </a:ext>
              </a:extLst>
            </p:cNvPr>
            <p:cNvSpPr/>
            <p:nvPr/>
          </p:nvSpPr>
          <p:spPr>
            <a:xfrm>
              <a:off x="6966920" y="4508148"/>
              <a:ext cx="923544"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685339F-7BA4-DAD9-3154-E0AFDB955386}"/>
                </a:ext>
              </a:extLst>
            </p:cNvPr>
            <p:cNvSpPr/>
            <p:nvPr/>
          </p:nvSpPr>
          <p:spPr>
            <a:xfrm>
              <a:off x="5422392" y="4578096"/>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CA272D7-F351-0C57-C610-E8CC06026384}"/>
                </a:ext>
              </a:extLst>
            </p:cNvPr>
            <p:cNvSpPr/>
            <p:nvPr/>
          </p:nvSpPr>
          <p:spPr>
            <a:xfrm>
              <a:off x="6432804" y="5381244"/>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89B40E3-5DEF-A3F3-EF82-498BEBD33E73}"/>
                </a:ext>
              </a:extLst>
            </p:cNvPr>
            <p:cNvSpPr/>
            <p:nvPr/>
          </p:nvSpPr>
          <p:spPr>
            <a:xfrm>
              <a:off x="7870652" y="5323295"/>
              <a:ext cx="923544" cy="6858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20624BEF-F06F-9C74-6908-91A2C6150D21}"/>
                </a:ext>
              </a:extLst>
            </p:cNvPr>
            <p:cNvCxnSpPr>
              <a:stCxn id="20" idx="3"/>
              <a:endCxn id="22" idx="0"/>
            </p:cNvCxnSpPr>
            <p:nvPr/>
          </p:nvCxnSpPr>
          <p:spPr>
            <a:xfrm flipH="1">
              <a:off x="6894576" y="5093515"/>
              <a:ext cx="207594" cy="287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F611C99-780B-CC7B-007F-948A0441711E}"/>
                </a:ext>
              </a:extLst>
            </p:cNvPr>
            <p:cNvCxnSpPr>
              <a:cxnSpLocks/>
            </p:cNvCxnSpPr>
            <p:nvPr/>
          </p:nvCxnSpPr>
          <p:spPr>
            <a:xfrm>
              <a:off x="7818120" y="5003607"/>
              <a:ext cx="306710" cy="377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Diamond 25">
              <a:extLst>
                <a:ext uri="{FF2B5EF4-FFF2-40B4-BE49-F238E27FC236}">
                  <a16:creationId xmlns:a16="http://schemas.microsoft.com/office/drawing/2014/main" id="{FAE12F4E-EB05-F475-5E42-B26BC4031A60}"/>
                </a:ext>
              </a:extLst>
            </p:cNvPr>
            <p:cNvSpPr/>
            <p:nvPr/>
          </p:nvSpPr>
          <p:spPr>
            <a:xfrm>
              <a:off x="6465204" y="4004811"/>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27" name="Diamond 26">
              <a:extLst>
                <a:ext uri="{FF2B5EF4-FFF2-40B4-BE49-F238E27FC236}">
                  <a16:creationId xmlns:a16="http://schemas.microsoft.com/office/drawing/2014/main" id="{3260146E-6408-7FFB-9043-793BFB29788B}"/>
                </a:ext>
              </a:extLst>
            </p:cNvPr>
            <p:cNvSpPr/>
            <p:nvPr/>
          </p:nvSpPr>
          <p:spPr>
            <a:xfrm>
              <a:off x="7449904" y="5281646"/>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cxnSp>
          <p:nvCxnSpPr>
            <p:cNvPr id="28" name="Straight Arrow Connector 27">
              <a:extLst>
                <a:ext uri="{FF2B5EF4-FFF2-40B4-BE49-F238E27FC236}">
                  <a16:creationId xmlns:a16="http://schemas.microsoft.com/office/drawing/2014/main" id="{EBE360AB-DFE4-8FEB-1FBC-85D96575AF1B}"/>
                </a:ext>
              </a:extLst>
            </p:cNvPr>
            <p:cNvCxnSpPr>
              <a:cxnSpLocks/>
              <a:endCxn id="26" idx="0"/>
            </p:cNvCxnSpPr>
            <p:nvPr/>
          </p:nvCxnSpPr>
          <p:spPr>
            <a:xfrm>
              <a:off x="6574393" y="3889445"/>
              <a:ext cx="28141" cy="1153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4C15E58-0F51-771E-A1CD-E7D322DEB33F}"/>
                </a:ext>
              </a:extLst>
            </p:cNvPr>
            <p:cNvCxnSpPr>
              <a:cxnSpLocks/>
              <a:endCxn id="27" idx="0"/>
            </p:cNvCxnSpPr>
            <p:nvPr/>
          </p:nvCxnSpPr>
          <p:spPr>
            <a:xfrm flipH="1">
              <a:off x="7587234" y="5151912"/>
              <a:ext cx="5516" cy="129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Diamond 29">
              <a:extLst>
                <a:ext uri="{FF2B5EF4-FFF2-40B4-BE49-F238E27FC236}">
                  <a16:creationId xmlns:a16="http://schemas.microsoft.com/office/drawing/2014/main" id="{A8AF21F4-FBA5-69CD-5E59-3B3BF2A1A5A6}"/>
                </a:ext>
              </a:extLst>
            </p:cNvPr>
            <p:cNvSpPr/>
            <p:nvPr/>
          </p:nvSpPr>
          <p:spPr>
            <a:xfrm>
              <a:off x="5781170" y="5392226"/>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1" name="Diamond 30">
              <a:extLst>
                <a:ext uri="{FF2B5EF4-FFF2-40B4-BE49-F238E27FC236}">
                  <a16:creationId xmlns:a16="http://schemas.microsoft.com/office/drawing/2014/main" id="{2CF2749F-B854-8518-E30F-8648CAEA99AD}"/>
                </a:ext>
              </a:extLst>
            </p:cNvPr>
            <p:cNvSpPr/>
            <p:nvPr/>
          </p:nvSpPr>
          <p:spPr>
            <a:xfrm>
              <a:off x="8305300" y="6107110"/>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32" name="Diamond 31">
              <a:extLst>
                <a:ext uri="{FF2B5EF4-FFF2-40B4-BE49-F238E27FC236}">
                  <a16:creationId xmlns:a16="http://schemas.microsoft.com/office/drawing/2014/main" id="{57CA22A2-B97A-9007-FD64-E72E17E826E2}"/>
                </a:ext>
              </a:extLst>
            </p:cNvPr>
            <p:cNvSpPr/>
            <p:nvPr/>
          </p:nvSpPr>
          <p:spPr>
            <a:xfrm>
              <a:off x="6823282" y="6150594"/>
              <a:ext cx="274660" cy="443345"/>
            </a:xfrm>
            <a:prstGeom prst="diamond">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33" name="Straight Arrow Connector 32">
              <a:extLst>
                <a:ext uri="{FF2B5EF4-FFF2-40B4-BE49-F238E27FC236}">
                  <a16:creationId xmlns:a16="http://schemas.microsoft.com/office/drawing/2014/main" id="{FBC7AE4D-4D44-6EC8-A6C5-AAE01FD71E83}"/>
                </a:ext>
              </a:extLst>
            </p:cNvPr>
            <p:cNvCxnSpPr>
              <a:cxnSpLocks/>
              <a:endCxn id="30" idx="0"/>
            </p:cNvCxnSpPr>
            <p:nvPr/>
          </p:nvCxnSpPr>
          <p:spPr>
            <a:xfrm flipH="1">
              <a:off x="5918500" y="5263896"/>
              <a:ext cx="25689" cy="1283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4664BE9-CEA9-459D-3846-68A7B66A554E}"/>
                </a:ext>
              </a:extLst>
            </p:cNvPr>
            <p:cNvCxnSpPr>
              <a:cxnSpLocks/>
              <a:endCxn id="32" idx="0"/>
            </p:cNvCxnSpPr>
            <p:nvPr/>
          </p:nvCxnSpPr>
          <p:spPr>
            <a:xfrm>
              <a:off x="6945604" y="6067044"/>
              <a:ext cx="15008" cy="83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47E55B1E-7ABC-B2CC-61FC-380B54A71BC8}"/>
                </a:ext>
              </a:extLst>
            </p:cNvPr>
            <p:cNvCxnSpPr>
              <a:cxnSpLocks/>
              <a:endCxn id="31" idx="0"/>
            </p:cNvCxnSpPr>
            <p:nvPr/>
          </p:nvCxnSpPr>
          <p:spPr>
            <a:xfrm>
              <a:off x="8435289" y="6008650"/>
              <a:ext cx="7341" cy="98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964606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2301-A84F-486E-9F11-F2B94D817110}"/>
              </a:ext>
            </a:extLst>
          </p:cNvPr>
          <p:cNvSpPr>
            <a:spLocks noGrp="1"/>
          </p:cNvSpPr>
          <p:nvPr>
            <p:ph type="title"/>
          </p:nvPr>
        </p:nvSpPr>
        <p:spPr/>
        <p:txBody>
          <a:bodyPr/>
          <a:lstStyle/>
          <a:p>
            <a:r>
              <a:rPr lang="en-US" dirty="0"/>
              <a:t>Action routines</a:t>
            </a:r>
          </a:p>
        </p:txBody>
      </p:sp>
      <p:sp>
        <p:nvSpPr>
          <p:cNvPr id="3" name="Content Placeholder 2">
            <a:extLst>
              <a:ext uri="{FF2B5EF4-FFF2-40B4-BE49-F238E27FC236}">
                <a16:creationId xmlns:a16="http://schemas.microsoft.com/office/drawing/2014/main" id="{BAE6A181-FDC7-40A2-A92E-AAA98B57F4A2}"/>
              </a:ext>
            </a:extLst>
          </p:cNvPr>
          <p:cNvSpPr>
            <a:spLocks noGrp="1"/>
          </p:cNvSpPr>
          <p:nvPr>
            <p:ph idx="10"/>
          </p:nvPr>
        </p:nvSpPr>
        <p:spPr/>
        <p:txBody>
          <a:bodyPr/>
          <a:lstStyle/>
          <a:p>
            <a:pPr lvl="2" eaLnBrk="1" hangingPunct="1">
              <a:lnSpc>
                <a:spcPct val="90000"/>
              </a:lnSpc>
              <a:buFontTx/>
              <a:buNone/>
            </a:pPr>
            <a:r>
              <a:rPr lang="en-US" sz="2000" i="1" dirty="0"/>
              <a:t>expr</a:t>
            </a:r>
            <a:r>
              <a:rPr lang="en-US" sz="2000" dirty="0"/>
              <a:t> ::= </a:t>
            </a:r>
            <a:r>
              <a:rPr lang="en-US" sz="2000" dirty="0">
                <a:solidFill>
                  <a:srgbClr val="FF0000"/>
                </a:solidFill>
              </a:rPr>
              <a:t>Expr left =</a:t>
            </a:r>
            <a:r>
              <a:rPr lang="en-US" sz="2000" i="1" dirty="0"/>
              <a:t>term</a:t>
            </a:r>
            <a:r>
              <a:rPr lang="en-US" sz="2000" dirty="0"/>
              <a:t> </a:t>
            </a:r>
          </a:p>
          <a:p>
            <a:pPr lvl="2" eaLnBrk="1" hangingPunct="1">
              <a:lnSpc>
                <a:spcPct val="90000"/>
              </a:lnSpc>
              <a:buFontTx/>
              <a:buNone/>
            </a:pPr>
            <a:r>
              <a:rPr lang="en-US" sz="2000" dirty="0"/>
              <a:t>    (</a:t>
            </a:r>
            <a:r>
              <a:rPr lang="en-US" sz="2000" dirty="0">
                <a:solidFill>
                  <a:srgbClr val="FF0000"/>
                </a:solidFill>
              </a:rPr>
              <a:t>op= </a:t>
            </a:r>
            <a:r>
              <a:rPr lang="en-US" sz="2000" dirty="0"/>
              <a:t>( </a:t>
            </a:r>
            <a:r>
              <a:rPr lang="en-US" sz="2000" dirty="0">
                <a:solidFill>
                  <a:srgbClr val="0099FF"/>
                </a:solidFill>
              </a:rPr>
              <a:t>+ </a:t>
            </a:r>
            <a:r>
              <a:rPr lang="en-US" sz="2000" dirty="0"/>
              <a:t>| </a:t>
            </a:r>
            <a:r>
              <a:rPr lang="en-US" sz="2000" dirty="0">
                <a:solidFill>
                  <a:srgbClr val="0099FF"/>
                </a:solidFill>
              </a:rPr>
              <a:t>- </a:t>
            </a:r>
            <a:r>
              <a:rPr lang="en-US" sz="2000" dirty="0"/>
              <a:t>)  </a:t>
            </a:r>
            <a:r>
              <a:rPr lang="en-US" sz="2000" dirty="0">
                <a:solidFill>
                  <a:srgbClr val="FF0000"/>
                </a:solidFill>
              </a:rPr>
              <a:t>right=</a:t>
            </a:r>
            <a:r>
              <a:rPr lang="en-US" sz="2000" i="1" dirty="0"/>
              <a:t>term</a:t>
            </a:r>
            <a:r>
              <a:rPr lang="en-US" sz="2000" dirty="0"/>
              <a:t>  </a:t>
            </a:r>
          </a:p>
          <a:p>
            <a:pPr lvl="2" eaLnBrk="1" hangingPunct="1">
              <a:lnSpc>
                <a:spcPct val="90000"/>
              </a:lnSpc>
              <a:buFontTx/>
              <a:buNone/>
            </a:pPr>
            <a:r>
              <a:rPr lang="en-US" sz="2000" dirty="0"/>
              <a:t>     </a:t>
            </a:r>
            <a:r>
              <a:rPr lang="en-US" sz="2000" dirty="0">
                <a:solidFill>
                  <a:srgbClr val="FF0000"/>
                </a:solidFill>
              </a:rPr>
              <a:t>left = new   </a:t>
            </a:r>
            <a:r>
              <a:rPr lang="en-US" sz="2000" dirty="0" err="1">
                <a:solidFill>
                  <a:srgbClr val="FF0000"/>
                </a:solidFill>
              </a:rPr>
              <a:t>BinaryExpr</a:t>
            </a:r>
            <a:r>
              <a:rPr lang="en-US" sz="2000" dirty="0">
                <a:solidFill>
                  <a:srgbClr val="FF0000"/>
                </a:solidFill>
              </a:rPr>
              <a:t>(</a:t>
            </a:r>
            <a:r>
              <a:rPr lang="en-US" sz="2000" dirty="0" err="1">
                <a:solidFill>
                  <a:srgbClr val="FF0000"/>
                </a:solidFill>
              </a:rPr>
              <a:t>left,op,right</a:t>
            </a:r>
            <a:r>
              <a:rPr lang="en-US" sz="2000" dirty="0">
                <a:solidFill>
                  <a:srgbClr val="FF0000"/>
                </a:solidFill>
              </a:rPr>
              <a:t>) </a:t>
            </a:r>
            <a:r>
              <a:rPr lang="en-US" sz="2000" dirty="0"/>
              <a:t>  )* </a:t>
            </a:r>
          </a:p>
          <a:p>
            <a:pPr lvl="2" eaLnBrk="1" hangingPunct="1">
              <a:lnSpc>
                <a:spcPct val="90000"/>
              </a:lnSpc>
              <a:buFontTx/>
              <a:buNone/>
            </a:pPr>
            <a:r>
              <a:rPr lang="en-US" sz="2000" dirty="0"/>
              <a:t>     </a:t>
            </a:r>
            <a:r>
              <a:rPr lang="en-US" sz="2000" dirty="0">
                <a:solidFill>
                  <a:srgbClr val="FF0000"/>
                </a:solidFill>
              </a:rPr>
              <a:t>return left;</a:t>
            </a:r>
          </a:p>
          <a:p>
            <a:pPr lvl="2" eaLnBrk="1" hangingPunct="1">
              <a:lnSpc>
                <a:spcPct val="90000"/>
              </a:lnSpc>
              <a:buFontTx/>
              <a:buNone/>
            </a:pPr>
            <a:r>
              <a:rPr lang="en-US" sz="2000" i="1" dirty="0"/>
              <a:t>term</a:t>
            </a:r>
            <a:r>
              <a:rPr lang="en-US" sz="2000" dirty="0"/>
              <a:t> ::= </a:t>
            </a:r>
            <a:r>
              <a:rPr lang="en-US" sz="2000" dirty="0">
                <a:solidFill>
                  <a:srgbClr val="FF0000"/>
                </a:solidFill>
              </a:rPr>
              <a:t>Expr left =</a:t>
            </a:r>
            <a:r>
              <a:rPr lang="en-US" sz="2000" i="1" dirty="0"/>
              <a:t>factor</a:t>
            </a:r>
            <a:r>
              <a:rPr lang="en-US" sz="2000" dirty="0"/>
              <a:t> </a:t>
            </a:r>
          </a:p>
          <a:p>
            <a:pPr lvl="2" eaLnBrk="1" hangingPunct="1">
              <a:lnSpc>
                <a:spcPct val="90000"/>
              </a:lnSpc>
              <a:buFontTx/>
              <a:buNone/>
            </a:pPr>
            <a:r>
              <a:rPr lang="en-US" sz="2000" dirty="0"/>
              <a:t>    (</a:t>
            </a:r>
            <a:r>
              <a:rPr lang="en-US" sz="2000" dirty="0">
                <a:solidFill>
                  <a:srgbClr val="FF0000"/>
                </a:solidFill>
              </a:rPr>
              <a:t>op= </a:t>
            </a:r>
            <a:r>
              <a:rPr lang="en-US" sz="2000" dirty="0"/>
              <a:t>( </a:t>
            </a:r>
            <a:r>
              <a:rPr lang="en-US" sz="2000" dirty="0">
                <a:solidFill>
                  <a:srgbClr val="0099FF"/>
                </a:solidFill>
              </a:rPr>
              <a:t>* </a:t>
            </a:r>
            <a:r>
              <a:rPr lang="en-US" sz="2000" dirty="0"/>
              <a:t>| </a:t>
            </a:r>
            <a:r>
              <a:rPr lang="en-US" sz="2000" dirty="0">
                <a:solidFill>
                  <a:srgbClr val="0099FF"/>
                </a:solidFill>
              </a:rPr>
              <a:t>/ </a:t>
            </a:r>
            <a:r>
              <a:rPr lang="en-US" sz="2000" dirty="0"/>
              <a:t>)  </a:t>
            </a:r>
            <a:r>
              <a:rPr lang="en-US" sz="2000" dirty="0">
                <a:solidFill>
                  <a:srgbClr val="FF0000"/>
                </a:solidFill>
              </a:rPr>
              <a:t>right=</a:t>
            </a:r>
            <a:r>
              <a:rPr lang="en-US" sz="2000" i="1" dirty="0"/>
              <a:t>factor</a:t>
            </a:r>
            <a:r>
              <a:rPr lang="en-US" sz="2000" dirty="0"/>
              <a:t>  </a:t>
            </a:r>
          </a:p>
          <a:p>
            <a:pPr lvl="2" eaLnBrk="1" hangingPunct="1">
              <a:lnSpc>
                <a:spcPct val="90000"/>
              </a:lnSpc>
              <a:buFontTx/>
              <a:buNone/>
            </a:pPr>
            <a:r>
              <a:rPr lang="en-US" sz="2000" dirty="0"/>
              <a:t>     </a:t>
            </a:r>
            <a:r>
              <a:rPr lang="en-US" sz="2000" dirty="0">
                <a:solidFill>
                  <a:srgbClr val="FF0000"/>
                </a:solidFill>
              </a:rPr>
              <a:t>left = new   </a:t>
            </a:r>
            <a:r>
              <a:rPr lang="en-US" sz="2000" dirty="0" err="1">
                <a:solidFill>
                  <a:srgbClr val="FF0000"/>
                </a:solidFill>
              </a:rPr>
              <a:t>BinaryExpr</a:t>
            </a:r>
            <a:r>
              <a:rPr lang="en-US" sz="2000" dirty="0">
                <a:solidFill>
                  <a:srgbClr val="FF0000"/>
                </a:solidFill>
              </a:rPr>
              <a:t>(</a:t>
            </a:r>
            <a:r>
              <a:rPr lang="en-US" sz="2000" dirty="0" err="1">
                <a:solidFill>
                  <a:srgbClr val="FF0000"/>
                </a:solidFill>
              </a:rPr>
              <a:t>left,op,right</a:t>
            </a:r>
            <a:r>
              <a:rPr lang="en-US" sz="2000" dirty="0">
                <a:solidFill>
                  <a:srgbClr val="FF0000"/>
                </a:solidFill>
              </a:rPr>
              <a:t>) </a:t>
            </a:r>
            <a:r>
              <a:rPr lang="en-US" sz="2000" dirty="0"/>
              <a:t>  )* </a:t>
            </a:r>
          </a:p>
          <a:p>
            <a:pPr lvl="2" eaLnBrk="1" hangingPunct="1">
              <a:lnSpc>
                <a:spcPct val="90000"/>
              </a:lnSpc>
              <a:buFontTx/>
              <a:buNone/>
            </a:pPr>
            <a:r>
              <a:rPr lang="en-US" sz="2000" dirty="0"/>
              <a:t>     </a:t>
            </a:r>
            <a:r>
              <a:rPr lang="en-US" sz="2000" dirty="0">
                <a:solidFill>
                  <a:srgbClr val="FF0000"/>
                </a:solidFill>
              </a:rPr>
              <a:t>return left;</a:t>
            </a:r>
          </a:p>
          <a:p>
            <a:pPr lvl="2" eaLnBrk="1" hangingPunct="1">
              <a:lnSpc>
                <a:spcPct val="90000"/>
              </a:lnSpc>
              <a:buFontTx/>
              <a:buNone/>
            </a:pPr>
            <a:r>
              <a:rPr lang="en-US" sz="2000" i="1" dirty="0"/>
              <a:t>factor</a:t>
            </a:r>
            <a:r>
              <a:rPr lang="en-US" sz="2000" dirty="0"/>
              <a:t> ::= </a:t>
            </a:r>
            <a:r>
              <a:rPr lang="en-US" sz="2000" dirty="0">
                <a:solidFill>
                  <a:srgbClr val="FF0000"/>
                </a:solidFill>
              </a:rPr>
              <a:t>return new </a:t>
            </a:r>
            <a:r>
              <a:rPr lang="en-US" sz="2000" dirty="0" err="1">
                <a:solidFill>
                  <a:srgbClr val="FF0000"/>
                </a:solidFill>
              </a:rPr>
              <a:t>IntLitExpr</a:t>
            </a:r>
            <a:r>
              <a:rPr lang="en-US" sz="2000" dirty="0">
                <a:solidFill>
                  <a:srgbClr val="FF0000"/>
                </a:solidFill>
              </a:rPr>
              <a:t>( </a:t>
            </a:r>
            <a:r>
              <a:rPr lang="en-US" sz="2000" i="1" dirty="0" err="1">
                <a:solidFill>
                  <a:srgbClr val="0099FF"/>
                </a:solidFill>
              </a:rPr>
              <a:t>int_lit</a:t>
            </a:r>
            <a:r>
              <a:rPr lang="en-US" sz="2000" i="1" dirty="0">
                <a:solidFill>
                  <a:srgbClr val="0099FF"/>
                </a:solidFill>
              </a:rPr>
              <a:t> </a:t>
            </a:r>
            <a:r>
              <a:rPr lang="en-US" sz="2000" dirty="0">
                <a:solidFill>
                  <a:srgbClr val="FF0000"/>
                </a:solidFill>
              </a:rPr>
              <a:t>) </a:t>
            </a:r>
          </a:p>
          <a:p>
            <a:pPr lvl="2" eaLnBrk="1" hangingPunct="1">
              <a:lnSpc>
                <a:spcPct val="90000"/>
              </a:lnSpc>
              <a:buFontTx/>
              <a:buNone/>
            </a:pPr>
            <a:r>
              <a:rPr lang="en-US" sz="2000" dirty="0">
                <a:solidFill>
                  <a:srgbClr val="FF0000"/>
                </a:solidFill>
              </a:rPr>
              <a:t>    </a:t>
            </a:r>
            <a:r>
              <a:rPr lang="en-US" sz="2000" dirty="0"/>
              <a:t>| </a:t>
            </a:r>
            <a:r>
              <a:rPr lang="en-US" sz="2000" b="1" dirty="0">
                <a:solidFill>
                  <a:srgbClr val="0099FF"/>
                </a:solidFill>
              </a:rPr>
              <a:t>(</a:t>
            </a:r>
            <a:r>
              <a:rPr lang="en-US" sz="2000" b="1" dirty="0"/>
              <a:t> </a:t>
            </a:r>
            <a:r>
              <a:rPr lang="en-US" sz="2000" dirty="0">
                <a:solidFill>
                  <a:srgbClr val="FF0000"/>
                </a:solidFill>
              </a:rPr>
              <a:t>return </a:t>
            </a:r>
            <a:r>
              <a:rPr lang="en-US" sz="2000" i="1" dirty="0"/>
              <a:t>expr</a:t>
            </a:r>
            <a:r>
              <a:rPr lang="en-US" sz="2000" dirty="0"/>
              <a:t> </a:t>
            </a:r>
            <a:r>
              <a:rPr lang="en-US" sz="2000" b="1" dirty="0">
                <a:solidFill>
                  <a:srgbClr val="0099FF"/>
                </a:solidFill>
              </a:rPr>
              <a:t>)</a:t>
            </a:r>
          </a:p>
          <a:p>
            <a:endParaRPr lang="en-US" dirty="0"/>
          </a:p>
        </p:txBody>
      </p:sp>
      <p:sp>
        <p:nvSpPr>
          <p:cNvPr id="4" name="TextBox 3">
            <a:extLst>
              <a:ext uri="{FF2B5EF4-FFF2-40B4-BE49-F238E27FC236}">
                <a16:creationId xmlns:a16="http://schemas.microsoft.com/office/drawing/2014/main" id="{F9235682-E159-405A-A866-C6D8DE19EF1A}"/>
              </a:ext>
            </a:extLst>
          </p:cNvPr>
          <p:cNvSpPr txBox="1"/>
          <p:nvPr/>
        </p:nvSpPr>
        <p:spPr>
          <a:xfrm>
            <a:off x="6464808" y="2606040"/>
            <a:ext cx="2578608" cy="2031325"/>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Embed actions (or code snippets) into grammar</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Action performed when parser gets to that point (code snippet inserted into parser)</a:t>
            </a:r>
          </a:p>
        </p:txBody>
      </p:sp>
    </p:spTree>
    <p:extLst>
      <p:ext uri="{BB962C8B-B14F-4D97-AF65-F5344CB8AC3E}">
        <p14:creationId xmlns:p14="http://schemas.microsoft.com/office/powerpoint/2010/main" val="28136542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B6F1-B008-46A0-8934-5A0BD5BFDB19}"/>
              </a:ext>
            </a:extLst>
          </p:cNvPr>
          <p:cNvSpPr>
            <a:spLocks noGrp="1"/>
          </p:cNvSpPr>
          <p:nvPr>
            <p:ph type="title"/>
          </p:nvPr>
        </p:nvSpPr>
        <p:spPr/>
        <p:txBody>
          <a:bodyPr/>
          <a:lstStyle/>
          <a:p>
            <a:r>
              <a:rPr lang="en-US" dirty="0"/>
              <a:t>What do we do with an AST?</a:t>
            </a:r>
          </a:p>
        </p:txBody>
      </p:sp>
      <p:sp>
        <p:nvSpPr>
          <p:cNvPr id="3" name="Content Placeholder 2">
            <a:extLst>
              <a:ext uri="{FF2B5EF4-FFF2-40B4-BE49-F238E27FC236}">
                <a16:creationId xmlns:a16="http://schemas.microsoft.com/office/drawing/2014/main" id="{F59600DF-5703-436E-A830-19D1090EE89B}"/>
              </a:ext>
            </a:extLst>
          </p:cNvPr>
          <p:cNvSpPr>
            <a:spLocks noGrp="1"/>
          </p:cNvSpPr>
          <p:nvPr>
            <p:ph idx="10"/>
          </p:nvPr>
        </p:nvSpPr>
        <p:spPr/>
        <p:txBody>
          <a:bodyPr/>
          <a:lstStyle/>
          <a:p>
            <a:r>
              <a:rPr lang="en-US" dirty="0"/>
              <a:t>The AST represents the program in memory</a:t>
            </a:r>
          </a:p>
          <a:p>
            <a:r>
              <a:rPr lang="en-US" dirty="0"/>
              <a:t>We traverse the AST for multiple purposes</a:t>
            </a:r>
          </a:p>
          <a:p>
            <a:pPr lvl="1"/>
            <a:r>
              <a:rPr lang="en-US" dirty="0"/>
              <a:t>Interpretation</a:t>
            </a:r>
          </a:p>
          <a:p>
            <a:pPr lvl="1"/>
            <a:r>
              <a:rPr lang="en-US" dirty="0"/>
              <a:t>Compilation phases</a:t>
            </a:r>
          </a:p>
          <a:p>
            <a:pPr lvl="2"/>
            <a:r>
              <a:rPr lang="en-US" dirty="0"/>
              <a:t>type checking</a:t>
            </a:r>
          </a:p>
          <a:p>
            <a:pPr lvl="2"/>
            <a:r>
              <a:rPr lang="en-US" dirty="0"/>
              <a:t>code generation</a:t>
            </a:r>
          </a:p>
        </p:txBody>
      </p:sp>
    </p:spTree>
    <p:extLst>
      <p:ext uri="{BB962C8B-B14F-4D97-AF65-F5344CB8AC3E}">
        <p14:creationId xmlns:p14="http://schemas.microsoft.com/office/powerpoint/2010/main" val="16010052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BFD12-37DF-44F3-9178-346803608953}"/>
              </a:ext>
            </a:extLst>
          </p:cNvPr>
          <p:cNvSpPr>
            <a:spLocks noGrp="1"/>
          </p:cNvSpPr>
          <p:nvPr>
            <p:ph type="title"/>
          </p:nvPr>
        </p:nvSpPr>
        <p:spPr/>
        <p:txBody>
          <a:bodyPr/>
          <a:lstStyle/>
          <a:p>
            <a:r>
              <a:rPr lang="en-US" dirty="0"/>
              <a:t>Design problem</a:t>
            </a:r>
          </a:p>
        </p:txBody>
      </p:sp>
      <p:sp>
        <p:nvSpPr>
          <p:cNvPr id="2" name="Content Placeholder 1">
            <a:extLst>
              <a:ext uri="{FF2B5EF4-FFF2-40B4-BE49-F238E27FC236}">
                <a16:creationId xmlns:a16="http://schemas.microsoft.com/office/drawing/2014/main" id="{84CE3A76-2BC9-4332-B265-1A979EEB5316}"/>
              </a:ext>
            </a:extLst>
          </p:cNvPr>
          <p:cNvSpPr>
            <a:spLocks noGrp="1"/>
          </p:cNvSpPr>
          <p:nvPr>
            <p:ph idx="10"/>
          </p:nvPr>
        </p:nvSpPr>
        <p:spPr>
          <a:xfrm>
            <a:off x="327868" y="1865376"/>
            <a:ext cx="7556500" cy="4541267"/>
          </a:xfrm>
        </p:spPr>
        <p:txBody>
          <a:bodyPr>
            <a:normAutofit/>
          </a:bodyPr>
          <a:lstStyle/>
          <a:p>
            <a:r>
              <a:rPr lang="en-US" dirty="0"/>
              <a:t>Setting</a:t>
            </a:r>
          </a:p>
          <a:p>
            <a:pPr lvl="1"/>
            <a:r>
              <a:rPr lang="en-US" dirty="0"/>
              <a:t>We have a data structure, the AST, with several different types of nodes.  </a:t>
            </a:r>
          </a:p>
          <a:p>
            <a:pPr lvl="1"/>
            <a:r>
              <a:rPr lang="en-US" dirty="0"/>
              <a:t>We want to traverse the data structure multiple times with different effects </a:t>
            </a:r>
          </a:p>
          <a:p>
            <a:pPr lvl="2"/>
            <a:r>
              <a:rPr lang="en-US" dirty="0"/>
              <a:t>type checking</a:t>
            </a:r>
          </a:p>
          <a:p>
            <a:pPr lvl="2"/>
            <a:r>
              <a:rPr lang="en-US" dirty="0"/>
              <a:t>code generation</a:t>
            </a:r>
          </a:p>
          <a:p>
            <a:pPr lvl="1"/>
            <a:r>
              <a:rPr lang="en-US" dirty="0"/>
              <a:t>While traversing the structure, the action depends on the type of the node</a:t>
            </a:r>
          </a:p>
          <a:p>
            <a:pPr lvl="2"/>
            <a:r>
              <a:rPr lang="en-US" dirty="0" err="1"/>
              <a:t>IntLitExpr</a:t>
            </a:r>
            <a:r>
              <a:rPr lang="en-US" dirty="0"/>
              <a:t> </a:t>
            </a:r>
          </a:p>
          <a:p>
            <a:pPr lvl="2"/>
            <a:r>
              <a:rPr lang="en-US" dirty="0" err="1"/>
              <a:t>BinaryExpr</a:t>
            </a:r>
            <a:endParaRPr lang="en-US" dirty="0"/>
          </a:p>
          <a:p>
            <a:pPr marL="228600" lvl="1" indent="0">
              <a:buNone/>
            </a:pPr>
            <a:r>
              <a:rPr lang="en-US" dirty="0"/>
              <a:t>	</a:t>
            </a:r>
          </a:p>
        </p:txBody>
      </p:sp>
      <p:sp>
        <p:nvSpPr>
          <p:cNvPr id="3" name="Slide Number Placeholder 2">
            <a:extLst>
              <a:ext uri="{FF2B5EF4-FFF2-40B4-BE49-F238E27FC236}">
                <a16:creationId xmlns:a16="http://schemas.microsoft.com/office/drawing/2014/main" id="{619A38C7-8EA8-4B78-97CB-B2E75D4A379F}"/>
              </a:ext>
            </a:extLst>
          </p:cNvPr>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199</a:t>
            </a:fld>
            <a:endParaRPr lang="en-US"/>
          </a:p>
        </p:txBody>
      </p:sp>
    </p:spTree>
    <p:extLst>
      <p:ext uri="{BB962C8B-B14F-4D97-AF65-F5344CB8AC3E}">
        <p14:creationId xmlns:p14="http://schemas.microsoft.com/office/powerpoint/2010/main" val="322681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6B4B-CD89-4EFB-98D5-069B1B9B58C8}"/>
              </a:ext>
            </a:extLst>
          </p:cNvPr>
          <p:cNvSpPr>
            <a:spLocks noGrp="1"/>
          </p:cNvSpPr>
          <p:nvPr>
            <p:ph type="title"/>
          </p:nvPr>
        </p:nvSpPr>
        <p:spPr/>
        <p:txBody>
          <a:bodyPr/>
          <a:lstStyle/>
          <a:p>
            <a:r>
              <a:rPr lang="en-US"/>
              <a:t>Where we are</a:t>
            </a:r>
            <a:endParaRPr lang="en-US" dirty="0"/>
          </a:p>
        </p:txBody>
      </p:sp>
      <p:sp>
        <p:nvSpPr>
          <p:cNvPr id="4098" name="Rectangle 3"/>
          <p:cNvSpPr>
            <a:spLocks noGrp="1" noChangeArrowheads="1"/>
          </p:cNvSpPr>
          <p:nvPr>
            <p:ph idx="10"/>
          </p:nvPr>
        </p:nvSpPr>
        <p:spPr/>
        <p:txBody>
          <a:bodyPr/>
          <a:lstStyle/>
          <a:p>
            <a:pPr eaLnBrk="1" hangingPunct="1">
              <a:lnSpc>
                <a:spcPct val="90000"/>
              </a:lnSpc>
            </a:pPr>
            <a:r>
              <a:rPr lang="en-US" dirty="0"/>
              <a:t>Recall: first step of language translation is </a:t>
            </a:r>
            <a:r>
              <a:rPr lang="en-US" dirty="0">
                <a:solidFill>
                  <a:schemeClr val="accent5"/>
                </a:solidFill>
              </a:rPr>
              <a:t>lexical analysis </a:t>
            </a:r>
            <a:r>
              <a:rPr lang="en-US" dirty="0"/>
              <a:t>(or scanning)</a:t>
            </a:r>
          </a:p>
          <a:p>
            <a:pPr lvl="1" eaLnBrk="1" hangingPunct="1">
              <a:lnSpc>
                <a:spcPct val="90000"/>
              </a:lnSpc>
            </a:pPr>
            <a:r>
              <a:rPr lang="en-US" dirty="0"/>
              <a:t>Converts sequence of characters into a sequence of tokens</a:t>
            </a:r>
          </a:p>
          <a:p>
            <a:pPr lvl="1" eaLnBrk="1" hangingPunct="1">
              <a:lnSpc>
                <a:spcPct val="90000"/>
              </a:lnSpc>
            </a:pPr>
            <a:r>
              <a:rPr lang="en-US" dirty="0"/>
              <a:t>Lexical structure usually specified with regular expressions</a:t>
            </a:r>
          </a:p>
          <a:p>
            <a:pPr eaLnBrk="1" hangingPunct="1">
              <a:lnSpc>
                <a:spcPct val="90000"/>
              </a:lnSpc>
            </a:pPr>
            <a:r>
              <a:rPr lang="en-US" dirty="0"/>
              <a:t>Second step of language translation is </a:t>
            </a:r>
            <a:r>
              <a:rPr lang="en-US" dirty="0">
                <a:solidFill>
                  <a:schemeClr val="accent5"/>
                </a:solidFill>
              </a:rPr>
              <a:t>parsing</a:t>
            </a:r>
          </a:p>
          <a:p>
            <a:pPr lvl="1" eaLnBrk="1" hangingPunct="1">
              <a:lnSpc>
                <a:spcPct val="90000"/>
              </a:lnSpc>
            </a:pPr>
            <a:r>
              <a:rPr lang="en-US" dirty="0"/>
              <a:t>Recognizes legal phrases (order of tokens)</a:t>
            </a:r>
          </a:p>
          <a:p>
            <a:pPr lvl="1" eaLnBrk="1" hangingPunct="1">
              <a:lnSpc>
                <a:spcPct val="90000"/>
              </a:lnSpc>
            </a:pPr>
            <a:r>
              <a:rPr lang="en-US" dirty="0"/>
              <a:t>Constructs AST  (Abstract Syntax Tree)</a:t>
            </a:r>
          </a:p>
          <a:p>
            <a:pPr marL="393192" lvl="1" indent="0" eaLnBrk="1" hangingPunct="1">
              <a:lnSpc>
                <a:spcPct val="90000"/>
              </a:lnSpc>
              <a:buNone/>
            </a:pPr>
            <a:endParaRPr lang="en-US" dirty="0">
              <a:solidFill>
                <a:schemeClr val="hlink"/>
              </a:solidFill>
            </a:endParaRPr>
          </a:p>
          <a:p>
            <a:pPr lvl="1" eaLnBrk="1" hangingPunct="1">
              <a:lnSpc>
                <a:spcPct val="90000"/>
              </a:lnSpc>
            </a:pPr>
            <a:endParaRPr lang="en-US" dirty="0"/>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04B56FF2-DF97-4B0E-AFE1-BEEF40936216}" type="slidenum">
              <a:rPr lang="en-US" smtClean="0"/>
              <a:pPr>
                <a:defRPr/>
              </a:pPr>
              <a:t>2</a:t>
            </a:fld>
            <a:endParaRPr lang="en-US"/>
          </a:p>
        </p:txBody>
      </p:sp>
    </p:spTree>
    <p:extLst>
      <p:ext uri="{BB962C8B-B14F-4D97-AF65-F5344CB8AC3E}">
        <p14:creationId xmlns:p14="http://schemas.microsoft.com/office/powerpoint/2010/main" val="595993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46151-D85A-4D8B-8409-BA364B1B2667}"/>
              </a:ext>
            </a:extLst>
          </p:cNvPr>
          <p:cNvSpPr>
            <a:spLocks noGrp="1"/>
          </p:cNvSpPr>
          <p:nvPr>
            <p:ph type="title"/>
          </p:nvPr>
        </p:nvSpPr>
        <p:spPr/>
        <p:txBody>
          <a:bodyPr/>
          <a:lstStyle/>
          <a:p>
            <a:r>
              <a:rPr lang="en-US" dirty="0"/>
              <a:t>Exercises</a:t>
            </a:r>
          </a:p>
        </p:txBody>
      </p:sp>
      <p:sp>
        <p:nvSpPr>
          <p:cNvPr id="19459" name="Rectangle 3"/>
          <p:cNvSpPr>
            <a:spLocks noGrp="1" noChangeArrowheads="1"/>
          </p:cNvSpPr>
          <p:nvPr>
            <p:ph idx="10"/>
          </p:nvPr>
        </p:nvSpPr>
        <p:spPr/>
        <p:txBody>
          <a:bodyPr/>
          <a:lstStyle/>
          <a:p>
            <a:pPr eaLnBrk="1" hangingPunct="1">
              <a:buFontTx/>
              <a:buNone/>
            </a:pPr>
            <a:r>
              <a:rPr lang="en-US" sz="2400" dirty="0">
                <a:solidFill>
                  <a:schemeClr val="hlink"/>
                </a:solidFill>
              </a:rPr>
              <a:t>s==3+4</a:t>
            </a:r>
          </a:p>
          <a:p>
            <a:pPr eaLnBrk="1" hangingPunct="1">
              <a:buFontTx/>
              <a:buNone/>
            </a:pPr>
            <a:r>
              <a:rPr lang="en-US" sz="2400" dirty="0">
                <a:solidFill>
                  <a:schemeClr val="hlink"/>
                </a:solidFill>
              </a:rPr>
              <a:t>(4+5)==9</a:t>
            </a:r>
          </a:p>
          <a:p>
            <a:pPr eaLnBrk="1" hangingPunct="1">
              <a:lnSpc>
                <a:spcPct val="80000"/>
              </a:lnSpc>
              <a:buFontTx/>
              <a:buNone/>
            </a:pPr>
            <a:r>
              <a:rPr lang="en-US" sz="2400" dirty="0">
                <a:solidFill>
                  <a:schemeClr val="hlink"/>
                </a:solidFill>
                <a:sym typeface="Symbol" pitchFamily="18" charset="2"/>
              </a:rPr>
              <a:t>(1 * (2+3) == 4) + 5</a:t>
            </a:r>
            <a:endParaRPr lang="en-US" sz="2400" dirty="0">
              <a:solidFill>
                <a:schemeClr val="hlink"/>
              </a:solidFill>
            </a:endParaRPr>
          </a:p>
          <a:p>
            <a:pPr eaLnBrk="1" hangingPunct="1">
              <a:lnSpc>
                <a:spcPct val="80000"/>
              </a:lnSpc>
              <a:buFontTx/>
              <a:buNone/>
            </a:pPr>
            <a:r>
              <a:rPr lang="en-US" sz="2400" dirty="0" err="1">
                <a:solidFill>
                  <a:schemeClr val="hlink"/>
                </a:solidFill>
              </a:rPr>
              <a:t>abc</a:t>
            </a:r>
            <a:r>
              <a:rPr lang="en-US" sz="2400" dirty="0">
                <a:solidFill>
                  <a:schemeClr val="hlink"/>
                </a:solidFill>
              </a:rPr>
              <a:t> == 34 * 4</a:t>
            </a:r>
          </a:p>
          <a:p>
            <a:pPr eaLnBrk="1" hangingPunct="1">
              <a:buFontTx/>
              <a:buNone/>
            </a:pPr>
            <a:endParaRPr lang="en-US" dirty="0">
              <a:solidFill>
                <a:srgbClr val="FF0066"/>
              </a:solidFill>
            </a:endParaRPr>
          </a:p>
          <a:p>
            <a:pPr eaLnBrk="1" hangingPunct="1">
              <a:buFontTx/>
              <a:buNone/>
            </a:pPr>
            <a:endParaRPr lang="en-US" dirty="0">
              <a:solidFill>
                <a:srgbClr val="FF0066"/>
              </a:solidFill>
            </a:endParaRPr>
          </a:p>
          <a:p>
            <a:pPr eaLnBrk="1" hangingPunct="1">
              <a:buFontTx/>
              <a:buNone/>
            </a:pPr>
            <a:endParaRPr lang="en-US" dirty="0">
              <a:solidFill>
                <a:srgbClr val="FF0066"/>
              </a:solidFill>
            </a:endParaRPr>
          </a:p>
        </p:txBody>
      </p:sp>
      <p:sp>
        <p:nvSpPr>
          <p:cNvPr id="3" name="Slide Number Placeholder 3"/>
          <p:cNvSpPr>
            <a:spLocks noGrp="1"/>
          </p:cNvSpPr>
          <p:nvPr>
            <p:ph type="sldNum" sz="quarter" idx="4294967295"/>
          </p:nvPr>
        </p:nvSpPr>
        <p:spPr>
          <a:xfrm>
            <a:off x="8777288" y="6408738"/>
            <a:ext cx="366712" cy="365125"/>
          </a:xfrm>
          <a:prstGeom prst="rect">
            <a:avLst/>
          </a:prstGeom>
        </p:spPr>
        <p:txBody>
          <a:bodyPr/>
          <a:lstStyle/>
          <a:p>
            <a:pPr>
              <a:defRPr/>
            </a:pPr>
            <a:fld id="{37F44023-60A8-441B-874A-44DE5B7672C0}" type="slidenum">
              <a:rPr lang="en-US"/>
              <a:pPr>
                <a:defRPr/>
              </a:pPr>
              <a:t>20</a:t>
            </a:fld>
            <a:endParaRPr lang="en-US"/>
          </a:p>
        </p:txBody>
      </p:sp>
    </p:spTree>
    <p:extLst>
      <p:ext uri="{BB962C8B-B14F-4D97-AF65-F5344CB8AC3E}">
        <p14:creationId xmlns:p14="http://schemas.microsoft.com/office/powerpoint/2010/main" val="5816698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BFD12-37DF-44F3-9178-346803608953}"/>
              </a:ext>
            </a:extLst>
          </p:cNvPr>
          <p:cNvSpPr>
            <a:spLocks noGrp="1"/>
          </p:cNvSpPr>
          <p:nvPr>
            <p:ph type="title"/>
          </p:nvPr>
        </p:nvSpPr>
        <p:spPr/>
        <p:txBody>
          <a:bodyPr/>
          <a:lstStyle/>
          <a:p>
            <a:r>
              <a:rPr lang="en-US" sz="3200" dirty="0"/>
              <a:t>Possible solution:  add method to superclass for each purpose</a:t>
            </a:r>
          </a:p>
        </p:txBody>
      </p:sp>
      <p:sp>
        <p:nvSpPr>
          <p:cNvPr id="2" name="Content Placeholder 1">
            <a:extLst>
              <a:ext uri="{FF2B5EF4-FFF2-40B4-BE49-F238E27FC236}">
                <a16:creationId xmlns:a16="http://schemas.microsoft.com/office/drawing/2014/main" id="{84CE3A76-2BC9-4332-B265-1A979EEB5316}"/>
              </a:ext>
            </a:extLst>
          </p:cNvPr>
          <p:cNvSpPr>
            <a:spLocks noGrp="1"/>
          </p:cNvSpPr>
          <p:nvPr>
            <p:ph idx="10"/>
          </p:nvPr>
        </p:nvSpPr>
        <p:spPr>
          <a:xfrm>
            <a:off x="327868" y="1865376"/>
            <a:ext cx="7556500" cy="4541267"/>
          </a:xfrm>
        </p:spPr>
        <p:txBody>
          <a:bodyPr>
            <a:normAutofit/>
          </a:bodyPr>
          <a:lstStyle/>
          <a:p>
            <a:pPr lvl="1"/>
            <a:endParaRPr lang="en-US" dirty="0"/>
          </a:p>
          <a:p>
            <a:pPr lvl="1"/>
            <a:endParaRPr lang="en-US" dirty="0"/>
          </a:p>
          <a:p>
            <a:pPr lvl="1"/>
            <a:r>
              <a:rPr lang="en-US" dirty="0"/>
              <a:t>Proposed solution 1</a:t>
            </a:r>
          </a:p>
          <a:p>
            <a:pPr lvl="2"/>
            <a:r>
              <a:rPr lang="en-US" dirty="0"/>
              <a:t>add a method to the superclass</a:t>
            </a:r>
          </a:p>
          <a:p>
            <a:pPr lvl="3"/>
            <a:r>
              <a:rPr lang="en-US" dirty="0"/>
              <a:t>one for type checking, one for code generation</a:t>
            </a:r>
          </a:p>
          <a:p>
            <a:pPr lvl="2"/>
            <a:r>
              <a:rPr lang="en-US" dirty="0"/>
              <a:t>override method in subclasses</a:t>
            </a:r>
          </a:p>
          <a:p>
            <a:pPr lvl="2"/>
            <a:r>
              <a:rPr lang="en-US" dirty="0"/>
              <a:t>call the corresponding method at each node.</a:t>
            </a:r>
          </a:p>
          <a:p>
            <a:pPr lvl="2"/>
            <a:r>
              <a:rPr lang="en-US" dirty="0"/>
              <a:t>Disadvantages:  </a:t>
            </a:r>
          </a:p>
          <a:p>
            <a:pPr lvl="3"/>
            <a:r>
              <a:rPr lang="en-US" dirty="0"/>
              <a:t>Mixes up code for data structure itself with code for traversal and effects.  </a:t>
            </a:r>
          </a:p>
          <a:p>
            <a:pPr lvl="3"/>
            <a:r>
              <a:rPr lang="en-US" dirty="0"/>
              <a:t>Needs several methods, adding a new function requires changing all the AST node classes</a:t>
            </a:r>
          </a:p>
        </p:txBody>
      </p:sp>
      <p:sp>
        <p:nvSpPr>
          <p:cNvPr id="3" name="Slide Number Placeholder 2">
            <a:extLst>
              <a:ext uri="{FF2B5EF4-FFF2-40B4-BE49-F238E27FC236}">
                <a16:creationId xmlns:a16="http://schemas.microsoft.com/office/drawing/2014/main" id="{619A38C7-8EA8-4B78-97CB-B2E75D4A379F}"/>
              </a:ext>
            </a:extLst>
          </p:cNvPr>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200</a:t>
            </a:fld>
            <a:endParaRPr lang="en-US"/>
          </a:p>
        </p:txBody>
      </p:sp>
    </p:spTree>
    <p:extLst>
      <p:ext uri="{BB962C8B-B14F-4D97-AF65-F5344CB8AC3E}">
        <p14:creationId xmlns:p14="http://schemas.microsoft.com/office/powerpoint/2010/main" val="37546860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BFD12-37DF-44F3-9178-346803608953}"/>
              </a:ext>
            </a:extLst>
          </p:cNvPr>
          <p:cNvSpPr>
            <a:spLocks noGrp="1"/>
          </p:cNvSpPr>
          <p:nvPr>
            <p:ph type="title"/>
          </p:nvPr>
        </p:nvSpPr>
        <p:spPr/>
        <p:txBody>
          <a:bodyPr/>
          <a:lstStyle/>
          <a:p>
            <a:r>
              <a:rPr lang="en-US" sz="2400" dirty="0"/>
              <a:t>Possible solution:  Add a method to superclass that makes decisions based on type</a:t>
            </a:r>
          </a:p>
        </p:txBody>
      </p:sp>
      <p:sp>
        <p:nvSpPr>
          <p:cNvPr id="2" name="Content Placeholder 1">
            <a:extLst>
              <a:ext uri="{FF2B5EF4-FFF2-40B4-BE49-F238E27FC236}">
                <a16:creationId xmlns:a16="http://schemas.microsoft.com/office/drawing/2014/main" id="{84CE3A76-2BC9-4332-B265-1A979EEB5316}"/>
              </a:ext>
            </a:extLst>
          </p:cNvPr>
          <p:cNvSpPr>
            <a:spLocks noGrp="1"/>
          </p:cNvSpPr>
          <p:nvPr>
            <p:ph idx="10"/>
          </p:nvPr>
        </p:nvSpPr>
        <p:spPr>
          <a:xfrm>
            <a:off x="327868" y="2232596"/>
            <a:ext cx="7556500" cy="4541267"/>
          </a:xfrm>
        </p:spPr>
        <p:txBody>
          <a:bodyPr>
            <a:normAutofit/>
          </a:bodyPr>
          <a:lstStyle/>
          <a:p>
            <a:pPr lvl="1"/>
            <a:r>
              <a:rPr lang="en-US" dirty="0"/>
              <a:t>Add a method to the superclass that makes decisions based on type</a:t>
            </a:r>
          </a:p>
          <a:p>
            <a:pPr lvl="3"/>
            <a:r>
              <a:rPr lang="en-US" dirty="0"/>
              <a:t>if (this </a:t>
            </a:r>
            <a:r>
              <a:rPr lang="en-US" dirty="0" err="1"/>
              <a:t>instanceof</a:t>
            </a:r>
            <a:r>
              <a:rPr lang="en-US" dirty="0"/>
              <a:t> </a:t>
            </a:r>
            <a:r>
              <a:rPr lang="en-US" dirty="0" err="1"/>
              <a:t>InLitExpr</a:t>
            </a:r>
            <a:r>
              <a:rPr lang="en-US" dirty="0"/>
              <a:t>){…}</a:t>
            </a:r>
          </a:p>
          <a:p>
            <a:pPr lvl="3"/>
            <a:r>
              <a:rPr lang="en-US" dirty="0"/>
              <a:t>else if (this </a:t>
            </a:r>
            <a:r>
              <a:rPr lang="en-US" dirty="0" err="1"/>
              <a:t>instanceof</a:t>
            </a:r>
            <a:r>
              <a:rPr lang="en-US" dirty="0"/>
              <a:t> </a:t>
            </a:r>
            <a:r>
              <a:rPr lang="en-US" dirty="0" err="1"/>
              <a:t>BinaryExpression</a:t>
            </a:r>
            <a:r>
              <a:rPr lang="en-US" dirty="0"/>
              <a:t> {…}</a:t>
            </a:r>
          </a:p>
          <a:p>
            <a:pPr lvl="1"/>
            <a:r>
              <a:rPr lang="en-US" dirty="0"/>
              <a:t>Disadvantages:  </a:t>
            </a:r>
          </a:p>
          <a:p>
            <a:pPr lvl="2"/>
            <a:r>
              <a:rPr lang="en-US" dirty="0"/>
              <a:t>Still putting function code in data structure</a:t>
            </a:r>
          </a:p>
          <a:p>
            <a:pPr lvl="2"/>
            <a:r>
              <a:rPr lang="en-US" dirty="0"/>
              <a:t>Superclass needs to know about all the subclasses</a:t>
            </a:r>
          </a:p>
        </p:txBody>
      </p:sp>
      <p:sp>
        <p:nvSpPr>
          <p:cNvPr id="3" name="Slide Number Placeholder 2">
            <a:extLst>
              <a:ext uri="{FF2B5EF4-FFF2-40B4-BE49-F238E27FC236}">
                <a16:creationId xmlns:a16="http://schemas.microsoft.com/office/drawing/2014/main" id="{619A38C7-8EA8-4B78-97CB-B2E75D4A379F}"/>
              </a:ext>
            </a:extLst>
          </p:cNvPr>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201</a:t>
            </a:fld>
            <a:endParaRPr lang="en-US"/>
          </a:p>
        </p:txBody>
      </p:sp>
    </p:spTree>
    <p:extLst>
      <p:ext uri="{BB962C8B-B14F-4D97-AF65-F5344CB8AC3E}">
        <p14:creationId xmlns:p14="http://schemas.microsoft.com/office/powerpoint/2010/main" val="6998727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800" dirty="0"/>
              <a:t>Better:  Visitor Pattern</a:t>
            </a:r>
          </a:p>
        </p:txBody>
      </p:sp>
      <p:sp>
        <p:nvSpPr>
          <p:cNvPr id="71683" name="Rectangle 3"/>
          <p:cNvSpPr>
            <a:spLocks noGrp="1" noChangeArrowheads="1"/>
          </p:cNvSpPr>
          <p:nvPr>
            <p:ph idx="10"/>
          </p:nvPr>
        </p:nvSpPr>
        <p:spPr/>
        <p:txBody>
          <a:bodyPr>
            <a:normAutofit fontScale="85000" lnSpcReduction="20000"/>
          </a:bodyPr>
          <a:lstStyle/>
          <a:p>
            <a:pPr eaLnBrk="1" hangingPunct="1"/>
            <a:r>
              <a:rPr lang="en-US" sz="2800" dirty="0"/>
              <a:t> “Represent an operation to be performed on the elements of an object structure.  Visitor lets you define a new operation without changing the classes of the elements on which it operates”*</a:t>
            </a:r>
          </a:p>
          <a:p>
            <a:pPr eaLnBrk="1" hangingPunct="1"/>
            <a:r>
              <a:rPr lang="en-US" sz="2600" dirty="0"/>
              <a:t>Requires some infrastructure in AST classes</a:t>
            </a:r>
          </a:p>
          <a:p>
            <a:pPr lvl="1" eaLnBrk="1" hangingPunct="1"/>
            <a:r>
              <a:rPr lang="en-US" sz="2400" dirty="0"/>
              <a:t>Action taken at a node depends on the type of the node and the type of the Visitor (double dispatch)</a:t>
            </a:r>
          </a:p>
          <a:p>
            <a:pPr lvl="2" eaLnBrk="1" hangingPunct="1"/>
            <a:r>
              <a:rPr lang="en-US" sz="2400" dirty="0"/>
              <a:t>Create a Visitor for Type checking, another Visitor for code generation</a:t>
            </a:r>
          </a:p>
          <a:p>
            <a:pPr lvl="1" eaLnBrk="1" hangingPunct="1"/>
            <a:r>
              <a:rPr lang="en-US" sz="2400" dirty="0"/>
              <a:t>Compiler generator tools often incorporate support for the visitor pattern</a:t>
            </a:r>
          </a:p>
          <a:p>
            <a:pPr lvl="1" eaLnBrk="1" hangingPunct="1"/>
            <a:endParaRPr lang="en-US" sz="2400" dirty="0"/>
          </a:p>
          <a:p>
            <a:pPr marL="228600" lvl="1" indent="0" eaLnBrk="1" hangingPunct="1">
              <a:buNone/>
            </a:pPr>
            <a:r>
              <a:rPr lang="en-US" sz="1900" dirty="0"/>
              <a:t>*from GOF book</a:t>
            </a:r>
          </a:p>
        </p:txBody>
      </p:sp>
      <p:sp>
        <p:nvSpPr>
          <p:cNvPr id="6"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9E70494F-7802-4E75-B366-29785256A5D1}" type="slidenum">
              <a:rPr lang="en-US"/>
              <a:pPr>
                <a:defRPr/>
              </a:pPr>
              <a:t>202</a:t>
            </a:fld>
            <a:endParaRPr lang="en-US"/>
          </a:p>
        </p:txBody>
      </p:sp>
    </p:spTree>
    <p:extLst>
      <p:ext uri="{BB962C8B-B14F-4D97-AF65-F5344CB8AC3E}">
        <p14:creationId xmlns:p14="http://schemas.microsoft.com/office/powerpoint/2010/main" val="22992177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9B2F-3CE0-4EE9-8190-8843EAC57883}"/>
              </a:ext>
            </a:extLst>
          </p:cNvPr>
          <p:cNvSpPr>
            <a:spLocks noGrp="1"/>
          </p:cNvSpPr>
          <p:nvPr>
            <p:ph type="title"/>
          </p:nvPr>
        </p:nvSpPr>
        <p:spPr/>
        <p:txBody>
          <a:bodyPr/>
          <a:lstStyle/>
          <a:p>
            <a:r>
              <a:rPr lang="en-US" dirty="0"/>
              <a:t>Design pattern</a:t>
            </a:r>
          </a:p>
        </p:txBody>
      </p:sp>
      <p:pic>
        <p:nvPicPr>
          <p:cNvPr id="5" name="Content Placeholder 4" descr="Timeline&#10;&#10;Description automatically generated">
            <a:extLst>
              <a:ext uri="{FF2B5EF4-FFF2-40B4-BE49-F238E27FC236}">
                <a16:creationId xmlns:a16="http://schemas.microsoft.com/office/drawing/2014/main" id="{93BC420D-EED2-41D1-95B2-DB824DEAA346}"/>
              </a:ext>
            </a:extLst>
          </p:cNvPr>
          <p:cNvPicPr>
            <a:picLocks noGrp="1" noChangeAspect="1"/>
          </p:cNvPicPr>
          <p:nvPr>
            <p:ph idx="10"/>
          </p:nvPr>
        </p:nvPicPr>
        <p:blipFill>
          <a:blip r:embed="rId3"/>
          <a:stretch>
            <a:fillRect/>
          </a:stretch>
        </p:blipFill>
        <p:spPr>
          <a:xfrm>
            <a:off x="720681" y="2308225"/>
            <a:ext cx="3261068" cy="4098925"/>
          </a:xfrm>
        </p:spPr>
      </p:pic>
      <p:sp>
        <p:nvSpPr>
          <p:cNvPr id="6" name="TextBox 5">
            <a:extLst>
              <a:ext uri="{FF2B5EF4-FFF2-40B4-BE49-F238E27FC236}">
                <a16:creationId xmlns:a16="http://schemas.microsoft.com/office/drawing/2014/main" id="{6E3D2A36-DA67-4817-84C3-4D0EDA2393B1}"/>
              </a:ext>
            </a:extLst>
          </p:cNvPr>
          <p:cNvSpPr txBox="1"/>
          <p:nvPr/>
        </p:nvSpPr>
        <p:spPr>
          <a:xfrm>
            <a:off x="4956048" y="2139696"/>
            <a:ext cx="3860084" cy="2585323"/>
          </a:xfrm>
          <a:prstGeom prst="rect">
            <a:avLst/>
          </a:prstGeom>
          <a:solidFill>
            <a:schemeClr val="accent1">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Solution to problem in a context</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Kent Beck originated ideas of design pattern inspired by work of architect Christopher Alexander</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“Gang of Four” (GOF) wrote the book that popularized the idea (for C++) 1994.</a:t>
            </a:r>
          </a:p>
        </p:txBody>
      </p:sp>
    </p:spTree>
    <p:extLst>
      <p:ext uri="{BB962C8B-B14F-4D97-AF65-F5344CB8AC3E}">
        <p14:creationId xmlns:p14="http://schemas.microsoft.com/office/powerpoint/2010/main" val="9086857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a:t>How to instrument a data structure to allow the Visitor pattern</a:t>
            </a:r>
          </a:p>
        </p:txBody>
      </p:sp>
      <p:sp>
        <p:nvSpPr>
          <p:cNvPr id="72707" name="Rectangle 3"/>
          <p:cNvSpPr>
            <a:spLocks noGrp="1" noChangeArrowheads="1"/>
          </p:cNvSpPr>
          <p:nvPr>
            <p:ph idx="10"/>
          </p:nvPr>
        </p:nvSpPr>
        <p:spPr/>
        <p:txBody>
          <a:bodyPr/>
          <a:lstStyle/>
          <a:p>
            <a:pPr eaLnBrk="1" hangingPunct="1"/>
            <a:r>
              <a:rPr lang="en-US" dirty="0"/>
              <a:t>Define a Visitor interface </a:t>
            </a:r>
          </a:p>
          <a:p>
            <a:pPr lvl="1" eaLnBrk="1" hangingPunct="1"/>
            <a:r>
              <a:rPr lang="en-US" dirty="0"/>
              <a:t>include a </a:t>
            </a:r>
            <a:r>
              <a:rPr lang="en-US" dirty="0" err="1"/>
              <a:t>visitX</a:t>
            </a:r>
            <a:r>
              <a:rPr lang="en-US" dirty="0"/>
              <a:t> method for each type X of node in the data structure.  </a:t>
            </a:r>
          </a:p>
          <a:p>
            <a:pPr lvl="1" eaLnBrk="1" hangingPunct="1"/>
            <a:r>
              <a:rPr lang="en-US" dirty="0"/>
              <a:t>For node type X the method in the interface has signature</a:t>
            </a:r>
          </a:p>
          <a:p>
            <a:pPr eaLnBrk="1" hangingPunct="1">
              <a:buFontTx/>
              <a:buNone/>
            </a:pPr>
            <a:r>
              <a:rPr lang="en-US" dirty="0"/>
              <a:t> </a:t>
            </a:r>
          </a:p>
          <a:p>
            <a:pPr eaLnBrk="1" hangingPunct="1">
              <a:buFontTx/>
              <a:buNone/>
            </a:pPr>
            <a:r>
              <a:rPr lang="en-US" dirty="0"/>
              <a:t>      public Object </a:t>
            </a:r>
            <a:r>
              <a:rPr lang="en-US" dirty="0" err="1">
                <a:solidFill>
                  <a:srgbClr val="FF0000"/>
                </a:solidFill>
              </a:rPr>
              <a:t>visitX</a:t>
            </a:r>
            <a:r>
              <a:rPr lang="en-US" dirty="0"/>
              <a:t>(</a:t>
            </a:r>
            <a:r>
              <a:rPr lang="en-US" dirty="0">
                <a:solidFill>
                  <a:schemeClr val="bg2">
                    <a:lumMod val="50000"/>
                  </a:schemeClr>
                </a:solidFill>
              </a:rPr>
              <a:t>X node</a:t>
            </a:r>
            <a:r>
              <a:rPr lang="en-US" dirty="0"/>
              <a:t>, Object </a:t>
            </a:r>
            <a:r>
              <a:rPr lang="en-US" dirty="0" err="1"/>
              <a:t>arg</a:t>
            </a:r>
            <a:r>
              <a:rPr lang="en-US" dirty="0"/>
              <a:t>);</a:t>
            </a:r>
          </a:p>
          <a:p>
            <a:pPr eaLnBrk="1" hangingPunct="1">
              <a:buFontTx/>
              <a:buNone/>
            </a:pPr>
            <a:endParaRPr lang="en-US" dirty="0"/>
          </a:p>
          <a:p>
            <a:pPr eaLnBrk="1" hangingPunct="1">
              <a:spcBef>
                <a:spcPts val="0"/>
              </a:spcBef>
            </a:pPr>
            <a:r>
              <a:rPr lang="en-US" dirty="0"/>
              <a:t>The </a:t>
            </a:r>
            <a:r>
              <a:rPr lang="en-US" dirty="0" err="1"/>
              <a:t>visitX</a:t>
            </a:r>
            <a:r>
              <a:rPr lang="en-US" dirty="0"/>
              <a:t> methods typically involve calling the visit method of it’s children.  </a:t>
            </a:r>
          </a:p>
          <a:p>
            <a:pPr eaLnBrk="1" hangingPunct="1">
              <a:spcBef>
                <a:spcPts val="0"/>
              </a:spcBef>
            </a:pPr>
            <a:r>
              <a:rPr lang="en-US" dirty="0"/>
              <a:t>The returned Object passes info from child to parent</a:t>
            </a:r>
          </a:p>
          <a:p>
            <a:pPr eaLnBrk="1" hangingPunct="1">
              <a:spcBef>
                <a:spcPts val="0"/>
              </a:spcBef>
            </a:pPr>
            <a:r>
              <a:rPr lang="en-US" dirty="0"/>
              <a:t>The Object </a:t>
            </a:r>
            <a:r>
              <a:rPr lang="en-US" dirty="0" err="1"/>
              <a:t>arg</a:t>
            </a:r>
            <a:r>
              <a:rPr lang="en-US" dirty="0"/>
              <a:t> parameter passes info from parent to child</a:t>
            </a:r>
          </a:p>
          <a:p>
            <a:pPr eaLnBrk="1" hangingPunct="1">
              <a:spcBef>
                <a:spcPts val="0"/>
              </a:spcBef>
            </a:pPr>
            <a:r>
              <a:rPr lang="en-US" dirty="0"/>
              <a:t>Returned value and </a:t>
            </a:r>
            <a:r>
              <a:rPr lang="en-US" dirty="0" err="1"/>
              <a:t>arg</a:t>
            </a:r>
            <a:r>
              <a:rPr lang="en-US" dirty="0"/>
              <a:t> can be null if nothing to pass.</a:t>
            </a:r>
          </a:p>
          <a:p>
            <a:pPr marL="0" indent="0" eaLnBrk="1" hangingPunct="1">
              <a:spcBef>
                <a:spcPts val="0"/>
              </a:spcBef>
              <a:buNone/>
            </a:pPr>
            <a:r>
              <a:rPr lang="en-US" dirty="0"/>
              <a:t> </a:t>
            </a:r>
          </a:p>
        </p:txBody>
      </p:sp>
      <p:sp>
        <p:nvSpPr>
          <p:cNvPr id="6"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5D61E8C5-CCF4-4FD7-999A-4F3744BFD3D8}" type="slidenum">
              <a:rPr lang="en-US"/>
              <a:pPr>
                <a:defRPr/>
              </a:pPr>
              <a:t>204</a:t>
            </a:fld>
            <a:endParaRPr lang="en-US"/>
          </a:p>
        </p:txBody>
      </p:sp>
    </p:spTree>
    <p:extLst>
      <p:ext uri="{BB962C8B-B14F-4D97-AF65-F5344CB8AC3E}">
        <p14:creationId xmlns:p14="http://schemas.microsoft.com/office/powerpoint/2010/main" val="9632697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0EB7-4485-4BAB-953E-904F404B6945}"/>
              </a:ext>
            </a:extLst>
          </p:cNvPr>
          <p:cNvSpPr>
            <a:spLocks noGrp="1"/>
          </p:cNvSpPr>
          <p:nvPr>
            <p:ph type="title"/>
          </p:nvPr>
        </p:nvSpPr>
        <p:spPr/>
        <p:txBody>
          <a:bodyPr/>
          <a:lstStyle/>
          <a:p>
            <a:r>
              <a:rPr lang="en-US" dirty="0"/>
              <a:t>Visitor interface for Example</a:t>
            </a:r>
          </a:p>
        </p:txBody>
      </p:sp>
      <p:sp>
        <p:nvSpPr>
          <p:cNvPr id="73730" name="Rectangle 2"/>
          <p:cNvSpPr>
            <a:spLocks noGrp="1" noChangeArrowheads="1"/>
          </p:cNvSpPr>
          <p:nvPr>
            <p:ph idx="10"/>
          </p:nvPr>
        </p:nvSpPr>
        <p:spPr/>
        <p:txBody>
          <a:bodyPr/>
          <a:lstStyle/>
          <a:p>
            <a:pPr eaLnBrk="1" hangingPunct="1">
              <a:buFontTx/>
              <a:buNone/>
            </a:pPr>
            <a:r>
              <a:rPr lang="en-US" sz="1800" dirty="0"/>
              <a:t>public interface </a:t>
            </a:r>
            <a:r>
              <a:rPr lang="en-US" sz="1800" dirty="0" err="1"/>
              <a:t>ASTVisitor</a:t>
            </a:r>
            <a:endParaRPr lang="en-US" sz="1800" dirty="0"/>
          </a:p>
          <a:p>
            <a:pPr eaLnBrk="1" hangingPunct="1">
              <a:buFontTx/>
              <a:buNone/>
            </a:pPr>
            <a:r>
              <a:rPr lang="en-US" sz="1800" dirty="0"/>
              <a:t>{</a:t>
            </a:r>
          </a:p>
          <a:p>
            <a:pPr lvl="1" eaLnBrk="1" hangingPunct="1">
              <a:buFontTx/>
              <a:buNone/>
            </a:pPr>
            <a:r>
              <a:rPr lang="en-US" dirty="0"/>
              <a:t>public Object </a:t>
            </a:r>
            <a:r>
              <a:rPr lang="en-US" dirty="0" err="1">
                <a:solidFill>
                  <a:srgbClr val="FF0000"/>
                </a:solidFill>
              </a:rPr>
              <a:t>visitIntLitExpr</a:t>
            </a:r>
            <a:r>
              <a:rPr lang="en-US" dirty="0"/>
              <a:t>(</a:t>
            </a:r>
            <a:r>
              <a:rPr lang="en-US" dirty="0" err="1"/>
              <a:t>IntLitExpr</a:t>
            </a:r>
            <a:r>
              <a:rPr lang="en-US" dirty="0"/>
              <a:t> e, Object </a:t>
            </a:r>
            <a:r>
              <a:rPr lang="en-US" dirty="0" err="1"/>
              <a:t>arg</a:t>
            </a:r>
            <a:r>
              <a:rPr lang="en-US" dirty="0"/>
              <a:t>);</a:t>
            </a:r>
          </a:p>
          <a:p>
            <a:pPr lvl="1" eaLnBrk="1" hangingPunct="1">
              <a:buFontTx/>
              <a:buNone/>
            </a:pPr>
            <a:endParaRPr lang="en-US" dirty="0"/>
          </a:p>
          <a:p>
            <a:pPr lvl="1" eaLnBrk="1" hangingPunct="1">
              <a:buFontTx/>
              <a:buNone/>
            </a:pPr>
            <a:r>
              <a:rPr lang="en-US" dirty="0"/>
              <a:t>public Object </a:t>
            </a:r>
            <a:r>
              <a:rPr lang="en-US" dirty="0" err="1">
                <a:solidFill>
                  <a:srgbClr val="FF0000"/>
                </a:solidFill>
              </a:rPr>
              <a:t>visitBinaryExpr</a:t>
            </a:r>
            <a:r>
              <a:rPr lang="en-US" dirty="0"/>
              <a:t>(</a:t>
            </a:r>
            <a:r>
              <a:rPr lang="en-US" dirty="0" err="1"/>
              <a:t>BinaryExpr</a:t>
            </a:r>
            <a:r>
              <a:rPr lang="en-US" dirty="0"/>
              <a:t> e, Object </a:t>
            </a:r>
            <a:r>
              <a:rPr lang="en-US" dirty="0" err="1"/>
              <a:t>arg</a:t>
            </a:r>
            <a:r>
              <a:rPr lang="en-US" dirty="0"/>
              <a:t>);</a:t>
            </a:r>
          </a:p>
          <a:p>
            <a:pPr eaLnBrk="1" hangingPunct="1">
              <a:buFontTx/>
              <a:buNone/>
            </a:pPr>
            <a:r>
              <a:rPr lang="en-US" sz="1800" dirty="0"/>
              <a:t>}</a:t>
            </a:r>
          </a:p>
          <a:p>
            <a:pPr eaLnBrk="1" hangingPunct="1">
              <a:buFontTx/>
              <a:buNone/>
            </a:pPr>
            <a:r>
              <a:rPr lang="en-US" dirty="0"/>
              <a:t> </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DCBBB645-6F63-41AB-A0CF-211C5F737225}" type="slidenum">
              <a:rPr lang="en-US"/>
              <a:pPr>
                <a:defRPr/>
              </a:pPr>
              <a:t>205</a:t>
            </a:fld>
            <a:endParaRPr lang="en-US"/>
          </a:p>
        </p:txBody>
      </p:sp>
    </p:spTree>
    <p:extLst>
      <p:ext uri="{BB962C8B-B14F-4D97-AF65-F5344CB8AC3E}">
        <p14:creationId xmlns:p14="http://schemas.microsoft.com/office/powerpoint/2010/main" val="30236916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5235-15CD-4558-A4C7-3BA8BF50831A}"/>
              </a:ext>
            </a:extLst>
          </p:cNvPr>
          <p:cNvSpPr>
            <a:spLocks noGrp="1"/>
          </p:cNvSpPr>
          <p:nvPr>
            <p:ph type="title"/>
          </p:nvPr>
        </p:nvSpPr>
        <p:spPr/>
        <p:txBody>
          <a:bodyPr/>
          <a:lstStyle/>
          <a:p>
            <a:r>
              <a:rPr lang="en-US" dirty="0"/>
              <a:t>Visit method</a:t>
            </a:r>
          </a:p>
        </p:txBody>
      </p:sp>
      <p:sp>
        <p:nvSpPr>
          <p:cNvPr id="74754" name="Rectangle 2"/>
          <p:cNvSpPr>
            <a:spLocks noGrp="1" noChangeArrowheads="1"/>
          </p:cNvSpPr>
          <p:nvPr>
            <p:ph idx="10"/>
          </p:nvPr>
        </p:nvSpPr>
        <p:spPr>
          <a:xfrm>
            <a:off x="327868" y="1920240"/>
            <a:ext cx="7556500" cy="4764024"/>
          </a:xfrm>
        </p:spPr>
        <p:txBody>
          <a:bodyPr>
            <a:normAutofit lnSpcReduction="10000"/>
          </a:bodyPr>
          <a:lstStyle/>
          <a:p>
            <a:pPr eaLnBrk="1" hangingPunct="1"/>
            <a:r>
              <a:rPr lang="en-US" sz="1800" dirty="0"/>
              <a:t>Superclass:  add abstract visit method</a:t>
            </a:r>
          </a:p>
          <a:p>
            <a:pPr marL="0" indent="0" eaLnBrk="1" hangingPunct="1">
              <a:buNone/>
            </a:pPr>
            <a:endParaRPr lang="en-US" sz="1600" b="1" dirty="0"/>
          </a:p>
          <a:p>
            <a:pPr lvl="3" eaLnBrk="1" hangingPunct="1">
              <a:spcBef>
                <a:spcPts val="0"/>
              </a:spcBef>
              <a:buNone/>
            </a:pPr>
            <a:r>
              <a:rPr lang="en-US" sz="1200" dirty="0"/>
              <a:t> </a:t>
            </a:r>
            <a:r>
              <a:rPr lang="en-US" sz="1600" dirty="0"/>
              <a:t>abstract class </a:t>
            </a:r>
            <a:r>
              <a:rPr lang="en-US" sz="1600" dirty="0" err="1"/>
              <a:t>ASTNode</a:t>
            </a:r>
            <a:endParaRPr lang="en-US" sz="1600" dirty="0"/>
          </a:p>
          <a:p>
            <a:pPr lvl="3" eaLnBrk="1" hangingPunct="1">
              <a:spcBef>
                <a:spcPts val="0"/>
              </a:spcBef>
              <a:buNone/>
            </a:pPr>
            <a:r>
              <a:rPr lang="en-US" sz="1600" dirty="0"/>
              <a:t>{      </a:t>
            </a:r>
          </a:p>
          <a:p>
            <a:pPr lvl="3" eaLnBrk="1" hangingPunct="1">
              <a:spcBef>
                <a:spcPts val="0"/>
              </a:spcBef>
              <a:buNone/>
            </a:pPr>
            <a:r>
              <a:rPr lang="en-US" sz="1600" dirty="0"/>
              <a:t>       … </a:t>
            </a:r>
          </a:p>
          <a:p>
            <a:pPr lvl="3" eaLnBrk="1" hangingPunct="1">
              <a:spcBef>
                <a:spcPts val="0"/>
              </a:spcBef>
              <a:buNone/>
            </a:pPr>
            <a:r>
              <a:rPr lang="en-US" sz="1600" dirty="0">
                <a:solidFill>
                  <a:srgbClr val="FF5050"/>
                </a:solidFill>
              </a:rPr>
              <a:t>       public abstract Object visit(</a:t>
            </a:r>
            <a:r>
              <a:rPr lang="en-US" sz="1600" dirty="0" err="1">
                <a:solidFill>
                  <a:srgbClr val="FF5050"/>
                </a:solidFill>
              </a:rPr>
              <a:t>ASTVisitor</a:t>
            </a:r>
            <a:r>
              <a:rPr lang="en-US" sz="1600" dirty="0">
                <a:solidFill>
                  <a:srgbClr val="FF5050"/>
                </a:solidFill>
              </a:rPr>
              <a:t> v, Object </a:t>
            </a:r>
            <a:r>
              <a:rPr lang="en-US" sz="1600" dirty="0" err="1">
                <a:solidFill>
                  <a:srgbClr val="FF5050"/>
                </a:solidFill>
              </a:rPr>
              <a:t>arg</a:t>
            </a:r>
            <a:r>
              <a:rPr lang="en-US" sz="1600" dirty="0">
                <a:solidFill>
                  <a:srgbClr val="FF5050"/>
                </a:solidFill>
              </a:rPr>
              <a:t>);</a:t>
            </a:r>
            <a:br>
              <a:rPr lang="en-US" sz="1600" dirty="0"/>
            </a:br>
            <a:r>
              <a:rPr lang="en-US" sz="1600" dirty="0"/>
              <a:t>     </a:t>
            </a:r>
          </a:p>
          <a:p>
            <a:pPr lvl="3" eaLnBrk="1" hangingPunct="1">
              <a:spcBef>
                <a:spcPts val="0"/>
              </a:spcBef>
              <a:buNone/>
            </a:pPr>
            <a:r>
              <a:rPr lang="en-US" sz="1600" dirty="0"/>
              <a:t>}</a:t>
            </a:r>
          </a:p>
          <a:p>
            <a:pPr lvl="3" eaLnBrk="1" hangingPunct="1">
              <a:spcBef>
                <a:spcPts val="0"/>
              </a:spcBef>
              <a:buNone/>
            </a:pPr>
            <a:endParaRPr lang="en-US" sz="1600" dirty="0"/>
          </a:p>
          <a:p>
            <a:pPr lvl="1" eaLnBrk="1" hangingPunct="1">
              <a:spcBef>
                <a:spcPts val="0"/>
              </a:spcBef>
            </a:pPr>
            <a:r>
              <a:rPr lang="en-US" sz="1600" dirty="0"/>
              <a:t>Concrete classes implementing the nodes must provide an implementation of their visit method.</a:t>
            </a:r>
            <a:r>
              <a:rPr lang="en-US" sz="1600" b="1" dirty="0"/>
              <a:t>  </a:t>
            </a:r>
          </a:p>
          <a:p>
            <a:pPr eaLnBrk="1" hangingPunct="1">
              <a:lnSpc>
                <a:spcPct val="80000"/>
              </a:lnSpc>
            </a:pPr>
            <a:r>
              <a:rPr lang="en-US" sz="1600" dirty="0"/>
              <a:t>In subclasses:  </a:t>
            </a:r>
          </a:p>
          <a:p>
            <a:pPr eaLnBrk="1" hangingPunct="1">
              <a:lnSpc>
                <a:spcPct val="80000"/>
              </a:lnSpc>
              <a:buFontTx/>
              <a:buNone/>
            </a:pPr>
            <a:r>
              <a:rPr lang="en-US" sz="1600" dirty="0"/>
              <a:t>	In class X,</a:t>
            </a:r>
          </a:p>
          <a:p>
            <a:pPr eaLnBrk="1" hangingPunct="1">
              <a:lnSpc>
                <a:spcPct val="80000"/>
              </a:lnSpc>
              <a:buFontTx/>
              <a:buNone/>
            </a:pPr>
            <a:r>
              <a:rPr lang="en-US" sz="1600" dirty="0"/>
              <a:t>		 </a:t>
            </a:r>
            <a:r>
              <a:rPr lang="en-US" sz="1600" dirty="0">
                <a:solidFill>
                  <a:srgbClr val="FF5050"/>
                </a:solidFill>
              </a:rPr>
              <a:t>public Object visit(</a:t>
            </a:r>
            <a:r>
              <a:rPr lang="en-US" sz="1600" dirty="0" err="1">
                <a:solidFill>
                  <a:srgbClr val="FF5050"/>
                </a:solidFill>
              </a:rPr>
              <a:t>ASTVisitor</a:t>
            </a:r>
            <a:r>
              <a:rPr lang="en-US" sz="1600" dirty="0">
                <a:solidFill>
                  <a:srgbClr val="FF5050"/>
                </a:solidFill>
              </a:rPr>
              <a:t> v, Object </a:t>
            </a:r>
            <a:r>
              <a:rPr lang="en-US" sz="1600" dirty="0" err="1">
                <a:solidFill>
                  <a:srgbClr val="FF5050"/>
                </a:solidFill>
              </a:rPr>
              <a:t>arg</a:t>
            </a:r>
            <a:r>
              <a:rPr lang="en-US" sz="1600" dirty="0">
                <a:solidFill>
                  <a:srgbClr val="FF5050"/>
                </a:solidFill>
              </a:rPr>
              <a:t>)  {   return </a:t>
            </a:r>
            <a:r>
              <a:rPr lang="en-US" sz="1600" dirty="0" err="1">
                <a:solidFill>
                  <a:srgbClr val="FF5050"/>
                </a:solidFill>
              </a:rPr>
              <a:t>v.visitX</a:t>
            </a:r>
            <a:r>
              <a:rPr lang="en-US" sz="1600" dirty="0">
                <a:solidFill>
                  <a:srgbClr val="FF5050"/>
                </a:solidFill>
              </a:rPr>
              <a:t>(this, </a:t>
            </a:r>
            <a:r>
              <a:rPr lang="en-US" sz="1600" dirty="0" err="1">
                <a:solidFill>
                  <a:srgbClr val="FF5050"/>
                </a:solidFill>
              </a:rPr>
              <a:t>arg</a:t>
            </a:r>
            <a:r>
              <a:rPr lang="en-US" sz="1600" dirty="0">
                <a:solidFill>
                  <a:srgbClr val="FF5050"/>
                </a:solidFill>
              </a:rPr>
              <a:t>);  }</a:t>
            </a:r>
            <a:endParaRPr lang="en-US" sz="1600" dirty="0"/>
          </a:p>
          <a:p>
            <a:pPr eaLnBrk="1" hangingPunct="1"/>
            <a:r>
              <a:rPr lang="en-US" sz="1600" dirty="0"/>
              <a:t>In some descriptions of the visitor pattern, this method is called accept instead of visit. </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2631097D-80C1-48B5-B8E1-AE999DE4564F}" type="slidenum">
              <a:rPr lang="en-US"/>
              <a:pPr>
                <a:defRPr/>
              </a:pPr>
              <a:t>206</a:t>
            </a:fld>
            <a:endParaRPr lang="en-US"/>
          </a:p>
        </p:txBody>
      </p:sp>
    </p:spTree>
    <p:extLst>
      <p:ext uri="{BB962C8B-B14F-4D97-AF65-F5344CB8AC3E}">
        <p14:creationId xmlns:p14="http://schemas.microsoft.com/office/powerpoint/2010/main" val="13051323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E582-C258-4698-98F8-7398F5F9E938}"/>
              </a:ext>
            </a:extLst>
          </p:cNvPr>
          <p:cNvSpPr>
            <a:spLocks noGrp="1"/>
          </p:cNvSpPr>
          <p:nvPr>
            <p:ph type="title"/>
          </p:nvPr>
        </p:nvSpPr>
        <p:spPr/>
        <p:txBody>
          <a:bodyPr/>
          <a:lstStyle/>
          <a:p>
            <a:r>
              <a:rPr lang="en-US" dirty="0"/>
              <a:t>Expr</a:t>
            </a:r>
          </a:p>
        </p:txBody>
      </p:sp>
      <p:sp>
        <p:nvSpPr>
          <p:cNvPr id="3" name="Content Placeholder 2">
            <a:extLst>
              <a:ext uri="{FF2B5EF4-FFF2-40B4-BE49-F238E27FC236}">
                <a16:creationId xmlns:a16="http://schemas.microsoft.com/office/drawing/2014/main" id="{CA7AD784-C504-486E-BC4D-9A768B9E270B}"/>
              </a:ext>
            </a:extLst>
          </p:cNvPr>
          <p:cNvSpPr>
            <a:spLocks noGrp="1"/>
          </p:cNvSpPr>
          <p:nvPr>
            <p:ph idx="10"/>
          </p:nvPr>
        </p:nvSpPr>
        <p:spPr>
          <a:xfrm>
            <a:off x="327868" y="2289727"/>
            <a:ext cx="7556500" cy="4098827"/>
          </a:xfrm>
        </p:spPr>
        <p:txBody>
          <a:bodyPr/>
          <a:lstStyle/>
          <a:p>
            <a:pPr marL="0" indent="0">
              <a:buNone/>
            </a:pPr>
            <a:r>
              <a:rPr lang="en-US" dirty="0"/>
              <a:t>abstract class Expr {</a:t>
            </a:r>
          </a:p>
          <a:p>
            <a:pPr marL="0" indent="0">
              <a:buNone/>
            </a:pPr>
            <a:r>
              <a:rPr lang="en-US" dirty="0"/>
              <a:t>     public final </a:t>
            </a:r>
            <a:r>
              <a:rPr lang="en-US" dirty="0" err="1"/>
              <a:t>IToken</a:t>
            </a:r>
            <a:r>
              <a:rPr lang="en-US" dirty="0"/>
              <a:t> </a:t>
            </a:r>
            <a:r>
              <a:rPr lang="en-US" dirty="0" err="1"/>
              <a:t>firstToken</a:t>
            </a:r>
            <a:r>
              <a:rPr lang="en-US" dirty="0"/>
              <a:t>;   </a:t>
            </a:r>
          </a:p>
          <a:p>
            <a:pPr marL="0" indent="0">
              <a:buNone/>
            </a:pPr>
            <a:r>
              <a:rPr lang="en-US" dirty="0"/>
              <a:t>     public Expr(</a:t>
            </a:r>
            <a:r>
              <a:rPr lang="en-US" dirty="0" err="1"/>
              <a:t>IToken</a:t>
            </a:r>
            <a:r>
              <a:rPr lang="en-US" dirty="0"/>
              <a:t> </a:t>
            </a:r>
            <a:r>
              <a:rPr lang="en-US" dirty="0" err="1"/>
              <a:t>firstToken</a:t>
            </a:r>
            <a:r>
              <a:rPr lang="en-US" dirty="0"/>
              <a:t>){</a:t>
            </a:r>
          </a:p>
          <a:p>
            <a:pPr marL="0" indent="0">
              <a:buNone/>
            </a:pPr>
            <a:r>
              <a:rPr lang="en-US" dirty="0"/>
              <a:t>           </a:t>
            </a:r>
            <a:r>
              <a:rPr lang="en-US" dirty="0" err="1"/>
              <a:t>this.firstToken</a:t>
            </a:r>
            <a:r>
              <a:rPr lang="en-US" dirty="0"/>
              <a:t> = </a:t>
            </a:r>
            <a:r>
              <a:rPr lang="en-US" dirty="0" err="1"/>
              <a:t>firstToken</a:t>
            </a:r>
            <a:r>
              <a:rPr lang="en-US" dirty="0"/>
              <a:t>;</a:t>
            </a:r>
          </a:p>
          <a:p>
            <a:pPr marL="0" indent="0">
              <a:buNone/>
            </a:pPr>
            <a:r>
              <a:rPr lang="en-US" dirty="0"/>
              <a:t>     }</a:t>
            </a:r>
          </a:p>
          <a:p>
            <a:pPr marL="0" indent="0">
              <a:buNone/>
            </a:pPr>
            <a:r>
              <a:rPr lang="en-US" dirty="0"/>
              <a:t>      </a:t>
            </a:r>
            <a:r>
              <a:rPr lang="en-US" dirty="0">
                <a:solidFill>
                  <a:srgbClr val="FF0000"/>
                </a:solidFill>
              </a:rPr>
              <a:t>public abstract Object visit(</a:t>
            </a:r>
            <a:r>
              <a:rPr lang="en-US" dirty="0" err="1">
                <a:solidFill>
                  <a:srgbClr val="FF0000"/>
                </a:solidFill>
              </a:rPr>
              <a:t>ASTVisitor</a:t>
            </a:r>
            <a:r>
              <a:rPr lang="en-US" dirty="0">
                <a:solidFill>
                  <a:srgbClr val="FF0000"/>
                </a:solidFill>
              </a:rPr>
              <a:t> v, Object </a:t>
            </a:r>
            <a:r>
              <a:rPr lang="en-US" dirty="0" err="1">
                <a:solidFill>
                  <a:srgbClr val="FF0000"/>
                </a:solidFill>
              </a:rPr>
              <a:t>arg</a:t>
            </a:r>
            <a:r>
              <a:rPr lang="en-US" dirty="0">
                <a:solidFill>
                  <a:srgbClr val="FF0000"/>
                </a:solidFill>
              </a:rPr>
              <a:t>);</a:t>
            </a:r>
            <a:endParaRPr lang="en-US" i="1" dirty="0">
              <a:solidFill>
                <a:srgbClr val="FF0000"/>
              </a:solidFill>
            </a:endParaRPr>
          </a:p>
          <a:p>
            <a:pPr marL="0" indent="0">
              <a:buNone/>
            </a:pPr>
            <a:r>
              <a:rPr lang="en-US" dirty="0"/>
              <a:t>}</a:t>
            </a:r>
          </a:p>
        </p:txBody>
      </p:sp>
    </p:spTree>
    <p:extLst>
      <p:ext uri="{BB962C8B-B14F-4D97-AF65-F5344CB8AC3E}">
        <p14:creationId xmlns:p14="http://schemas.microsoft.com/office/powerpoint/2010/main" val="7110327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0731-2CEC-4268-802A-D9D846164EED}"/>
              </a:ext>
            </a:extLst>
          </p:cNvPr>
          <p:cNvSpPr>
            <a:spLocks noGrp="1"/>
          </p:cNvSpPr>
          <p:nvPr>
            <p:ph type="title"/>
          </p:nvPr>
        </p:nvSpPr>
        <p:spPr/>
        <p:txBody>
          <a:bodyPr/>
          <a:lstStyle/>
          <a:p>
            <a:r>
              <a:rPr lang="en-US" dirty="0" err="1"/>
              <a:t>IntLitExpr</a:t>
            </a:r>
            <a:endParaRPr lang="en-US" dirty="0"/>
          </a:p>
        </p:txBody>
      </p:sp>
      <p:sp>
        <p:nvSpPr>
          <p:cNvPr id="65538" name="Rectangle 2"/>
          <p:cNvSpPr>
            <a:spLocks noGrp="1" noChangeArrowheads="1"/>
          </p:cNvSpPr>
          <p:nvPr>
            <p:ph idx="10"/>
          </p:nvPr>
        </p:nvSpPr>
        <p:spPr>
          <a:xfrm>
            <a:off x="410164" y="2060928"/>
            <a:ext cx="7556500" cy="4098827"/>
          </a:xfrm>
        </p:spPr>
        <p:txBody>
          <a:bodyPr/>
          <a:lstStyle/>
          <a:p>
            <a:pPr eaLnBrk="1" hangingPunct="1">
              <a:lnSpc>
                <a:spcPct val="90000"/>
              </a:lnSpc>
              <a:spcBef>
                <a:spcPts val="0"/>
              </a:spcBef>
              <a:buFontTx/>
              <a:buNone/>
            </a:pPr>
            <a:r>
              <a:rPr lang="en-US" dirty="0"/>
              <a:t>class </a:t>
            </a:r>
            <a:r>
              <a:rPr lang="en-US" dirty="0" err="1">
                <a:solidFill>
                  <a:srgbClr val="FF5050"/>
                </a:solidFill>
              </a:rPr>
              <a:t>IntLitExpr</a:t>
            </a:r>
            <a:r>
              <a:rPr lang="en-US" dirty="0">
                <a:solidFill>
                  <a:srgbClr val="FF5050"/>
                </a:solidFill>
              </a:rPr>
              <a:t> extends Expr</a:t>
            </a:r>
          </a:p>
          <a:p>
            <a:pPr eaLnBrk="1" hangingPunct="1">
              <a:lnSpc>
                <a:spcPct val="90000"/>
              </a:lnSpc>
              <a:spcBef>
                <a:spcPts val="0"/>
              </a:spcBef>
              <a:buFontTx/>
              <a:buNone/>
            </a:pPr>
            <a:r>
              <a:rPr lang="en-US" dirty="0"/>
              <a:t>   {</a:t>
            </a:r>
          </a:p>
          <a:p>
            <a:pPr eaLnBrk="1" hangingPunct="1">
              <a:lnSpc>
                <a:spcPct val="90000"/>
              </a:lnSpc>
              <a:spcBef>
                <a:spcPts val="0"/>
              </a:spcBef>
              <a:buFontTx/>
              <a:buNone/>
            </a:pPr>
            <a:r>
              <a:rPr lang="en-US" dirty="0"/>
              <a:t>  </a:t>
            </a:r>
          </a:p>
          <a:p>
            <a:pPr eaLnBrk="1" hangingPunct="1">
              <a:lnSpc>
                <a:spcPct val="90000"/>
              </a:lnSpc>
              <a:spcBef>
                <a:spcPts val="0"/>
              </a:spcBef>
              <a:buFontTx/>
              <a:buNone/>
            </a:pPr>
            <a:r>
              <a:rPr lang="en-US" dirty="0"/>
              <a:t>       public </a:t>
            </a:r>
            <a:r>
              <a:rPr lang="en-US" dirty="0" err="1"/>
              <a:t>IntLitExpr</a:t>
            </a:r>
            <a:r>
              <a:rPr lang="en-US" dirty="0"/>
              <a:t>(</a:t>
            </a:r>
            <a:r>
              <a:rPr lang="en-US" dirty="0" err="1"/>
              <a:t>IToken</a:t>
            </a:r>
            <a:r>
              <a:rPr lang="en-US" dirty="0"/>
              <a:t> </a:t>
            </a:r>
            <a:r>
              <a:rPr lang="en-US" dirty="0" err="1"/>
              <a:t>firstToken</a:t>
            </a:r>
            <a:r>
              <a:rPr lang="en-US" dirty="0"/>
              <a:t>){</a:t>
            </a:r>
          </a:p>
          <a:p>
            <a:pPr eaLnBrk="1" hangingPunct="1">
              <a:lnSpc>
                <a:spcPct val="90000"/>
              </a:lnSpc>
              <a:spcBef>
                <a:spcPts val="0"/>
              </a:spcBef>
              <a:buFontTx/>
              <a:buNone/>
            </a:pPr>
            <a:r>
              <a:rPr lang="en-US" dirty="0"/>
              <a:t>             super(</a:t>
            </a:r>
            <a:r>
              <a:rPr lang="en-US" dirty="0" err="1"/>
              <a:t>firstToken</a:t>
            </a:r>
            <a:r>
              <a:rPr lang="en-US" dirty="0"/>
              <a:t>);</a:t>
            </a:r>
          </a:p>
          <a:p>
            <a:pPr eaLnBrk="1" hangingPunct="1">
              <a:lnSpc>
                <a:spcPct val="90000"/>
              </a:lnSpc>
              <a:spcBef>
                <a:spcPts val="0"/>
              </a:spcBef>
              <a:buFontTx/>
              <a:buNone/>
            </a:pPr>
            <a:r>
              <a:rPr lang="en-US" dirty="0"/>
              <a:t>       }</a:t>
            </a:r>
          </a:p>
          <a:p>
            <a:pPr eaLnBrk="1" hangingPunct="1">
              <a:lnSpc>
                <a:spcPct val="90000"/>
              </a:lnSpc>
              <a:spcBef>
                <a:spcPts val="0"/>
              </a:spcBef>
              <a:buFontTx/>
              <a:buNone/>
            </a:pPr>
            <a:endParaRPr lang="en-US" dirty="0"/>
          </a:p>
          <a:p>
            <a:pPr eaLnBrk="1" hangingPunct="1">
              <a:lnSpc>
                <a:spcPct val="90000"/>
              </a:lnSpc>
              <a:spcBef>
                <a:spcPts val="0"/>
              </a:spcBef>
              <a:buFontTx/>
              <a:buNone/>
            </a:pPr>
            <a:r>
              <a:rPr lang="en-US" dirty="0"/>
              <a:t>       public int </a:t>
            </a:r>
            <a:r>
              <a:rPr lang="en-US" dirty="0" err="1"/>
              <a:t>getValue</a:t>
            </a:r>
            <a:r>
              <a:rPr lang="en-US" dirty="0"/>
              <a:t>() {</a:t>
            </a:r>
          </a:p>
          <a:p>
            <a:pPr eaLnBrk="1" hangingPunct="1">
              <a:lnSpc>
                <a:spcPct val="90000"/>
              </a:lnSpc>
              <a:spcBef>
                <a:spcPts val="0"/>
              </a:spcBef>
              <a:buFontTx/>
              <a:buNone/>
            </a:pPr>
            <a:r>
              <a:rPr lang="en-US" dirty="0"/>
              <a:t>             return </a:t>
            </a:r>
            <a:r>
              <a:rPr lang="en-US" dirty="0" err="1"/>
              <a:t>firstToken.getIntValue</a:t>
            </a:r>
            <a:r>
              <a:rPr lang="en-US" dirty="0"/>
              <a:t>();</a:t>
            </a:r>
          </a:p>
          <a:p>
            <a:pPr eaLnBrk="1" hangingPunct="1">
              <a:lnSpc>
                <a:spcPct val="90000"/>
              </a:lnSpc>
              <a:spcBef>
                <a:spcPts val="0"/>
              </a:spcBef>
              <a:buFontTx/>
              <a:buNone/>
            </a:pPr>
            <a:r>
              <a:rPr lang="en-US" dirty="0"/>
              <a:t>      }</a:t>
            </a:r>
          </a:p>
          <a:p>
            <a:pPr eaLnBrk="1" hangingPunct="1">
              <a:lnSpc>
                <a:spcPct val="90000"/>
              </a:lnSpc>
              <a:spcBef>
                <a:spcPts val="0"/>
              </a:spcBef>
              <a:buFontTx/>
              <a:buNone/>
            </a:pPr>
            <a:endParaRPr lang="en-US" dirty="0"/>
          </a:p>
          <a:p>
            <a:pPr eaLnBrk="1" hangingPunct="1">
              <a:lnSpc>
                <a:spcPct val="90000"/>
              </a:lnSpc>
              <a:spcBef>
                <a:spcPts val="0"/>
              </a:spcBef>
              <a:buFontTx/>
              <a:buNone/>
            </a:pPr>
            <a:r>
              <a:rPr lang="en-US" dirty="0"/>
              <a:t>      </a:t>
            </a:r>
            <a:r>
              <a:rPr lang="en-US" dirty="0">
                <a:solidFill>
                  <a:srgbClr val="FF0000"/>
                </a:solidFill>
              </a:rPr>
              <a:t>@Override</a:t>
            </a:r>
          </a:p>
          <a:p>
            <a:pPr eaLnBrk="1" hangingPunct="1">
              <a:lnSpc>
                <a:spcPct val="90000"/>
              </a:lnSpc>
              <a:spcBef>
                <a:spcPts val="0"/>
              </a:spcBef>
              <a:buFontTx/>
              <a:buNone/>
            </a:pPr>
            <a:r>
              <a:rPr lang="en-US" dirty="0">
                <a:solidFill>
                  <a:srgbClr val="FF0000"/>
                </a:solidFill>
              </a:rPr>
              <a:t>      public Object visit(</a:t>
            </a:r>
            <a:r>
              <a:rPr lang="en-US" dirty="0" err="1">
                <a:solidFill>
                  <a:srgbClr val="FF0000"/>
                </a:solidFill>
              </a:rPr>
              <a:t>ASTVisitor</a:t>
            </a:r>
            <a:r>
              <a:rPr lang="en-US" dirty="0">
                <a:solidFill>
                  <a:srgbClr val="FF0000"/>
                </a:solidFill>
              </a:rPr>
              <a:t> v, Object </a:t>
            </a:r>
            <a:r>
              <a:rPr lang="en-US" dirty="0" err="1">
                <a:solidFill>
                  <a:srgbClr val="FF0000"/>
                </a:solidFill>
              </a:rPr>
              <a:t>arg</a:t>
            </a:r>
            <a:r>
              <a:rPr lang="en-US" dirty="0">
                <a:solidFill>
                  <a:srgbClr val="FF0000"/>
                </a:solidFill>
              </a:rPr>
              <a:t>) {</a:t>
            </a:r>
          </a:p>
          <a:p>
            <a:pPr eaLnBrk="1" hangingPunct="1">
              <a:lnSpc>
                <a:spcPct val="90000"/>
              </a:lnSpc>
              <a:spcBef>
                <a:spcPts val="0"/>
              </a:spcBef>
              <a:buFontTx/>
              <a:buNone/>
            </a:pPr>
            <a:r>
              <a:rPr lang="en-US" dirty="0">
                <a:solidFill>
                  <a:srgbClr val="FF0000"/>
                </a:solidFill>
              </a:rPr>
              <a:t>          return </a:t>
            </a:r>
            <a:r>
              <a:rPr lang="en-US" dirty="0" err="1">
                <a:solidFill>
                  <a:srgbClr val="FF0000"/>
                </a:solidFill>
              </a:rPr>
              <a:t>v</a:t>
            </a:r>
            <a:r>
              <a:rPr lang="en-US" b="1" dirty="0" err="1">
                <a:solidFill>
                  <a:srgbClr val="FF0000"/>
                </a:solidFill>
              </a:rPr>
              <a:t>.visitIntLitExpr</a:t>
            </a:r>
            <a:r>
              <a:rPr lang="en-US" dirty="0">
                <a:solidFill>
                  <a:srgbClr val="FF0000"/>
                </a:solidFill>
              </a:rPr>
              <a:t>(this, </a:t>
            </a:r>
            <a:r>
              <a:rPr lang="en-US" dirty="0" err="1">
                <a:solidFill>
                  <a:srgbClr val="FF0000"/>
                </a:solidFill>
              </a:rPr>
              <a:t>arg</a:t>
            </a:r>
            <a:r>
              <a:rPr lang="en-US" dirty="0">
                <a:solidFill>
                  <a:srgbClr val="FF0000"/>
                </a:solidFill>
              </a:rPr>
              <a:t>);</a:t>
            </a:r>
          </a:p>
          <a:p>
            <a:pPr eaLnBrk="1" hangingPunct="1">
              <a:lnSpc>
                <a:spcPct val="90000"/>
              </a:lnSpc>
              <a:spcBef>
                <a:spcPts val="0"/>
              </a:spcBef>
              <a:buFontTx/>
              <a:buNone/>
            </a:pPr>
            <a:r>
              <a:rPr lang="en-US" dirty="0">
                <a:solidFill>
                  <a:srgbClr val="FF0000"/>
                </a:solidFill>
              </a:rPr>
              <a:t>      }</a:t>
            </a:r>
          </a:p>
          <a:p>
            <a:pPr eaLnBrk="1" hangingPunct="1">
              <a:lnSpc>
                <a:spcPct val="90000"/>
              </a:lnSpc>
              <a:spcBef>
                <a:spcPts val="0"/>
              </a:spcBef>
              <a:buFontTx/>
              <a:buNone/>
            </a:pPr>
            <a:r>
              <a:rPr lang="en-US" dirty="0"/>
              <a:t>}</a:t>
            </a: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4B490AB6-1D4E-4DAD-9BAB-3226001F3A61}" type="slidenum">
              <a:rPr lang="en-US"/>
              <a:pPr>
                <a:defRPr/>
              </a:pPr>
              <a:t>208</a:t>
            </a:fld>
            <a:endParaRPr lang="en-US"/>
          </a:p>
        </p:txBody>
      </p:sp>
    </p:spTree>
    <p:extLst>
      <p:ext uri="{BB962C8B-B14F-4D97-AF65-F5344CB8AC3E}">
        <p14:creationId xmlns:p14="http://schemas.microsoft.com/office/powerpoint/2010/main" val="23714553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7DED-95F6-4BC4-B6E0-76A3F5B49307}"/>
              </a:ext>
            </a:extLst>
          </p:cNvPr>
          <p:cNvSpPr>
            <a:spLocks noGrp="1"/>
          </p:cNvSpPr>
          <p:nvPr>
            <p:ph type="title"/>
          </p:nvPr>
        </p:nvSpPr>
        <p:spPr>
          <a:xfrm>
            <a:off x="327868" y="862621"/>
            <a:ext cx="7556500" cy="1116012"/>
          </a:xfrm>
        </p:spPr>
        <p:txBody>
          <a:bodyPr/>
          <a:lstStyle/>
          <a:p>
            <a:r>
              <a:rPr lang="en-US" dirty="0" err="1"/>
              <a:t>BinaryExpr</a:t>
            </a:r>
            <a:endParaRPr lang="en-US" dirty="0"/>
          </a:p>
        </p:txBody>
      </p:sp>
      <p:sp>
        <p:nvSpPr>
          <p:cNvPr id="66562" name="Rectangle 2"/>
          <p:cNvSpPr>
            <a:spLocks noGrp="1" noChangeArrowheads="1"/>
          </p:cNvSpPr>
          <p:nvPr>
            <p:ph idx="10"/>
          </p:nvPr>
        </p:nvSpPr>
        <p:spPr>
          <a:xfrm>
            <a:off x="327868" y="1433299"/>
            <a:ext cx="8488264" cy="4098827"/>
          </a:xfrm>
        </p:spPr>
        <p:txBody>
          <a:bodyPr/>
          <a:lstStyle/>
          <a:p>
            <a:pPr eaLnBrk="1" hangingPunct="1">
              <a:buFontTx/>
              <a:buNone/>
            </a:pPr>
            <a:r>
              <a:rPr lang="en-US" sz="1800" dirty="0"/>
              <a:t>// </a:t>
            </a:r>
            <a:r>
              <a:rPr lang="en-US" sz="1800" i="1" dirty="0"/>
              <a:t>expr</a:t>
            </a:r>
            <a:r>
              <a:rPr lang="en-US" sz="1800" dirty="0"/>
              <a:t> ::= </a:t>
            </a:r>
            <a:r>
              <a:rPr lang="en-US" sz="1800" i="1" dirty="0"/>
              <a:t>expr </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a:t>
            </a:r>
            <a:r>
              <a:rPr lang="en-US" sz="1800" dirty="0">
                <a:solidFill>
                  <a:srgbClr val="0066FF"/>
                </a:solidFill>
              </a:rPr>
              <a:t>/</a:t>
            </a:r>
            <a:r>
              <a:rPr lang="en-US" sz="1800" dirty="0"/>
              <a:t>) </a:t>
            </a:r>
            <a:r>
              <a:rPr lang="en-US" sz="1800" i="1" dirty="0"/>
              <a:t>expr</a:t>
            </a:r>
            <a:r>
              <a:rPr lang="en-US" sz="1800" dirty="0"/>
              <a:t> </a:t>
            </a:r>
          </a:p>
          <a:p>
            <a:pPr eaLnBrk="1" hangingPunct="1">
              <a:spcBef>
                <a:spcPts val="0"/>
              </a:spcBef>
              <a:buFontTx/>
              <a:buNone/>
            </a:pPr>
            <a:r>
              <a:rPr lang="en-US" sz="1800" dirty="0">
                <a:solidFill>
                  <a:schemeClr val="accent2"/>
                </a:solidFill>
              </a:rPr>
              <a:t>class </a:t>
            </a:r>
            <a:r>
              <a:rPr lang="en-US" sz="1800" dirty="0" err="1">
                <a:solidFill>
                  <a:schemeClr val="accent2"/>
                </a:solidFill>
              </a:rPr>
              <a:t>BinaryExpr</a:t>
            </a:r>
            <a:r>
              <a:rPr lang="en-US" sz="1800" dirty="0">
                <a:solidFill>
                  <a:schemeClr val="accent2"/>
                </a:solidFill>
              </a:rPr>
              <a:t> extends Expr</a:t>
            </a:r>
          </a:p>
          <a:p>
            <a:pPr eaLnBrk="1" hangingPunct="1">
              <a:spcBef>
                <a:spcPts val="0"/>
              </a:spcBef>
              <a:buFontTx/>
              <a:buNone/>
            </a:pPr>
            <a:r>
              <a:rPr lang="en-US" sz="1800" dirty="0">
                <a:solidFill>
                  <a:schemeClr val="accent2"/>
                </a:solidFill>
              </a:rPr>
              <a:t>{   </a:t>
            </a:r>
          </a:p>
          <a:p>
            <a:pPr eaLnBrk="1" hangingPunct="1">
              <a:spcBef>
                <a:spcPts val="0"/>
              </a:spcBef>
              <a:buFontTx/>
              <a:buNone/>
            </a:pPr>
            <a:r>
              <a:rPr lang="en-US" sz="1800" dirty="0">
                <a:solidFill>
                  <a:schemeClr val="accent2"/>
                </a:solidFill>
              </a:rPr>
              <a:t>	public final Expr left;</a:t>
            </a:r>
          </a:p>
          <a:p>
            <a:pPr eaLnBrk="1" hangingPunct="1">
              <a:spcBef>
                <a:spcPts val="0"/>
              </a:spcBef>
              <a:buFontTx/>
              <a:buNone/>
            </a:pPr>
            <a:r>
              <a:rPr lang="en-US" sz="1800" dirty="0">
                <a:solidFill>
                  <a:schemeClr val="accent2"/>
                </a:solidFill>
              </a:rPr>
              <a:t>	public final </a:t>
            </a:r>
            <a:r>
              <a:rPr lang="en-US" sz="1800" dirty="0" err="1">
                <a:solidFill>
                  <a:schemeClr val="accent2"/>
                </a:solidFill>
              </a:rPr>
              <a:t>IToken</a:t>
            </a:r>
            <a:r>
              <a:rPr lang="en-US" sz="1800" dirty="0">
                <a:solidFill>
                  <a:schemeClr val="accent2"/>
                </a:solidFill>
              </a:rPr>
              <a:t> op;</a:t>
            </a:r>
          </a:p>
          <a:p>
            <a:pPr eaLnBrk="1" hangingPunct="1">
              <a:spcBef>
                <a:spcPts val="0"/>
              </a:spcBef>
              <a:buFontTx/>
              <a:buNone/>
            </a:pPr>
            <a:r>
              <a:rPr lang="en-US" sz="1800" dirty="0">
                <a:solidFill>
                  <a:schemeClr val="accent2"/>
                </a:solidFill>
              </a:rPr>
              <a:t>	public final Expr right;</a:t>
            </a:r>
          </a:p>
          <a:p>
            <a:pPr eaLnBrk="1" hangingPunct="1">
              <a:spcBef>
                <a:spcPts val="0"/>
              </a:spcBef>
              <a:buFontTx/>
              <a:buNone/>
            </a:pPr>
            <a:endParaRPr lang="en-US" sz="1800" dirty="0">
              <a:solidFill>
                <a:schemeClr val="accent2"/>
              </a:solidFill>
            </a:endParaRPr>
          </a:p>
          <a:p>
            <a:pPr eaLnBrk="1" hangingPunct="1">
              <a:spcBef>
                <a:spcPts val="0"/>
              </a:spcBef>
              <a:buFontTx/>
              <a:buNone/>
            </a:pPr>
            <a:r>
              <a:rPr lang="en-US" sz="1800" dirty="0">
                <a:solidFill>
                  <a:schemeClr val="accent2"/>
                </a:solidFill>
              </a:rPr>
              <a:t>    public </a:t>
            </a:r>
            <a:r>
              <a:rPr lang="en-US" sz="1800" dirty="0" err="1">
                <a:solidFill>
                  <a:schemeClr val="accent2"/>
                </a:solidFill>
              </a:rPr>
              <a:t>BinaryExpr</a:t>
            </a:r>
            <a:r>
              <a:rPr lang="en-US" sz="1800" dirty="0">
                <a:solidFill>
                  <a:schemeClr val="accent2"/>
                </a:solidFill>
              </a:rPr>
              <a:t>(</a:t>
            </a:r>
            <a:r>
              <a:rPr lang="en-US" sz="1800" dirty="0" err="1">
                <a:solidFill>
                  <a:schemeClr val="accent2"/>
                </a:solidFill>
              </a:rPr>
              <a:t>IToken</a:t>
            </a:r>
            <a:r>
              <a:rPr lang="en-US" sz="1800" dirty="0">
                <a:solidFill>
                  <a:schemeClr val="accent2"/>
                </a:solidFill>
              </a:rPr>
              <a:t> </a:t>
            </a:r>
            <a:r>
              <a:rPr lang="en-US" sz="1800" dirty="0" err="1">
                <a:solidFill>
                  <a:schemeClr val="accent2"/>
                </a:solidFill>
              </a:rPr>
              <a:t>firstToken</a:t>
            </a:r>
            <a:r>
              <a:rPr lang="en-US" sz="1800" dirty="0">
                <a:solidFill>
                  <a:schemeClr val="accent2"/>
                </a:solidFill>
              </a:rPr>
              <a:t>, Expr left, </a:t>
            </a:r>
            <a:r>
              <a:rPr lang="en-US" sz="1800" dirty="0" err="1">
                <a:solidFill>
                  <a:schemeClr val="accent2"/>
                </a:solidFill>
              </a:rPr>
              <a:t>IToken</a:t>
            </a:r>
            <a:r>
              <a:rPr lang="en-US" sz="1800" dirty="0">
                <a:solidFill>
                  <a:schemeClr val="accent2"/>
                </a:solidFill>
              </a:rPr>
              <a:t> op,    Expr right){</a:t>
            </a:r>
          </a:p>
          <a:p>
            <a:pPr eaLnBrk="1" hangingPunct="1">
              <a:spcBef>
                <a:spcPts val="0"/>
              </a:spcBef>
              <a:buFontTx/>
              <a:buNone/>
            </a:pPr>
            <a:r>
              <a:rPr lang="en-US" sz="1800" dirty="0">
                <a:solidFill>
                  <a:schemeClr val="accent2"/>
                </a:solidFill>
              </a:rPr>
              <a:t>		super(</a:t>
            </a:r>
            <a:r>
              <a:rPr lang="en-US" sz="1800" dirty="0" err="1">
                <a:solidFill>
                  <a:schemeClr val="accent2"/>
                </a:solidFill>
              </a:rPr>
              <a:t>firstToken</a:t>
            </a:r>
            <a:r>
              <a:rPr lang="en-US" sz="1800" dirty="0">
                <a:solidFill>
                  <a:schemeClr val="accent2"/>
                </a:solidFill>
              </a:rPr>
              <a:t>);</a:t>
            </a:r>
          </a:p>
          <a:p>
            <a:pPr eaLnBrk="1" hangingPunct="1">
              <a:spcBef>
                <a:spcPts val="0"/>
              </a:spcBef>
              <a:buFontTx/>
              <a:buNone/>
            </a:pPr>
            <a:r>
              <a:rPr lang="en-US" sz="1800" dirty="0">
                <a:solidFill>
                  <a:schemeClr val="accent2"/>
                </a:solidFill>
              </a:rPr>
              <a:t>                 </a:t>
            </a:r>
            <a:r>
              <a:rPr lang="en-US" sz="1800" dirty="0" err="1">
                <a:solidFill>
                  <a:schemeClr val="accent2"/>
                </a:solidFill>
              </a:rPr>
              <a:t>this.left</a:t>
            </a:r>
            <a:r>
              <a:rPr lang="en-US" sz="1800" dirty="0">
                <a:solidFill>
                  <a:schemeClr val="accent2"/>
                </a:solidFill>
              </a:rPr>
              <a:t> = left;</a:t>
            </a:r>
          </a:p>
          <a:p>
            <a:pPr eaLnBrk="1" hangingPunct="1">
              <a:spcBef>
                <a:spcPts val="0"/>
              </a:spcBef>
              <a:buFontTx/>
              <a:buNone/>
            </a:pPr>
            <a:r>
              <a:rPr lang="en-US" sz="1800" dirty="0">
                <a:solidFill>
                  <a:schemeClr val="accent2"/>
                </a:solidFill>
              </a:rPr>
              <a:t>                 </a:t>
            </a:r>
            <a:r>
              <a:rPr lang="en-US" sz="1800" dirty="0" err="1">
                <a:solidFill>
                  <a:schemeClr val="accent2"/>
                </a:solidFill>
              </a:rPr>
              <a:t>this.op</a:t>
            </a:r>
            <a:r>
              <a:rPr lang="en-US" sz="1800" dirty="0">
                <a:solidFill>
                  <a:schemeClr val="accent2"/>
                </a:solidFill>
              </a:rPr>
              <a:t> = op;</a:t>
            </a:r>
          </a:p>
          <a:p>
            <a:pPr eaLnBrk="1" hangingPunct="1">
              <a:spcBef>
                <a:spcPts val="0"/>
              </a:spcBef>
              <a:buFontTx/>
              <a:buNone/>
            </a:pPr>
            <a:r>
              <a:rPr lang="en-US" sz="1800" dirty="0">
                <a:solidFill>
                  <a:schemeClr val="accent2"/>
                </a:solidFill>
              </a:rPr>
              <a:t>                 </a:t>
            </a:r>
            <a:r>
              <a:rPr lang="en-US" sz="1800" dirty="0" err="1">
                <a:solidFill>
                  <a:schemeClr val="accent2"/>
                </a:solidFill>
              </a:rPr>
              <a:t>this.right</a:t>
            </a:r>
            <a:r>
              <a:rPr lang="en-US" sz="1800" dirty="0">
                <a:solidFill>
                  <a:schemeClr val="accent2"/>
                </a:solidFill>
              </a:rPr>
              <a:t> = right;</a:t>
            </a:r>
          </a:p>
          <a:p>
            <a:pPr eaLnBrk="1" hangingPunct="1">
              <a:spcBef>
                <a:spcPts val="0"/>
              </a:spcBef>
              <a:buFontTx/>
              <a:buNone/>
            </a:pPr>
            <a:r>
              <a:rPr lang="en-US" sz="1800" dirty="0">
                <a:solidFill>
                  <a:schemeClr val="accent2"/>
                </a:solidFill>
              </a:rPr>
              <a:t>     }</a:t>
            </a:r>
          </a:p>
          <a:p>
            <a:pPr eaLnBrk="1" hangingPunct="1">
              <a:lnSpc>
                <a:spcPct val="90000"/>
              </a:lnSpc>
              <a:spcBef>
                <a:spcPts val="0"/>
              </a:spcBef>
              <a:buFontTx/>
              <a:buNone/>
            </a:pPr>
            <a:r>
              <a:rPr lang="en-US" sz="1800" dirty="0">
                <a:solidFill>
                  <a:schemeClr val="accent2"/>
                </a:solidFill>
              </a:rPr>
              <a:t>     </a:t>
            </a:r>
            <a:r>
              <a:rPr lang="en-US" sz="1800" dirty="0">
                <a:solidFill>
                  <a:srgbClr val="FF0000"/>
                </a:solidFill>
              </a:rPr>
              <a:t>@Override</a:t>
            </a:r>
          </a:p>
          <a:p>
            <a:pPr eaLnBrk="1" hangingPunct="1">
              <a:lnSpc>
                <a:spcPct val="90000"/>
              </a:lnSpc>
              <a:spcBef>
                <a:spcPts val="0"/>
              </a:spcBef>
              <a:buFontTx/>
              <a:buNone/>
            </a:pPr>
            <a:r>
              <a:rPr lang="en-US" sz="1800" dirty="0">
                <a:solidFill>
                  <a:srgbClr val="FF0000"/>
                </a:solidFill>
              </a:rPr>
              <a:t>      public Object visit(</a:t>
            </a:r>
            <a:r>
              <a:rPr lang="en-US" sz="1800" dirty="0" err="1">
                <a:solidFill>
                  <a:srgbClr val="FF0000"/>
                </a:solidFill>
              </a:rPr>
              <a:t>ASTVisitor</a:t>
            </a:r>
            <a:r>
              <a:rPr lang="en-US" sz="1800" dirty="0">
                <a:solidFill>
                  <a:srgbClr val="FF0000"/>
                </a:solidFill>
              </a:rPr>
              <a:t> v, Object </a:t>
            </a:r>
            <a:r>
              <a:rPr lang="en-US" sz="1800" dirty="0" err="1">
                <a:solidFill>
                  <a:srgbClr val="FF0000"/>
                </a:solidFill>
              </a:rPr>
              <a:t>arg</a:t>
            </a:r>
            <a:r>
              <a:rPr lang="en-US" sz="1800" dirty="0">
                <a:solidFill>
                  <a:srgbClr val="FF0000"/>
                </a:solidFill>
              </a:rPr>
              <a:t>) {</a:t>
            </a:r>
          </a:p>
          <a:p>
            <a:pPr eaLnBrk="1" hangingPunct="1">
              <a:lnSpc>
                <a:spcPct val="90000"/>
              </a:lnSpc>
              <a:spcBef>
                <a:spcPts val="0"/>
              </a:spcBef>
              <a:buFontTx/>
              <a:buNone/>
            </a:pPr>
            <a:r>
              <a:rPr lang="en-US" sz="1800" dirty="0">
                <a:solidFill>
                  <a:srgbClr val="FF0000"/>
                </a:solidFill>
              </a:rPr>
              <a:t>          return </a:t>
            </a:r>
            <a:r>
              <a:rPr lang="en-US" sz="1800" b="1" dirty="0" err="1">
                <a:solidFill>
                  <a:srgbClr val="FF0000"/>
                </a:solidFill>
              </a:rPr>
              <a:t>v.visitBinaryExpr</a:t>
            </a:r>
            <a:r>
              <a:rPr lang="en-US" sz="1800" dirty="0">
                <a:solidFill>
                  <a:srgbClr val="FF0000"/>
                </a:solidFill>
              </a:rPr>
              <a:t>(this, </a:t>
            </a:r>
            <a:r>
              <a:rPr lang="en-US" sz="1800" dirty="0" err="1">
                <a:solidFill>
                  <a:srgbClr val="FF0000"/>
                </a:solidFill>
              </a:rPr>
              <a:t>arg</a:t>
            </a:r>
            <a:r>
              <a:rPr lang="en-US" sz="1800" dirty="0">
                <a:solidFill>
                  <a:srgbClr val="FF0000"/>
                </a:solidFill>
              </a:rPr>
              <a:t>);</a:t>
            </a:r>
          </a:p>
          <a:p>
            <a:pPr eaLnBrk="1" hangingPunct="1">
              <a:lnSpc>
                <a:spcPct val="90000"/>
              </a:lnSpc>
              <a:spcBef>
                <a:spcPts val="0"/>
              </a:spcBef>
              <a:buFontTx/>
              <a:buNone/>
            </a:pPr>
            <a:r>
              <a:rPr lang="en-US" sz="1800" dirty="0">
                <a:solidFill>
                  <a:srgbClr val="FF0000"/>
                </a:solidFill>
              </a:rPr>
              <a:t>      }</a:t>
            </a:r>
          </a:p>
          <a:p>
            <a:pPr eaLnBrk="1" hangingPunct="1">
              <a:spcBef>
                <a:spcPts val="0"/>
              </a:spcBef>
              <a:buFontTx/>
              <a:buNone/>
            </a:pPr>
            <a:endParaRPr lang="en-US" sz="1800" i="1" dirty="0">
              <a:solidFill>
                <a:schemeClr val="accent2"/>
              </a:solidFill>
            </a:endParaRPr>
          </a:p>
          <a:p>
            <a:pPr eaLnBrk="1" hangingPunct="1">
              <a:spcBef>
                <a:spcPts val="0"/>
              </a:spcBef>
              <a:buFontTx/>
              <a:buNone/>
            </a:pPr>
            <a:r>
              <a:rPr lang="en-US" sz="1800" dirty="0">
                <a:solidFill>
                  <a:schemeClr val="accent2"/>
                </a:solidFill>
              </a:rPr>
              <a:t>}</a:t>
            </a:r>
            <a:endParaRPr lang="en-US" dirty="0">
              <a:solidFill>
                <a:schemeClr val="accent2"/>
              </a:solidFill>
            </a:endParaRPr>
          </a:p>
        </p:txBody>
      </p:sp>
      <p:sp>
        <p:nvSpPr>
          <p:cNvPr id="5" name="Slide Number Placeholder 4"/>
          <p:cNvSpPr>
            <a:spLocks noGrp="1"/>
          </p:cNvSpPr>
          <p:nvPr>
            <p:ph type="sldNum" sz="quarter" idx="4294967295"/>
          </p:nvPr>
        </p:nvSpPr>
        <p:spPr>
          <a:xfrm>
            <a:off x="8777288" y="6408738"/>
            <a:ext cx="366712" cy="365125"/>
          </a:xfrm>
          <a:prstGeom prst="rect">
            <a:avLst/>
          </a:prstGeom>
        </p:spPr>
        <p:txBody>
          <a:bodyPr/>
          <a:lstStyle/>
          <a:p>
            <a:pPr>
              <a:defRPr/>
            </a:pPr>
            <a:fld id="{898CBA3C-8627-4C2C-9173-89888A682F58}" type="slidenum">
              <a:rPr lang="en-US"/>
              <a:pPr>
                <a:defRPr/>
              </a:pPr>
              <a:t>209</a:t>
            </a:fld>
            <a:endParaRPr lang="en-US"/>
          </a:p>
        </p:txBody>
      </p:sp>
    </p:spTree>
    <p:extLst>
      <p:ext uri="{BB962C8B-B14F-4D97-AF65-F5344CB8AC3E}">
        <p14:creationId xmlns:p14="http://schemas.microsoft.com/office/powerpoint/2010/main" val="422550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E1348-3C60-4474-80DD-6AFA8E76C336}"/>
              </a:ext>
            </a:extLst>
          </p:cNvPr>
          <p:cNvSpPr>
            <a:spLocks noGrp="1"/>
          </p:cNvSpPr>
          <p:nvPr>
            <p:ph type="title"/>
          </p:nvPr>
        </p:nvSpPr>
        <p:spPr/>
        <p:txBody>
          <a:bodyPr/>
          <a:lstStyle/>
          <a:p>
            <a:r>
              <a:rPr lang="en-US" dirty="0"/>
              <a:t>We are interested in </a:t>
            </a:r>
            <a:r>
              <a:rPr lang="en-US" dirty="0">
                <a:solidFill>
                  <a:schemeClr val="accent4"/>
                </a:solidFill>
              </a:rPr>
              <a:t>context-free</a:t>
            </a:r>
            <a:r>
              <a:rPr lang="en-US" dirty="0"/>
              <a:t> </a:t>
            </a:r>
            <a:r>
              <a:rPr lang="en-US" dirty="0">
                <a:solidFill>
                  <a:schemeClr val="accent4"/>
                </a:solidFill>
              </a:rPr>
              <a:t>grammars</a:t>
            </a:r>
          </a:p>
        </p:txBody>
      </p:sp>
      <p:sp>
        <p:nvSpPr>
          <p:cNvPr id="21506" name="Rectangle 3"/>
          <p:cNvSpPr>
            <a:spLocks noGrp="1" noChangeArrowheads="1"/>
          </p:cNvSpPr>
          <p:nvPr>
            <p:ph idx="10"/>
          </p:nvPr>
        </p:nvSpPr>
        <p:spPr>
          <a:xfrm>
            <a:off x="519892" y="2572992"/>
            <a:ext cx="7556500" cy="4098827"/>
          </a:xfrm>
        </p:spPr>
        <p:txBody>
          <a:bodyPr>
            <a:normAutofit fontScale="85000" lnSpcReduction="20000"/>
          </a:bodyPr>
          <a:lstStyle/>
          <a:p>
            <a:pPr eaLnBrk="1" hangingPunct="1"/>
            <a:r>
              <a:rPr lang="en-US" sz="2600" dirty="0"/>
              <a:t>A grammar with a rule like</a:t>
            </a:r>
          </a:p>
          <a:p>
            <a:pPr marL="228600" lvl="1" indent="0" eaLnBrk="1" hangingPunct="1">
              <a:buNone/>
            </a:pPr>
            <a:r>
              <a:rPr lang="en-US" sz="2400" dirty="0"/>
              <a:t>          </a:t>
            </a:r>
            <a:r>
              <a:rPr lang="en-US" sz="2400" dirty="0" err="1"/>
              <a:t>aSb</a:t>
            </a:r>
            <a:r>
              <a:rPr lang="en-US" sz="2400" dirty="0"/>
              <a:t> ::= ….   </a:t>
            </a:r>
          </a:p>
          <a:p>
            <a:pPr marL="228600" lvl="1" indent="0" eaLnBrk="1" hangingPunct="1">
              <a:buNone/>
            </a:pPr>
            <a:r>
              <a:rPr lang="en-US" sz="2400" dirty="0"/>
              <a:t>is NOT context-free.  It says that S can be replaced by right hand side only when it appears between a and b.  </a:t>
            </a:r>
          </a:p>
          <a:p>
            <a:pPr eaLnBrk="1" hangingPunct="1"/>
            <a:r>
              <a:rPr lang="en-US" sz="2600" dirty="0"/>
              <a:t>A CFG has only single nonterminal on left hand side of all rules.</a:t>
            </a:r>
            <a:endParaRPr lang="en-US" sz="2800" dirty="0"/>
          </a:p>
          <a:p>
            <a:pPr eaLnBrk="1" hangingPunct="1"/>
            <a:r>
              <a:rPr lang="en-US" sz="2800" dirty="0"/>
              <a:t>Programming languages are NOT context free.</a:t>
            </a:r>
          </a:p>
          <a:p>
            <a:pPr eaLnBrk="1" hangingPunct="1"/>
            <a:r>
              <a:rPr lang="en-US" sz="2400" dirty="0"/>
              <a:t>But we use context-free grammars anyway</a:t>
            </a:r>
          </a:p>
          <a:p>
            <a:pPr lvl="1" eaLnBrk="1" hangingPunct="1"/>
            <a:r>
              <a:rPr lang="en-US" dirty="0"/>
              <a:t>A context-free description of the grammar is a useful starting point for implementation of translators.  </a:t>
            </a:r>
          </a:p>
          <a:p>
            <a:pPr lvl="1" eaLnBrk="1" hangingPunct="1"/>
            <a:r>
              <a:rPr lang="en-US" dirty="0"/>
              <a:t>The context constraints are specified and checked using different techniques.</a:t>
            </a:r>
          </a:p>
          <a:p>
            <a:pPr lvl="1" eaLnBrk="1" hangingPunct="1"/>
            <a:endParaRPr lang="en-US" dirty="0"/>
          </a:p>
          <a:p>
            <a:pPr lvl="1" eaLnBrk="1" hangingPunct="1"/>
            <a:endParaRPr lang="en-US"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0DBA6AA5-1D82-4B56-8E8B-CA4F16380E08}" type="slidenum">
              <a:rPr lang="en-US"/>
              <a:pPr>
                <a:defRPr/>
              </a:pPr>
              <a:t>21</a:t>
            </a:fld>
            <a:endParaRPr lang="en-US"/>
          </a:p>
        </p:txBody>
      </p:sp>
    </p:spTree>
    <p:extLst>
      <p:ext uri="{BB962C8B-B14F-4D97-AF65-F5344CB8AC3E}">
        <p14:creationId xmlns:p14="http://schemas.microsoft.com/office/powerpoint/2010/main" val="24007396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  Visitor pattern to evaluate expressions</a:t>
            </a:r>
          </a:p>
        </p:txBody>
      </p:sp>
      <p:sp>
        <p:nvSpPr>
          <p:cNvPr id="2" name="Content Placeholder 1"/>
          <p:cNvSpPr>
            <a:spLocks noGrp="1"/>
          </p:cNvSpPr>
          <p:nvPr>
            <p:ph idx="10"/>
          </p:nvPr>
        </p:nvSpPr>
        <p:spPr/>
        <p:txBody>
          <a:bodyPr/>
          <a:lstStyle/>
          <a:p>
            <a:r>
              <a:rPr lang="en-US" dirty="0"/>
              <a:t> Idea:  Each visit method returns the value of the expression represented by its AST node.</a:t>
            </a:r>
          </a:p>
        </p:txBody>
      </p:sp>
      <p:sp>
        <p:nvSpPr>
          <p:cNvPr id="3" name="Slide Number Placeholder 2"/>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210</a:t>
            </a:fld>
            <a:endParaRPr lang="en-US"/>
          </a:p>
        </p:txBody>
      </p:sp>
    </p:spTree>
    <p:extLst>
      <p:ext uri="{BB962C8B-B14F-4D97-AF65-F5344CB8AC3E}">
        <p14:creationId xmlns:p14="http://schemas.microsoft.com/office/powerpoint/2010/main" val="41696135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BBD46-A9C7-4154-B891-E4BF7C2AEE5F}"/>
              </a:ext>
            </a:extLst>
          </p:cNvPr>
          <p:cNvSpPr>
            <a:spLocks noGrp="1"/>
          </p:cNvSpPr>
          <p:nvPr>
            <p:ph type="title"/>
          </p:nvPr>
        </p:nvSpPr>
        <p:spPr/>
        <p:txBody>
          <a:bodyPr/>
          <a:lstStyle/>
          <a:p>
            <a:r>
              <a:rPr lang="en-US" dirty="0"/>
              <a:t>Implement Visitor Interface</a:t>
            </a:r>
          </a:p>
        </p:txBody>
      </p:sp>
      <p:sp>
        <p:nvSpPr>
          <p:cNvPr id="2" name="Content Placeholder 1">
            <a:extLst>
              <a:ext uri="{FF2B5EF4-FFF2-40B4-BE49-F238E27FC236}">
                <a16:creationId xmlns:a16="http://schemas.microsoft.com/office/drawing/2014/main" id="{877630E9-07C4-49D6-949D-E6DFFC354182}"/>
              </a:ext>
            </a:extLst>
          </p:cNvPr>
          <p:cNvSpPr>
            <a:spLocks noGrp="1"/>
          </p:cNvSpPr>
          <p:nvPr>
            <p:ph idx="10"/>
          </p:nvPr>
        </p:nvSpPr>
        <p:spPr/>
        <p:txBody>
          <a:bodyPr/>
          <a:lstStyle/>
          <a:p>
            <a:pPr eaLnBrk="1" hangingPunct="1">
              <a:buFontTx/>
              <a:buNone/>
            </a:pPr>
            <a:r>
              <a:rPr lang="en-US" sz="2400" dirty="0"/>
              <a:t>public class </a:t>
            </a:r>
            <a:r>
              <a:rPr lang="en-US" sz="2400" dirty="0" err="1"/>
              <a:t>ExprEvalVisitor</a:t>
            </a:r>
            <a:r>
              <a:rPr lang="en-US" sz="2400" dirty="0"/>
              <a:t> implements  </a:t>
            </a:r>
            <a:r>
              <a:rPr lang="en-US" sz="2400" dirty="0" err="1"/>
              <a:t>ASTVisitor</a:t>
            </a:r>
            <a:endParaRPr lang="en-US" sz="2400" dirty="0"/>
          </a:p>
          <a:p>
            <a:pPr eaLnBrk="1" hangingPunct="1">
              <a:buFontTx/>
              <a:buNone/>
            </a:pPr>
            <a:r>
              <a:rPr lang="en-US" sz="2400" dirty="0"/>
              <a:t>{</a:t>
            </a:r>
          </a:p>
          <a:p>
            <a:pPr lvl="1" eaLnBrk="1" hangingPunct="1">
              <a:buFontTx/>
              <a:buNone/>
            </a:pPr>
            <a:r>
              <a:rPr lang="en-US" sz="2400" dirty="0"/>
              <a:t>public Object </a:t>
            </a:r>
            <a:r>
              <a:rPr lang="en-US" sz="2400" dirty="0" err="1">
                <a:solidFill>
                  <a:srgbClr val="FF0000"/>
                </a:solidFill>
              </a:rPr>
              <a:t>visitIntLitExpr</a:t>
            </a:r>
            <a:endParaRPr lang="en-US" sz="2400" dirty="0">
              <a:solidFill>
                <a:srgbClr val="FF0000"/>
              </a:solidFill>
            </a:endParaRPr>
          </a:p>
          <a:p>
            <a:pPr lvl="1" eaLnBrk="1" hangingPunct="1">
              <a:buFontTx/>
              <a:buNone/>
            </a:pPr>
            <a:r>
              <a:rPr lang="en-US" sz="2400" dirty="0"/>
              <a:t>        (</a:t>
            </a:r>
            <a:r>
              <a:rPr lang="en-US" sz="2400" dirty="0" err="1"/>
              <a:t>IntLitExpr</a:t>
            </a:r>
            <a:r>
              <a:rPr lang="en-US" sz="2400" dirty="0"/>
              <a:t> e, Object </a:t>
            </a:r>
            <a:r>
              <a:rPr lang="en-US" sz="2400" dirty="0" err="1"/>
              <a:t>arg</a:t>
            </a:r>
            <a:r>
              <a:rPr lang="en-US" sz="2400" dirty="0"/>
              <a:t>){</a:t>
            </a:r>
            <a:r>
              <a:rPr lang="en-US" sz="2400" dirty="0">
                <a:solidFill>
                  <a:schemeClr val="bg2">
                    <a:lumMod val="50000"/>
                  </a:schemeClr>
                </a:solidFill>
              </a:rPr>
              <a:t>  …  </a:t>
            </a:r>
            <a:r>
              <a:rPr lang="en-US" sz="2400" dirty="0"/>
              <a:t>}</a:t>
            </a:r>
          </a:p>
          <a:p>
            <a:pPr lvl="1" eaLnBrk="1" hangingPunct="1">
              <a:buFontTx/>
              <a:buNone/>
            </a:pPr>
            <a:endParaRPr lang="en-US" sz="2400" dirty="0"/>
          </a:p>
          <a:p>
            <a:pPr lvl="1" eaLnBrk="1" hangingPunct="1">
              <a:buFontTx/>
              <a:buNone/>
            </a:pPr>
            <a:r>
              <a:rPr lang="en-US" sz="2400" dirty="0"/>
              <a:t>public Object </a:t>
            </a:r>
            <a:r>
              <a:rPr lang="en-US" sz="2400" dirty="0" err="1">
                <a:solidFill>
                  <a:srgbClr val="FF0000"/>
                </a:solidFill>
              </a:rPr>
              <a:t>visitBinaryExpr</a:t>
            </a:r>
            <a:endParaRPr lang="en-US" sz="2400" dirty="0">
              <a:solidFill>
                <a:srgbClr val="FF0000"/>
              </a:solidFill>
            </a:endParaRPr>
          </a:p>
          <a:p>
            <a:pPr lvl="1" eaLnBrk="1" hangingPunct="1">
              <a:buFontTx/>
              <a:buNone/>
            </a:pPr>
            <a:r>
              <a:rPr lang="en-US" sz="2400" dirty="0"/>
              <a:t>      (</a:t>
            </a:r>
            <a:r>
              <a:rPr lang="en-US" sz="2400" dirty="0" err="1"/>
              <a:t>BinaryExpr</a:t>
            </a:r>
            <a:r>
              <a:rPr lang="en-US" sz="2400" dirty="0"/>
              <a:t> e, Object </a:t>
            </a:r>
            <a:r>
              <a:rPr lang="en-US" sz="2400" dirty="0" err="1"/>
              <a:t>arg</a:t>
            </a:r>
            <a:r>
              <a:rPr lang="en-US" sz="2400" dirty="0"/>
              <a:t>){  </a:t>
            </a:r>
            <a:r>
              <a:rPr lang="en-US" sz="2400" dirty="0">
                <a:solidFill>
                  <a:schemeClr val="bg2">
                    <a:lumMod val="50000"/>
                  </a:schemeClr>
                </a:solidFill>
              </a:rPr>
              <a:t>…   </a:t>
            </a:r>
            <a:r>
              <a:rPr lang="en-US" sz="2400" dirty="0"/>
              <a:t>}</a:t>
            </a:r>
          </a:p>
          <a:p>
            <a:pPr eaLnBrk="1" hangingPunct="1">
              <a:buFontTx/>
              <a:buNone/>
            </a:pPr>
            <a:r>
              <a:rPr lang="en-US" sz="1400" dirty="0"/>
              <a:t>}</a:t>
            </a:r>
          </a:p>
          <a:p>
            <a:endParaRPr lang="en-US" dirty="0"/>
          </a:p>
        </p:txBody>
      </p:sp>
      <p:sp>
        <p:nvSpPr>
          <p:cNvPr id="3" name="Slide Number Placeholder 2">
            <a:extLst>
              <a:ext uri="{FF2B5EF4-FFF2-40B4-BE49-F238E27FC236}">
                <a16:creationId xmlns:a16="http://schemas.microsoft.com/office/drawing/2014/main" id="{B88C9100-D430-470F-83C4-5A6C76A05484}"/>
              </a:ext>
            </a:extLst>
          </p:cNvPr>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211</a:t>
            </a:fld>
            <a:endParaRPr lang="en-US"/>
          </a:p>
        </p:txBody>
      </p:sp>
    </p:spTree>
    <p:extLst>
      <p:ext uri="{BB962C8B-B14F-4D97-AF65-F5344CB8AC3E}">
        <p14:creationId xmlns:p14="http://schemas.microsoft.com/office/powerpoint/2010/main" val="7405414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BBD46-A9C7-4154-B891-E4BF7C2AEE5F}"/>
              </a:ext>
            </a:extLst>
          </p:cNvPr>
          <p:cNvSpPr>
            <a:spLocks noGrp="1"/>
          </p:cNvSpPr>
          <p:nvPr>
            <p:ph type="title"/>
          </p:nvPr>
        </p:nvSpPr>
        <p:spPr/>
        <p:txBody>
          <a:bodyPr/>
          <a:lstStyle/>
          <a:p>
            <a:r>
              <a:rPr lang="en-US" dirty="0"/>
              <a:t>Implement Visitor Interface (2)</a:t>
            </a:r>
          </a:p>
        </p:txBody>
      </p:sp>
      <p:sp>
        <p:nvSpPr>
          <p:cNvPr id="2" name="Content Placeholder 1">
            <a:extLst>
              <a:ext uri="{FF2B5EF4-FFF2-40B4-BE49-F238E27FC236}">
                <a16:creationId xmlns:a16="http://schemas.microsoft.com/office/drawing/2014/main" id="{877630E9-07C4-49D6-949D-E6DFFC354182}"/>
              </a:ext>
            </a:extLst>
          </p:cNvPr>
          <p:cNvSpPr>
            <a:spLocks noGrp="1"/>
          </p:cNvSpPr>
          <p:nvPr>
            <p:ph idx="10"/>
          </p:nvPr>
        </p:nvSpPr>
        <p:spPr/>
        <p:txBody>
          <a:bodyPr/>
          <a:lstStyle/>
          <a:p>
            <a:pPr eaLnBrk="1" hangingPunct="1">
              <a:buFontTx/>
              <a:buNone/>
            </a:pPr>
            <a:r>
              <a:rPr lang="en-US" sz="2400" dirty="0"/>
              <a:t>public class </a:t>
            </a:r>
            <a:r>
              <a:rPr lang="en-US" sz="2400" dirty="0" err="1"/>
              <a:t>ExprEvalVisitor</a:t>
            </a:r>
            <a:r>
              <a:rPr lang="en-US" sz="2400" dirty="0"/>
              <a:t> implements  </a:t>
            </a:r>
            <a:r>
              <a:rPr lang="en-US" sz="2400" dirty="0" err="1"/>
              <a:t>ASTVisitor</a:t>
            </a:r>
            <a:endParaRPr lang="en-US" sz="2400" dirty="0"/>
          </a:p>
          <a:p>
            <a:pPr eaLnBrk="1" hangingPunct="1">
              <a:buFontTx/>
              <a:buNone/>
            </a:pPr>
            <a:r>
              <a:rPr lang="en-US" sz="2400" dirty="0"/>
              <a:t>{</a:t>
            </a:r>
          </a:p>
          <a:p>
            <a:pPr lvl="1" eaLnBrk="1" hangingPunct="1">
              <a:buFontTx/>
              <a:buNone/>
            </a:pPr>
            <a:r>
              <a:rPr lang="en-US" sz="2400" dirty="0"/>
              <a:t>public Object </a:t>
            </a:r>
            <a:r>
              <a:rPr lang="en-US" sz="2400" dirty="0" err="1">
                <a:solidFill>
                  <a:srgbClr val="FF0000"/>
                </a:solidFill>
              </a:rPr>
              <a:t>visitIntLitExpr</a:t>
            </a:r>
            <a:endParaRPr lang="en-US" sz="2400" dirty="0">
              <a:solidFill>
                <a:srgbClr val="FF0000"/>
              </a:solidFill>
            </a:endParaRPr>
          </a:p>
          <a:p>
            <a:pPr lvl="1" eaLnBrk="1" hangingPunct="1">
              <a:buFontTx/>
              <a:buNone/>
            </a:pPr>
            <a:r>
              <a:rPr lang="en-US" sz="2400" dirty="0"/>
              <a:t>        (</a:t>
            </a:r>
            <a:r>
              <a:rPr lang="en-US" sz="2400" dirty="0" err="1"/>
              <a:t>IntLitExpr</a:t>
            </a:r>
            <a:r>
              <a:rPr lang="en-US" sz="2400" dirty="0"/>
              <a:t> e, Object </a:t>
            </a:r>
            <a:r>
              <a:rPr lang="en-US" sz="2400" dirty="0" err="1"/>
              <a:t>arg</a:t>
            </a:r>
            <a:r>
              <a:rPr lang="en-US" sz="2400" dirty="0"/>
              <a:t>){ </a:t>
            </a:r>
            <a:r>
              <a:rPr lang="en-US" sz="2400" dirty="0">
                <a:solidFill>
                  <a:srgbClr val="00B050"/>
                </a:solidFill>
              </a:rPr>
              <a:t>return </a:t>
            </a:r>
            <a:r>
              <a:rPr lang="en-US" sz="2400" dirty="0" err="1">
                <a:solidFill>
                  <a:srgbClr val="00B050"/>
                </a:solidFill>
              </a:rPr>
              <a:t>e.getVal</a:t>
            </a:r>
            <a:r>
              <a:rPr lang="en-US" sz="2400" dirty="0">
                <a:solidFill>
                  <a:srgbClr val="00B050"/>
                </a:solidFill>
              </a:rPr>
              <a:t>()</a:t>
            </a:r>
            <a:r>
              <a:rPr lang="en-US" sz="2400" dirty="0"/>
              <a:t>;}</a:t>
            </a:r>
          </a:p>
          <a:p>
            <a:pPr lvl="1" eaLnBrk="1" hangingPunct="1">
              <a:buFontTx/>
              <a:buNone/>
            </a:pPr>
            <a:endParaRPr lang="en-US" sz="2400" dirty="0"/>
          </a:p>
          <a:p>
            <a:r>
              <a:rPr lang="en-US" dirty="0"/>
              <a:t>//continued on next slide</a:t>
            </a:r>
          </a:p>
        </p:txBody>
      </p:sp>
      <p:sp>
        <p:nvSpPr>
          <p:cNvPr id="3" name="Slide Number Placeholder 2">
            <a:extLst>
              <a:ext uri="{FF2B5EF4-FFF2-40B4-BE49-F238E27FC236}">
                <a16:creationId xmlns:a16="http://schemas.microsoft.com/office/drawing/2014/main" id="{B88C9100-D430-470F-83C4-5A6C76A05484}"/>
              </a:ext>
            </a:extLst>
          </p:cNvPr>
          <p:cNvSpPr>
            <a:spLocks noGrp="1"/>
          </p:cNvSpPr>
          <p:nvPr>
            <p:ph type="sldNum" sz="quarter" idx="4294967295"/>
          </p:nvPr>
        </p:nvSpPr>
        <p:spPr>
          <a:xfrm>
            <a:off x="8777288" y="6408738"/>
            <a:ext cx="366712" cy="365125"/>
          </a:xfrm>
          <a:prstGeom prst="rect">
            <a:avLst/>
          </a:prstGeom>
        </p:spPr>
        <p:txBody>
          <a:bodyPr/>
          <a:lstStyle/>
          <a:p>
            <a:pPr>
              <a:defRPr/>
            </a:pPr>
            <a:fld id="{AFBA681C-51A7-49A0-BA86-F77E4A80D131}" type="slidenum">
              <a:rPr lang="en-US" smtClean="0"/>
              <a:pPr>
                <a:defRPr/>
              </a:pPr>
              <a:t>212</a:t>
            </a:fld>
            <a:endParaRPr lang="en-US"/>
          </a:p>
        </p:txBody>
      </p:sp>
    </p:spTree>
    <p:extLst>
      <p:ext uri="{BB962C8B-B14F-4D97-AF65-F5344CB8AC3E}">
        <p14:creationId xmlns:p14="http://schemas.microsoft.com/office/powerpoint/2010/main" val="28605759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DEEE-F212-430B-9AC4-354B0CB95BB3}"/>
              </a:ext>
            </a:extLst>
          </p:cNvPr>
          <p:cNvSpPr>
            <a:spLocks noGrp="1"/>
          </p:cNvSpPr>
          <p:nvPr>
            <p:ph type="title"/>
          </p:nvPr>
        </p:nvSpPr>
        <p:spPr/>
        <p:txBody>
          <a:bodyPr/>
          <a:lstStyle/>
          <a:p>
            <a:r>
              <a:rPr lang="en-US" dirty="0"/>
              <a:t>Implement Visitor Interface(3)</a:t>
            </a:r>
          </a:p>
        </p:txBody>
      </p:sp>
      <p:sp>
        <p:nvSpPr>
          <p:cNvPr id="5" name="TextBox 4">
            <a:extLst>
              <a:ext uri="{FF2B5EF4-FFF2-40B4-BE49-F238E27FC236}">
                <a16:creationId xmlns:a16="http://schemas.microsoft.com/office/drawing/2014/main" id="{3787D9EA-8CAB-4E1D-BC0B-F8C3FE91C564}"/>
              </a:ext>
            </a:extLst>
          </p:cNvPr>
          <p:cNvSpPr txBox="1"/>
          <p:nvPr/>
        </p:nvSpPr>
        <p:spPr>
          <a:xfrm>
            <a:off x="455884" y="1964861"/>
            <a:ext cx="8029748" cy="4370427"/>
          </a:xfrm>
          <a:prstGeom prst="rect">
            <a:avLst/>
          </a:prstGeom>
          <a:noFill/>
        </p:spPr>
        <p:txBody>
          <a:bodyPr wrap="square">
            <a:spAutoFit/>
          </a:bodyPr>
          <a:lstStyle/>
          <a:p>
            <a:pPr eaLnBrk="1" hangingPunct="1"/>
            <a:r>
              <a:rPr lang="en-US" sz="2000" dirty="0">
                <a:solidFill>
                  <a:schemeClr val="accent1"/>
                </a:solidFill>
                <a:latin typeface="Cambria"/>
                <a:ea typeface="MS PGothic" panose="020B0600070205080204" pitchFamily="34" charset="-128"/>
              </a:rPr>
              <a:t>public Object </a:t>
            </a:r>
            <a:r>
              <a:rPr lang="en-US" sz="2000" dirty="0" err="1">
                <a:solidFill>
                  <a:srgbClr val="FF0000"/>
                </a:solidFill>
                <a:latin typeface="Cambria"/>
                <a:ea typeface="MS PGothic" panose="020B0600070205080204" pitchFamily="34" charset="-128"/>
              </a:rPr>
              <a:t>visitBinaryExpr</a:t>
            </a:r>
            <a:r>
              <a:rPr lang="en-US" sz="2000" dirty="0">
                <a:solidFill>
                  <a:schemeClr val="accent1"/>
                </a:solidFill>
                <a:latin typeface="Cambria"/>
                <a:ea typeface="MS PGothic" panose="020B0600070205080204" pitchFamily="34" charset="-128"/>
              </a:rPr>
              <a:t>(</a:t>
            </a:r>
            <a:r>
              <a:rPr lang="en-US" sz="2000" dirty="0" err="1">
                <a:solidFill>
                  <a:schemeClr val="accent1"/>
                </a:solidFill>
                <a:latin typeface="Cambria"/>
                <a:ea typeface="MS PGothic" panose="020B0600070205080204" pitchFamily="34" charset="-128"/>
              </a:rPr>
              <a:t>BinaryExpr</a:t>
            </a:r>
            <a:r>
              <a:rPr lang="en-US" sz="2000" dirty="0">
                <a:solidFill>
                  <a:schemeClr val="accent1"/>
                </a:solidFill>
                <a:latin typeface="Cambria"/>
                <a:ea typeface="MS PGothic" panose="020B0600070205080204" pitchFamily="34" charset="-128"/>
              </a:rPr>
              <a:t> e, Object </a:t>
            </a:r>
            <a:r>
              <a:rPr lang="en-US" sz="2000" dirty="0" err="1">
                <a:solidFill>
                  <a:schemeClr val="accent1"/>
                </a:solidFill>
                <a:latin typeface="Cambria"/>
                <a:ea typeface="MS PGothic" panose="020B0600070205080204" pitchFamily="34" charset="-128"/>
              </a:rPr>
              <a:t>arg</a:t>
            </a: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int left = (Integer) </a:t>
            </a:r>
            <a:r>
              <a:rPr lang="en-US" sz="2000" dirty="0" err="1">
                <a:solidFill>
                  <a:schemeClr val="accent1"/>
                </a:solidFill>
                <a:latin typeface="Cambria"/>
                <a:ea typeface="MS PGothic" panose="020B0600070205080204" pitchFamily="34" charset="-128"/>
              </a:rPr>
              <a:t>e.left.visit</a:t>
            </a:r>
            <a:r>
              <a:rPr lang="en-US" sz="2000" dirty="0">
                <a:solidFill>
                  <a:schemeClr val="accent1"/>
                </a:solidFill>
                <a:latin typeface="Cambria"/>
                <a:ea typeface="MS PGothic" panose="020B0600070205080204" pitchFamily="34" charset="-128"/>
              </a:rPr>
              <a:t>(this, </a:t>
            </a:r>
            <a:r>
              <a:rPr lang="en-US" sz="2000" dirty="0" err="1">
                <a:solidFill>
                  <a:schemeClr val="accent1"/>
                </a:solidFill>
                <a:latin typeface="Cambria"/>
                <a:ea typeface="MS PGothic" panose="020B0600070205080204" pitchFamily="34" charset="-128"/>
              </a:rPr>
              <a:t>arg</a:t>
            </a: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int right = (Integer ) </a:t>
            </a:r>
            <a:r>
              <a:rPr lang="en-US" sz="2000" dirty="0" err="1">
                <a:solidFill>
                  <a:schemeClr val="accent1"/>
                </a:solidFill>
                <a:latin typeface="Cambria"/>
                <a:ea typeface="MS PGothic" panose="020B0600070205080204" pitchFamily="34" charset="-128"/>
              </a:rPr>
              <a:t>e.right.visit</a:t>
            </a:r>
            <a:r>
              <a:rPr lang="en-US" sz="2000" dirty="0">
                <a:solidFill>
                  <a:schemeClr val="accent1"/>
                </a:solidFill>
                <a:latin typeface="Cambria"/>
                <a:ea typeface="MS PGothic" panose="020B0600070205080204" pitchFamily="34" charset="-128"/>
              </a:rPr>
              <a:t>(</a:t>
            </a:r>
            <a:r>
              <a:rPr lang="en-US" sz="2000" dirty="0" err="1">
                <a:solidFill>
                  <a:schemeClr val="accent1"/>
                </a:solidFill>
                <a:latin typeface="Cambria"/>
                <a:ea typeface="MS PGothic" panose="020B0600070205080204" pitchFamily="34" charset="-128"/>
              </a:rPr>
              <a:t>this,arg</a:t>
            </a: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Kind </a:t>
            </a:r>
            <a:r>
              <a:rPr lang="en-US" sz="2000" dirty="0" err="1">
                <a:solidFill>
                  <a:schemeClr val="accent1"/>
                </a:solidFill>
                <a:latin typeface="Cambria"/>
                <a:ea typeface="MS PGothic" panose="020B0600070205080204" pitchFamily="34" charset="-128"/>
              </a:rPr>
              <a:t>opKind</a:t>
            </a:r>
            <a:r>
              <a:rPr lang="en-US" sz="2000" dirty="0">
                <a:solidFill>
                  <a:schemeClr val="accent1"/>
                </a:solidFill>
                <a:latin typeface="Cambria"/>
                <a:ea typeface="MS PGothic" panose="020B0600070205080204" pitchFamily="34" charset="-128"/>
              </a:rPr>
              <a:t> = </a:t>
            </a:r>
            <a:r>
              <a:rPr lang="en-US" sz="2000" dirty="0" err="1">
                <a:solidFill>
                  <a:schemeClr val="accent1"/>
                </a:solidFill>
                <a:latin typeface="Cambria"/>
                <a:ea typeface="MS PGothic" panose="020B0600070205080204" pitchFamily="34" charset="-128"/>
              </a:rPr>
              <a:t>e.op.getKind</a:t>
            </a: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int </a:t>
            </a:r>
            <a:r>
              <a:rPr lang="en-US" sz="2000" dirty="0" err="1">
                <a:solidFill>
                  <a:schemeClr val="accent1"/>
                </a:solidFill>
                <a:latin typeface="Cambria"/>
                <a:ea typeface="MS PGothic" panose="020B0600070205080204" pitchFamily="34" charset="-128"/>
              </a:rPr>
              <a:t>val</a:t>
            </a:r>
            <a:r>
              <a:rPr lang="en-US" sz="2000" dirty="0">
                <a:solidFill>
                  <a:schemeClr val="accent1"/>
                </a:solidFill>
                <a:latin typeface="Cambria"/>
                <a:ea typeface="MS PGothic" panose="020B0600070205080204" pitchFamily="34" charset="-128"/>
              </a:rPr>
              <a:t> = switch(</a:t>
            </a:r>
            <a:r>
              <a:rPr lang="en-US" sz="2000" dirty="0" err="1">
                <a:solidFill>
                  <a:schemeClr val="accent1"/>
                </a:solidFill>
                <a:latin typeface="Cambria"/>
                <a:ea typeface="MS PGothic" panose="020B0600070205080204" pitchFamily="34" charset="-128"/>
              </a:rPr>
              <a:t>opKind</a:t>
            </a: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   case PLUS -&gt; left + right;</a:t>
            </a:r>
          </a:p>
          <a:p>
            <a:pPr lvl="1" eaLnBrk="1" hangingPunct="1">
              <a:buFontTx/>
              <a:buNone/>
            </a:pPr>
            <a:r>
              <a:rPr lang="en-US" sz="2000" dirty="0">
                <a:solidFill>
                  <a:schemeClr val="accent1"/>
                </a:solidFill>
                <a:latin typeface="Cambria"/>
                <a:ea typeface="MS PGothic" panose="020B0600070205080204" pitchFamily="34" charset="-128"/>
              </a:rPr>
              <a:t>   case MINUS -&gt; left – right;</a:t>
            </a:r>
          </a:p>
          <a:p>
            <a:pPr lvl="1" eaLnBrk="1" hangingPunct="1">
              <a:buFontTx/>
              <a:buNone/>
            </a:pPr>
            <a:r>
              <a:rPr lang="en-US" sz="2000" dirty="0">
                <a:solidFill>
                  <a:schemeClr val="accent1"/>
                </a:solidFill>
                <a:latin typeface="Cambria"/>
                <a:ea typeface="MS PGothic" panose="020B0600070205080204" pitchFamily="34" charset="-128"/>
              </a:rPr>
              <a:t>   case TIMES -&gt; left * right;</a:t>
            </a:r>
          </a:p>
          <a:p>
            <a:pPr lvl="1" eaLnBrk="1" hangingPunct="1">
              <a:buFontTx/>
              <a:buNone/>
            </a:pPr>
            <a:r>
              <a:rPr lang="en-US" sz="2000" dirty="0">
                <a:solidFill>
                  <a:schemeClr val="accent1"/>
                </a:solidFill>
                <a:latin typeface="Cambria"/>
                <a:ea typeface="MS PGothic" panose="020B0600070205080204" pitchFamily="34" charset="-128"/>
              </a:rPr>
              <a:t>   case DIV -&gt; left/right;</a:t>
            </a:r>
          </a:p>
          <a:p>
            <a:pPr lvl="1" eaLnBrk="1" hangingPunct="1">
              <a:buFontTx/>
              <a:buNone/>
            </a:pPr>
            <a:r>
              <a:rPr lang="en-US" sz="2000" dirty="0">
                <a:solidFill>
                  <a:schemeClr val="accent1"/>
                </a:solidFill>
                <a:latin typeface="Cambria"/>
                <a:ea typeface="MS PGothic" panose="020B0600070205080204" pitchFamily="34" charset="-128"/>
              </a:rPr>
              <a:t>   default -&gt; {…}</a:t>
            </a:r>
          </a:p>
          <a:p>
            <a:pPr lvl="1" eaLnBrk="1" hangingPunct="1">
              <a:buFontTx/>
              <a:buNone/>
            </a:pPr>
            <a:r>
              <a:rPr lang="en-US" sz="2000" dirty="0">
                <a:solidFill>
                  <a:schemeClr val="accent1"/>
                </a:solidFill>
                <a:latin typeface="Cambria"/>
                <a:ea typeface="MS PGothic" panose="020B0600070205080204" pitchFamily="34" charset="-128"/>
              </a:rPr>
              <a:t>}</a:t>
            </a:r>
          </a:p>
          <a:p>
            <a:pPr lvl="1" eaLnBrk="1" hangingPunct="1">
              <a:buFontTx/>
              <a:buNone/>
            </a:pPr>
            <a:r>
              <a:rPr lang="en-US" sz="2000" dirty="0">
                <a:solidFill>
                  <a:schemeClr val="accent1"/>
                </a:solidFill>
                <a:latin typeface="Cambria"/>
                <a:ea typeface="MS PGothic" panose="020B0600070205080204" pitchFamily="34" charset="-128"/>
              </a:rPr>
              <a:t>return </a:t>
            </a:r>
            <a:r>
              <a:rPr lang="en-US" sz="2000" dirty="0" err="1">
                <a:solidFill>
                  <a:schemeClr val="accent1"/>
                </a:solidFill>
                <a:latin typeface="Cambria"/>
                <a:ea typeface="MS PGothic" panose="020B0600070205080204" pitchFamily="34" charset="-128"/>
              </a:rPr>
              <a:t>val</a:t>
            </a:r>
            <a:r>
              <a:rPr lang="en-US" sz="2000" dirty="0">
                <a:solidFill>
                  <a:schemeClr val="accent1"/>
                </a:solidFill>
                <a:latin typeface="Cambria"/>
                <a:ea typeface="MS PGothic" panose="020B0600070205080204" pitchFamily="34" charset="-128"/>
              </a:rPr>
              <a:t>;</a:t>
            </a:r>
          </a:p>
          <a:p>
            <a:pPr eaLnBrk="1" hangingPunct="1"/>
            <a:r>
              <a:rPr lang="en-US" sz="2000" dirty="0">
                <a:solidFill>
                  <a:schemeClr val="accent1"/>
                </a:solidFill>
                <a:latin typeface="Cambria"/>
                <a:ea typeface="MS PGothic" panose="020B0600070205080204" pitchFamily="34" charset="-128"/>
              </a:rPr>
              <a:t>}</a:t>
            </a:r>
          </a:p>
          <a:p>
            <a:pPr lvl="1" eaLnBrk="1" hangingPunct="1">
              <a:buFontTx/>
              <a:buNone/>
            </a:pPr>
            <a:endParaRPr lang="en-US" sz="1800" dirty="0"/>
          </a:p>
        </p:txBody>
      </p:sp>
    </p:spTree>
    <p:extLst>
      <p:ext uri="{BB962C8B-B14F-4D97-AF65-F5344CB8AC3E}">
        <p14:creationId xmlns:p14="http://schemas.microsoft.com/office/powerpoint/2010/main" val="3738000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a:t>To read and compute the value of an expression</a:t>
            </a:r>
          </a:p>
        </p:txBody>
      </p:sp>
      <p:sp>
        <p:nvSpPr>
          <p:cNvPr id="82947" name="Rectangle 3"/>
          <p:cNvSpPr>
            <a:spLocks noGrp="1" noChangeArrowheads="1"/>
          </p:cNvSpPr>
          <p:nvPr>
            <p:ph idx="10"/>
          </p:nvPr>
        </p:nvSpPr>
        <p:spPr>
          <a:xfrm>
            <a:off x="86868" y="2500770"/>
            <a:ext cx="8970264" cy="4098827"/>
          </a:xfrm>
        </p:spPr>
        <p:txBody>
          <a:bodyPr/>
          <a:lstStyle/>
          <a:p>
            <a:pPr lvl="1" eaLnBrk="1" hangingPunct="1">
              <a:buFontTx/>
              <a:buNone/>
            </a:pPr>
            <a:r>
              <a:rPr lang="en-US" sz="2000" i="1" dirty="0">
                <a:solidFill>
                  <a:srgbClr val="00B0F0"/>
                </a:solidFill>
              </a:rPr>
              <a:t>//Create a parser instance  (the parser creates a </a:t>
            </a:r>
            <a:r>
              <a:rPr lang="en-US" sz="2000" i="1" dirty="0" err="1">
                <a:solidFill>
                  <a:srgbClr val="00B0F0"/>
                </a:solidFill>
              </a:rPr>
              <a:t>lexer</a:t>
            </a:r>
            <a:r>
              <a:rPr lang="en-US" sz="2000" i="1" dirty="0">
                <a:solidFill>
                  <a:srgbClr val="00B0F0"/>
                </a:solidFill>
              </a:rPr>
              <a:t>)</a:t>
            </a:r>
          </a:p>
          <a:p>
            <a:pPr lvl="1" eaLnBrk="1" hangingPunct="1">
              <a:buFontTx/>
              <a:buNone/>
            </a:pPr>
            <a:r>
              <a:rPr lang="en-US" sz="2000" dirty="0"/>
              <a:t>	</a:t>
            </a:r>
            <a:r>
              <a:rPr lang="en-US" sz="2000" dirty="0" err="1"/>
              <a:t>IParser</a:t>
            </a:r>
            <a:r>
              <a:rPr lang="en-US" sz="2000" dirty="0"/>
              <a:t> parser = new </a:t>
            </a:r>
            <a:r>
              <a:rPr lang="en-US" sz="2000" dirty="0" err="1"/>
              <a:t>CompilerComponentFactory.getParser</a:t>
            </a:r>
            <a:r>
              <a:rPr lang="en-US" sz="2000" dirty="0"/>
              <a:t>(input);</a:t>
            </a:r>
          </a:p>
          <a:p>
            <a:pPr lvl="1" eaLnBrk="1" hangingPunct="1">
              <a:buFontTx/>
              <a:buNone/>
            </a:pPr>
            <a:endParaRPr lang="en-US" sz="2000" dirty="0"/>
          </a:p>
          <a:p>
            <a:pPr lvl="1" eaLnBrk="1" hangingPunct="1">
              <a:buFontTx/>
              <a:buNone/>
            </a:pPr>
            <a:r>
              <a:rPr lang="en-US" sz="2000" i="1" dirty="0">
                <a:solidFill>
                  <a:srgbClr val="00B0F0"/>
                </a:solidFill>
              </a:rPr>
              <a:t>//Call the Parser’s expr method to get an AST</a:t>
            </a:r>
          </a:p>
          <a:p>
            <a:pPr lvl="1" eaLnBrk="1" hangingPunct="1">
              <a:buFontTx/>
              <a:buNone/>
            </a:pPr>
            <a:r>
              <a:rPr lang="en-US" sz="2000" dirty="0"/>
              <a:t>	</a:t>
            </a:r>
            <a:r>
              <a:rPr lang="en-US" sz="2000" dirty="0">
                <a:solidFill>
                  <a:schemeClr val="accent2"/>
                </a:solidFill>
              </a:rPr>
              <a:t> Expr</a:t>
            </a:r>
            <a:r>
              <a:rPr lang="en-US" sz="2000" dirty="0"/>
              <a:t> </a:t>
            </a:r>
            <a:r>
              <a:rPr lang="en-US" sz="2000" dirty="0" err="1"/>
              <a:t>ast</a:t>
            </a:r>
            <a:r>
              <a:rPr lang="en-US" sz="2000" dirty="0"/>
              <a:t> = </a:t>
            </a:r>
            <a:r>
              <a:rPr lang="en-US" sz="2000" dirty="0" err="1"/>
              <a:t>parser.expr</a:t>
            </a:r>
            <a:r>
              <a:rPr lang="en-US" sz="2000" dirty="0"/>
              <a:t>();</a:t>
            </a:r>
          </a:p>
          <a:p>
            <a:pPr lvl="1" eaLnBrk="1" hangingPunct="1">
              <a:buFontTx/>
              <a:buNone/>
            </a:pPr>
            <a:endParaRPr lang="en-US" sz="2000" dirty="0"/>
          </a:p>
          <a:p>
            <a:pPr lvl="1" eaLnBrk="1" hangingPunct="1">
              <a:buFontTx/>
              <a:buNone/>
            </a:pPr>
            <a:r>
              <a:rPr lang="en-US" sz="2000" i="1" dirty="0">
                <a:solidFill>
                  <a:srgbClr val="00B0F0"/>
                </a:solidFill>
              </a:rPr>
              <a:t>//Create an instance of a visitor</a:t>
            </a:r>
          </a:p>
          <a:p>
            <a:pPr lvl="1" eaLnBrk="1" hangingPunct="1">
              <a:buFontTx/>
              <a:buNone/>
            </a:pPr>
            <a:r>
              <a:rPr lang="en-US" sz="2000" dirty="0"/>
              <a:t>   </a:t>
            </a:r>
            <a:r>
              <a:rPr lang="en-US" sz="2000" dirty="0" err="1"/>
              <a:t>ExprEvalVisitor</a:t>
            </a:r>
            <a:r>
              <a:rPr lang="en-US" sz="2000" dirty="0"/>
              <a:t> v = new </a:t>
            </a:r>
            <a:r>
              <a:rPr lang="en-US" sz="2000" dirty="0" err="1"/>
              <a:t>ExprEvalVisitor</a:t>
            </a:r>
            <a:r>
              <a:rPr lang="en-US" sz="2000" dirty="0"/>
              <a:t>();</a:t>
            </a:r>
          </a:p>
          <a:p>
            <a:pPr lvl="1" eaLnBrk="1" hangingPunct="1">
              <a:buFontTx/>
              <a:buNone/>
            </a:pPr>
            <a:endParaRPr lang="en-US" sz="2000" dirty="0"/>
          </a:p>
          <a:p>
            <a:pPr lvl="1" eaLnBrk="1" hangingPunct="1">
              <a:buFontTx/>
              <a:buNone/>
            </a:pPr>
            <a:r>
              <a:rPr lang="en-US" sz="2000" i="1" dirty="0">
                <a:solidFill>
                  <a:srgbClr val="00B0F0"/>
                </a:solidFill>
              </a:rPr>
              <a:t>//call the visit method of the </a:t>
            </a:r>
            <a:r>
              <a:rPr lang="en-US" sz="2000" i="1" dirty="0" err="1">
                <a:solidFill>
                  <a:srgbClr val="00B0F0"/>
                </a:solidFill>
              </a:rPr>
              <a:t>ast</a:t>
            </a:r>
            <a:endParaRPr lang="en-US" sz="2000" i="1" dirty="0">
              <a:solidFill>
                <a:srgbClr val="00B0F0"/>
              </a:solidFill>
            </a:endParaRPr>
          </a:p>
          <a:p>
            <a:pPr lvl="1" eaLnBrk="1" hangingPunct="1">
              <a:buFontTx/>
              <a:buNone/>
            </a:pPr>
            <a:r>
              <a:rPr lang="en-US" sz="2000" dirty="0"/>
              <a:t>   int value = (Integer) </a:t>
            </a:r>
            <a:r>
              <a:rPr lang="en-US" sz="2000" dirty="0" err="1"/>
              <a:t>ast.visit</a:t>
            </a:r>
            <a:r>
              <a:rPr lang="en-US" sz="2000" dirty="0"/>
              <a:t>(v, </a:t>
            </a:r>
            <a:r>
              <a:rPr lang="en-US" sz="2000" dirty="0">
                <a:solidFill>
                  <a:schemeClr val="accent4">
                    <a:lumMod val="75000"/>
                  </a:schemeClr>
                </a:solidFill>
              </a:rPr>
              <a:t>null</a:t>
            </a:r>
            <a:r>
              <a:rPr lang="en-US" sz="2000" dirty="0"/>
              <a:t>);</a:t>
            </a:r>
          </a:p>
        </p:txBody>
      </p:sp>
      <p:sp>
        <p:nvSpPr>
          <p:cNvPr id="6"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E55EE5C3-8537-43AE-9A9A-548BE7EB267D}" type="slidenum">
              <a:rPr lang="en-US"/>
              <a:pPr>
                <a:defRPr/>
              </a:pPr>
              <a:t>214</a:t>
            </a:fld>
            <a:endParaRPr lang="en-US"/>
          </a:p>
        </p:txBody>
      </p:sp>
    </p:spTree>
    <p:extLst>
      <p:ext uri="{BB962C8B-B14F-4D97-AF65-F5344CB8AC3E}">
        <p14:creationId xmlns:p14="http://schemas.microsoft.com/office/powerpoint/2010/main" val="27353454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1C67-C0A2-4BF6-B733-058798B4309A}"/>
              </a:ext>
            </a:extLst>
          </p:cNvPr>
          <p:cNvSpPr>
            <a:spLocks noGrp="1"/>
          </p:cNvSpPr>
          <p:nvPr>
            <p:ph type="title"/>
          </p:nvPr>
        </p:nvSpPr>
        <p:spPr/>
        <p:txBody>
          <a:bodyPr/>
          <a:lstStyle/>
          <a:p>
            <a:r>
              <a:rPr lang="en-US" dirty="0"/>
              <a:t>Aside on Java:  Autoboxing</a:t>
            </a:r>
          </a:p>
        </p:txBody>
      </p:sp>
      <p:sp>
        <p:nvSpPr>
          <p:cNvPr id="3" name="Content Placeholder 2">
            <a:extLst>
              <a:ext uri="{FF2B5EF4-FFF2-40B4-BE49-F238E27FC236}">
                <a16:creationId xmlns:a16="http://schemas.microsoft.com/office/drawing/2014/main" id="{0BAB17FC-D1C6-4455-902B-FFB26F10F280}"/>
              </a:ext>
            </a:extLst>
          </p:cNvPr>
          <p:cNvSpPr>
            <a:spLocks noGrp="1"/>
          </p:cNvSpPr>
          <p:nvPr>
            <p:ph idx="10"/>
          </p:nvPr>
        </p:nvSpPr>
        <p:spPr/>
        <p:txBody>
          <a:bodyPr/>
          <a:lstStyle/>
          <a:p>
            <a:r>
              <a:rPr lang="en-US" sz="2000" dirty="0"/>
              <a:t>Motivation:  int value = (Integer) </a:t>
            </a:r>
            <a:r>
              <a:rPr lang="en-US" sz="2000" dirty="0" err="1"/>
              <a:t>ast.visit</a:t>
            </a:r>
            <a:r>
              <a:rPr lang="en-US" sz="2000" dirty="0"/>
              <a:t>(v, </a:t>
            </a:r>
            <a:r>
              <a:rPr lang="en-US" sz="2000" dirty="0">
                <a:solidFill>
                  <a:schemeClr val="accent4">
                    <a:lumMod val="75000"/>
                  </a:schemeClr>
                </a:solidFill>
              </a:rPr>
              <a:t>null</a:t>
            </a:r>
            <a:r>
              <a:rPr lang="en-US" sz="2000" dirty="0"/>
              <a:t>);</a:t>
            </a:r>
          </a:p>
          <a:p>
            <a:r>
              <a:rPr lang="en-US" dirty="0"/>
              <a:t>Objects vs primitive types</a:t>
            </a:r>
          </a:p>
          <a:p>
            <a:pPr lvl="1"/>
            <a:r>
              <a:rPr lang="en-US" dirty="0"/>
              <a:t>Objects are explicitly allocated on heap with new</a:t>
            </a:r>
          </a:p>
          <a:p>
            <a:pPr lvl="2"/>
            <a:r>
              <a:rPr lang="en-US" dirty="0" err="1"/>
              <a:t>SomeObject</a:t>
            </a:r>
            <a:r>
              <a:rPr lang="en-US" dirty="0"/>
              <a:t> </a:t>
            </a:r>
            <a:r>
              <a:rPr lang="en-US" dirty="0" err="1"/>
              <a:t>oref</a:t>
            </a:r>
            <a:r>
              <a:rPr lang="en-US" dirty="0"/>
              <a:t> = new </a:t>
            </a:r>
            <a:r>
              <a:rPr lang="en-US" dirty="0" err="1"/>
              <a:t>SomeObject</a:t>
            </a:r>
            <a:r>
              <a:rPr lang="en-US" dirty="0"/>
              <a:t>(…);</a:t>
            </a:r>
          </a:p>
          <a:p>
            <a:pPr lvl="1"/>
            <a:r>
              <a:rPr lang="en-US" dirty="0"/>
              <a:t>Primitive types are implicitly allocated on stack (or in static memory)</a:t>
            </a:r>
          </a:p>
          <a:p>
            <a:pPr lvl="2"/>
            <a:r>
              <a:rPr lang="en-US" dirty="0"/>
              <a:t>int x;</a:t>
            </a:r>
          </a:p>
        </p:txBody>
      </p:sp>
    </p:spTree>
    <p:extLst>
      <p:ext uri="{BB962C8B-B14F-4D97-AF65-F5344CB8AC3E}">
        <p14:creationId xmlns:p14="http://schemas.microsoft.com/office/powerpoint/2010/main" val="27034544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4C45-9C5A-4A28-BC3B-906EA74A53A4}"/>
              </a:ext>
            </a:extLst>
          </p:cNvPr>
          <p:cNvSpPr>
            <a:spLocks noGrp="1"/>
          </p:cNvSpPr>
          <p:nvPr>
            <p:ph type="title"/>
          </p:nvPr>
        </p:nvSpPr>
        <p:spPr/>
        <p:txBody>
          <a:bodyPr/>
          <a:lstStyle/>
          <a:p>
            <a:r>
              <a:rPr lang="en-US" dirty="0"/>
              <a:t>Wrapper classes</a:t>
            </a:r>
          </a:p>
        </p:txBody>
      </p:sp>
      <p:sp>
        <p:nvSpPr>
          <p:cNvPr id="3" name="Content Placeholder 2">
            <a:extLst>
              <a:ext uri="{FF2B5EF4-FFF2-40B4-BE49-F238E27FC236}">
                <a16:creationId xmlns:a16="http://schemas.microsoft.com/office/drawing/2014/main" id="{6A2EFE1B-F106-469D-A696-3FCE8E831DFA}"/>
              </a:ext>
            </a:extLst>
          </p:cNvPr>
          <p:cNvSpPr>
            <a:spLocks noGrp="1"/>
          </p:cNvSpPr>
          <p:nvPr>
            <p:ph idx="10"/>
          </p:nvPr>
        </p:nvSpPr>
        <p:spPr/>
        <p:txBody>
          <a:bodyPr/>
          <a:lstStyle/>
          <a:p>
            <a:r>
              <a:rPr lang="en-US" dirty="0"/>
              <a:t>Classes like </a:t>
            </a:r>
            <a:r>
              <a:rPr lang="en-US" dirty="0" err="1"/>
              <a:t>java.lang.Integer</a:t>
            </a:r>
            <a:r>
              <a:rPr lang="en-US" dirty="0"/>
              <a:t>, </a:t>
            </a:r>
            <a:r>
              <a:rPr lang="en-US" dirty="0" err="1"/>
              <a:t>java.lang.Float</a:t>
            </a:r>
            <a:r>
              <a:rPr lang="en-US" dirty="0"/>
              <a:t>, etc. “wrap” a value of primitive type so it can be used where an Object is expected.</a:t>
            </a:r>
          </a:p>
          <a:p>
            <a:r>
              <a:rPr lang="en-US" dirty="0"/>
              <a:t>Example: </a:t>
            </a:r>
            <a:r>
              <a:rPr lang="en-US" sz="1200" dirty="0"/>
              <a:t>https://cr.openjdk.java.net/~iris/se/19/latestSpec/api/java.base/java/lang/Integer.html</a:t>
            </a:r>
            <a:endParaRPr lang="en-US" dirty="0"/>
          </a:p>
          <a:p>
            <a:pPr marL="0" indent="0">
              <a:buNone/>
            </a:pPr>
            <a:endParaRPr lang="en-US" dirty="0"/>
          </a:p>
        </p:txBody>
      </p:sp>
      <p:sp>
        <p:nvSpPr>
          <p:cNvPr id="6" name="Rectangle 3">
            <a:extLst>
              <a:ext uri="{FF2B5EF4-FFF2-40B4-BE49-F238E27FC236}">
                <a16:creationId xmlns:a16="http://schemas.microsoft.com/office/drawing/2014/main" id="{E1B897C9-AC73-4E8E-8A47-803B22A1390F}"/>
              </a:ext>
            </a:extLst>
          </p:cNvPr>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92BF5E63-89CF-4430-ACB5-1917EE327EB4}"/>
              </a:ext>
            </a:extLst>
          </p:cNvPr>
          <p:cNvSpPr>
            <a:spLocks noChangeArrowheads="1"/>
          </p:cNvSpPr>
          <p:nvPr/>
        </p:nvSpPr>
        <p:spPr bwMode="auto">
          <a:xfrm rot="10800000" flipV="1">
            <a:off x="238997" y="4152334"/>
            <a:ext cx="8666006"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public final class Integer extends </a:t>
            </a:r>
            <a:r>
              <a:rPr kumimoji="0" lang="en-US" altLang="en-US" sz="1600" b="0" i="0" u="none" strike="noStrike" cap="none" normalizeH="0" baseline="0" dirty="0">
                <a:ln>
                  <a:noFill/>
                </a:ln>
                <a:solidFill>
                  <a:schemeClr val="tx1"/>
                </a:solidFill>
                <a:effectLst/>
                <a:latin typeface="Arial" panose="020B0604020202020204" pitchFamily="34" charset="0"/>
                <a:hlinkClick r:id="rId3" tooltip="class in java.lang"/>
              </a:rPr>
              <a:t>Number</a:t>
            </a:r>
            <a:r>
              <a:rPr kumimoji="0" lang="en-US" altLang="en-US" sz="1600" b="0" i="0" u="none" strike="noStrike" cap="none" normalizeH="0" baseline="0" dirty="0">
                <a:ln>
                  <a:noFill/>
                </a:ln>
                <a:solidFill>
                  <a:schemeClr val="tx1"/>
                </a:solidFill>
                <a:effectLst/>
                <a:latin typeface="Arial" panose="020B0604020202020204" pitchFamily="34" charset="0"/>
              </a:rPr>
              <a:t> implements </a:t>
            </a:r>
            <a:r>
              <a:rPr kumimoji="0" lang="en-US" altLang="en-US" sz="1600" b="0" i="0" u="none" strike="noStrike" cap="none" normalizeH="0" baseline="0" dirty="0">
                <a:ln>
                  <a:noFill/>
                </a:ln>
                <a:solidFill>
                  <a:schemeClr val="tx1"/>
                </a:solidFill>
                <a:effectLst/>
                <a:latin typeface="Arial" panose="020B0604020202020204" pitchFamily="34" charset="0"/>
                <a:hlinkClick r:id="rId4" tooltip="interface in java.lang"/>
              </a:rPr>
              <a:t>Comparable</a:t>
            </a:r>
            <a:r>
              <a:rPr kumimoji="0" lang="en-US" altLang="en-US" sz="1600" b="0" i="0" u="none" strike="noStrike" cap="none" normalizeH="0" baseline="0" dirty="0">
                <a:ln>
                  <a:noFill/>
                </a:ln>
                <a:solidFill>
                  <a:schemeClr val="tx1"/>
                </a:solidFill>
                <a:effectLst/>
                <a:latin typeface="Arial" panose="020B0604020202020204" pitchFamily="34" charset="0"/>
              </a:rPr>
              <a:t>&lt;</a:t>
            </a:r>
            <a:r>
              <a:rPr kumimoji="0" lang="en-US" altLang="en-US" sz="1600" b="0" i="0" u="none" strike="noStrike" cap="none" normalizeH="0" baseline="0" dirty="0">
                <a:ln>
                  <a:noFill/>
                </a:ln>
                <a:solidFill>
                  <a:schemeClr val="tx1"/>
                </a:solidFill>
                <a:effectLst/>
                <a:latin typeface="Arial" panose="020B0604020202020204" pitchFamily="34" charset="0"/>
                <a:hlinkClick r:id="rId5" tooltip="class in java.lang"/>
              </a:rPr>
              <a:t>Integer</a:t>
            </a:r>
            <a:r>
              <a:rPr kumimoji="0" lang="en-US" altLang="en-US" sz="1600" b="0" i="0" u="none" strike="noStrike" cap="none" normalizeH="0" baseline="0" dirty="0">
                <a:ln>
                  <a:noFill/>
                </a:ln>
                <a:solidFill>
                  <a:schemeClr val="tx1"/>
                </a:solidFill>
                <a:effectLst/>
                <a:latin typeface="Arial" panose="020B0604020202020204" pitchFamily="34" charset="0"/>
              </a:rPr>
              <a:t>&gt;, </a:t>
            </a:r>
            <a:r>
              <a:rPr kumimoji="0" lang="en-US" altLang="en-US" sz="1600" b="0" i="0" u="none" strike="noStrike" cap="none" normalizeH="0" baseline="0" dirty="0">
                <a:ln>
                  <a:noFill/>
                </a:ln>
                <a:solidFill>
                  <a:schemeClr val="tx1"/>
                </a:solidFill>
                <a:effectLst/>
                <a:latin typeface="Arial" panose="020B0604020202020204" pitchFamily="34" charset="0"/>
                <a:hlinkClick r:id="rId6" tooltip="interface in java.lang.constant"/>
              </a:rPr>
              <a:t>Constable</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hlinkClick r:id="rId7" tooltip="interface in java.lang.constant"/>
              </a:rPr>
              <a:t>ConstantDesc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Integer class wraps a value of the primitive type int in an object.  An object of type Integer contains a single field whose type is int. </a:t>
            </a:r>
            <a:r>
              <a:rPr kumimoji="0" lang="en-US" altLang="en-US" sz="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In addition, this class provides several methods for converting an int to a String and a String to an int, as well as other constants and methods useful when dealin</a:t>
            </a:r>
            <a:r>
              <a:rPr lang="en-US" altLang="en-US" sz="1600" dirty="0">
                <a:latin typeface="Arial" panose="020B0604020202020204" pitchFamily="34" charset="0"/>
              </a:rPr>
              <a:t>g with an int.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661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A34D-DB4E-4383-86A3-9E7872557E56}"/>
              </a:ext>
            </a:extLst>
          </p:cNvPr>
          <p:cNvSpPr>
            <a:spLocks noGrp="1"/>
          </p:cNvSpPr>
          <p:nvPr>
            <p:ph type="title"/>
          </p:nvPr>
        </p:nvSpPr>
        <p:spPr/>
        <p:txBody>
          <a:bodyPr/>
          <a:lstStyle/>
          <a:p>
            <a:r>
              <a:rPr lang="en-US" dirty="0"/>
              <a:t>Conversion between object and primitive type</a:t>
            </a:r>
          </a:p>
        </p:txBody>
      </p:sp>
      <p:sp>
        <p:nvSpPr>
          <p:cNvPr id="3" name="Content Placeholder 2">
            <a:extLst>
              <a:ext uri="{FF2B5EF4-FFF2-40B4-BE49-F238E27FC236}">
                <a16:creationId xmlns:a16="http://schemas.microsoft.com/office/drawing/2014/main" id="{575B692F-9A6D-4B8D-8B6F-A827F0A39050}"/>
              </a:ext>
            </a:extLst>
          </p:cNvPr>
          <p:cNvSpPr>
            <a:spLocks noGrp="1"/>
          </p:cNvSpPr>
          <p:nvPr>
            <p:ph idx="10"/>
          </p:nvPr>
        </p:nvSpPr>
        <p:spPr>
          <a:xfrm>
            <a:off x="420232" y="2871234"/>
            <a:ext cx="7556500" cy="4098827"/>
          </a:xfrm>
        </p:spPr>
        <p:txBody>
          <a:bodyPr/>
          <a:lstStyle/>
          <a:p>
            <a:r>
              <a:rPr lang="en-US" dirty="0"/>
              <a:t>Early versions of Java required the programmer to explicitly convert.</a:t>
            </a:r>
          </a:p>
          <a:p>
            <a:pPr lvl="1"/>
            <a:r>
              <a:rPr lang="en-US" dirty="0"/>
              <a:t>If an object is expected, but you have an int, say int x:</a:t>
            </a:r>
          </a:p>
          <a:p>
            <a:pPr lvl="2"/>
            <a:r>
              <a:rPr lang="en-US" dirty="0"/>
              <a:t>Integer Y = </a:t>
            </a:r>
            <a:r>
              <a:rPr lang="en-US" dirty="0" err="1"/>
              <a:t>Integer.valueOf</a:t>
            </a:r>
            <a:r>
              <a:rPr lang="en-US" dirty="0"/>
              <a:t>(x)</a:t>
            </a:r>
          </a:p>
          <a:p>
            <a:pPr lvl="1"/>
            <a:r>
              <a:rPr lang="en-US" dirty="0"/>
              <a:t>If an int is expected, but you have an Integer, say Y</a:t>
            </a:r>
          </a:p>
          <a:p>
            <a:pPr lvl="2"/>
            <a:r>
              <a:rPr lang="en-US" dirty="0"/>
              <a:t>int x = </a:t>
            </a:r>
            <a:r>
              <a:rPr lang="en-US" dirty="0" err="1"/>
              <a:t>Y.intValue</a:t>
            </a:r>
            <a:r>
              <a:rPr lang="en-US" dirty="0"/>
              <a:t>();</a:t>
            </a:r>
          </a:p>
        </p:txBody>
      </p:sp>
    </p:spTree>
    <p:extLst>
      <p:ext uri="{BB962C8B-B14F-4D97-AF65-F5344CB8AC3E}">
        <p14:creationId xmlns:p14="http://schemas.microsoft.com/office/powerpoint/2010/main" val="25981515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95BA-21A2-4006-8C86-46F9BF29B1D4}"/>
              </a:ext>
            </a:extLst>
          </p:cNvPr>
          <p:cNvSpPr>
            <a:spLocks noGrp="1"/>
          </p:cNvSpPr>
          <p:nvPr>
            <p:ph type="title"/>
          </p:nvPr>
        </p:nvSpPr>
        <p:spPr/>
        <p:txBody>
          <a:bodyPr/>
          <a:lstStyle/>
          <a:p>
            <a:r>
              <a:rPr lang="en-US" dirty="0"/>
              <a:t>Autoboxing</a:t>
            </a:r>
          </a:p>
        </p:txBody>
      </p:sp>
      <p:sp>
        <p:nvSpPr>
          <p:cNvPr id="3" name="Content Placeholder 2">
            <a:extLst>
              <a:ext uri="{FF2B5EF4-FFF2-40B4-BE49-F238E27FC236}">
                <a16:creationId xmlns:a16="http://schemas.microsoft.com/office/drawing/2014/main" id="{97BA9E1A-EBA8-4514-BC24-4ECD8D718561}"/>
              </a:ext>
            </a:extLst>
          </p:cNvPr>
          <p:cNvSpPr>
            <a:spLocks noGrp="1"/>
          </p:cNvSpPr>
          <p:nvPr>
            <p:ph idx="10"/>
          </p:nvPr>
        </p:nvSpPr>
        <p:spPr>
          <a:xfrm>
            <a:off x="327868" y="2144043"/>
            <a:ext cx="7556500" cy="4098827"/>
          </a:xfrm>
        </p:spPr>
        <p:txBody>
          <a:bodyPr/>
          <a:lstStyle/>
          <a:p>
            <a:r>
              <a:rPr lang="en-US" dirty="0">
                <a:solidFill>
                  <a:schemeClr val="accent4"/>
                </a:solidFill>
              </a:rPr>
              <a:t>Automatic conversion between primitive types and wrappers</a:t>
            </a:r>
          </a:p>
          <a:p>
            <a:r>
              <a:rPr lang="en-US" dirty="0"/>
              <a:t>Can write</a:t>
            </a:r>
          </a:p>
          <a:p>
            <a:pPr lvl="1"/>
            <a:r>
              <a:rPr lang="en-US" dirty="0"/>
              <a:t>Integer Y = x;  //x is an int</a:t>
            </a:r>
          </a:p>
          <a:p>
            <a:pPr lvl="1"/>
            <a:r>
              <a:rPr lang="en-US" dirty="0"/>
              <a:t>int x = Y;           //Y is an Integer</a:t>
            </a:r>
          </a:p>
          <a:p>
            <a:pPr lvl="1"/>
            <a:r>
              <a:rPr lang="en-US" dirty="0"/>
              <a:t>Similarly for parameters and return values</a:t>
            </a:r>
          </a:p>
          <a:p>
            <a:r>
              <a:rPr lang="en-US" dirty="0"/>
              <a:t>Conversions on previous slide with calls to </a:t>
            </a:r>
            <a:r>
              <a:rPr lang="en-US" dirty="0" err="1"/>
              <a:t>valueOf</a:t>
            </a:r>
            <a:r>
              <a:rPr lang="en-US" dirty="0"/>
              <a:t>/</a:t>
            </a:r>
            <a:r>
              <a:rPr lang="en-US" dirty="0" err="1"/>
              <a:t>intValue</a:t>
            </a:r>
            <a:r>
              <a:rPr lang="en-US" dirty="0"/>
              <a:t> are still being performed</a:t>
            </a:r>
          </a:p>
          <a:p>
            <a:r>
              <a:rPr lang="en-US" dirty="0"/>
              <a:t>The compiler inserts the necessary calls, so the programmer does not need to do it.</a:t>
            </a:r>
          </a:p>
          <a:p>
            <a:endParaRPr lang="en-US" dirty="0"/>
          </a:p>
        </p:txBody>
      </p:sp>
    </p:spTree>
    <p:extLst>
      <p:ext uri="{BB962C8B-B14F-4D97-AF65-F5344CB8AC3E}">
        <p14:creationId xmlns:p14="http://schemas.microsoft.com/office/powerpoint/2010/main" val="34453717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DCFE-53D9-41D6-85E6-530579707B7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15F309B-158D-4245-8F7A-C1AC57E2D1BE}"/>
              </a:ext>
            </a:extLst>
          </p:cNvPr>
          <p:cNvSpPr>
            <a:spLocks noGrp="1"/>
          </p:cNvSpPr>
          <p:nvPr>
            <p:ph idx="10"/>
          </p:nvPr>
        </p:nvSpPr>
        <p:spPr/>
        <p:txBody>
          <a:bodyPr/>
          <a:lstStyle/>
          <a:p>
            <a:r>
              <a:rPr lang="en-US" sz="3200" dirty="0"/>
              <a:t>int value = (Integer) </a:t>
            </a:r>
            <a:r>
              <a:rPr lang="en-US" sz="3200" dirty="0" err="1"/>
              <a:t>ast.visit</a:t>
            </a:r>
            <a:r>
              <a:rPr lang="en-US" sz="3200" dirty="0"/>
              <a:t>(v, </a:t>
            </a:r>
            <a:r>
              <a:rPr lang="en-US" sz="3200" dirty="0">
                <a:solidFill>
                  <a:schemeClr val="accent4">
                    <a:lumMod val="75000"/>
                  </a:schemeClr>
                </a:solidFill>
              </a:rPr>
              <a:t>null</a:t>
            </a:r>
            <a:r>
              <a:rPr lang="en-US" sz="3200" dirty="0"/>
              <a:t>);</a:t>
            </a:r>
          </a:p>
          <a:p>
            <a:endParaRPr lang="en-US" sz="3200" dirty="0"/>
          </a:p>
          <a:p>
            <a:pPr lvl="1"/>
            <a:r>
              <a:rPr lang="en-US" sz="2800" dirty="0"/>
              <a:t>visit was declared to return Object, must explicitly cast to Integer</a:t>
            </a:r>
          </a:p>
          <a:p>
            <a:pPr lvl="1"/>
            <a:r>
              <a:rPr lang="en-US" sz="2800" dirty="0"/>
              <a:t>The Integer is </a:t>
            </a:r>
            <a:r>
              <a:rPr lang="en-US" sz="2800" dirty="0" err="1"/>
              <a:t>autoboxed</a:t>
            </a:r>
            <a:r>
              <a:rPr lang="en-US" sz="2800" dirty="0"/>
              <a:t> to int.</a:t>
            </a:r>
          </a:p>
          <a:p>
            <a:pPr lvl="1"/>
            <a:endParaRPr lang="en-US" dirty="0"/>
          </a:p>
        </p:txBody>
      </p:sp>
    </p:spTree>
    <p:extLst>
      <p:ext uri="{BB962C8B-B14F-4D97-AF65-F5344CB8AC3E}">
        <p14:creationId xmlns:p14="http://schemas.microsoft.com/office/powerpoint/2010/main" val="427966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a:t>
            </a:r>
          </a:p>
        </p:txBody>
      </p:sp>
      <p:sp>
        <p:nvSpPr>
          <p:cNvPr id="22530" name="Rectangle 3"/>
          <p:cNvSpPr>
            <a:spLocks noGrp="1" noChangeArrowheads="1"/>
          </p:cNvSpPr>
          <p:nvPr>
            <p:ph idx="10"/>
          </p:nvPr>
        </p:nvSpPr>
        <p:spPr/>
        <p:txBody>
          <a:bodyPr>
            <a:normAutofit fontScale="85000" lnSpcReduction="20000"/>
          </a:bodyPr>
          <a:lstStyle/>
          <a:p>
            <a:pPr>
              <a:spcAft>
                <a:spcPts val="600"/>
              </a:spcAft>
            </a:pPr>
            <a:r>
              <a:rPr lang="en-US" sz="3200" dirty="0">
                <a:solidFill>
                  <a:schemeClr val="accent2"/>
                </a:solidFill>
              </a:rPr>
              <a:t>Grammars</a:t>
            </a:r>
            <a:r>
              <a:rPr lang="en-US" sz="3200" dirty="0"/>
              <a:t> give rules for </a:t>
            </a:r>
            <a:r>
              <a:rPr lang="en-US" sz="3200" dirty="0">
                <a:solidFill>
                  <a:schemeClr val="hlink"/>
                </a:solidFill>
              </a:rPr>
              <a:t>generating</a:t>
            </a:r>
            <a:r>
              <a:rPr lang="en-US" sz="3200" dirty="0"/>
              <a:t> sentences in a language</a:t>
            </a:r>
          </a:p>
          <a:p>
            <a:pPr>
              <a:spcAft>
                <a:spcPts val="600"/>
              </a:spcAft>
            </a:pPr>
            <a:r>
              <a:rPr lang="en-US" sz="3200" dirty="0">
                <a:solidFill>
                  <a:schemeClr val="accent2"/>
                </a:solidFill>
              </a:rPr>
              <a:t>Parsing </a:t>
            </a:r>
            <a:r>
              <a:rPr lang="en-US" sz="3200" dirty="0"/>
              <a:t>is the process of </a:t>
            </a:r>
            <a:r>
              <a:rPr lang="en-US" sz="3200" dirty="0">
                <a:solidFill>
                  <a:schemeClr val="hlink"/>
                </a:solidFill>
              </a:rPr>
              <a:t>recognizing</a:t>
            </a:r>
            <a:r>
              <a:rPr lang="en-US" sz="3200" dirty="0">
                <a:solidFill>
                  <a:srgbClr val="FF6600"/>
                </a:solidFill>
              </a:rPr>
              <a:t> </a:t>
            </a:r>
            <a:r>
              <a:rPr lang="en-US" sz="3200" dirty="0"/>
              <a:t>the language (and determining its structure)</a:t>
            </a:r>
          </a:p>
          <a:p>
            <a:pPr>
              <a:spcAft>
                <a:spcPts val="600"/>
              </a:spcAft>
            </a:pPr>
            <a:r>
              <a:rPr lang="en-US" sz="3200" dirty="0">
                <a:solidFill>
                  <a:schemeClr val="accent2"/>
                </a:solidFill>
              </a:rPr>
              <a:t>Parse trees</a:t>
            </a:r>
            <a:r>
              <a:rPr lang="en-US" sz="3200" dirty="0"/>
              <a:t> are a way of </a:t>
            </a:r>
            <a:r>
              <a:rPr lang="en-US" sz="3200" dirty="0">
                <a:solidFill>
                  <a:schemeClr val="hlink"/>
                </a:solidFill>
              </a:rPr>
              <a:t>representing the structure</a:t>
            </a:r>
            <a:r>
              <a:rPr lang="en-US" sz="3200" dirty="0"/>
              <a:t> of a sentence</a:t>
            </a:r>
          </a:p>
          <a:p>
            <a:pPr lvl="1">
              <a:spcAft>
                <a:spcPts val="600"/>
              </a:spcAft>
            </a:pPr>
            <a:r>
              <a:rPr lang="en-US" sz="2600" dirty="0"/>
              <a:t>start symbol at the root</a:t>
            </a:r>
          </a:p>
          <a:p>
            <a:pPr lvl="1">
              <a:spcAft>
                <a:spcPts val="600"/>
              </a:spcAft>
            </a:pPr>
            <a:r>
              <a:rPr lang="en-US" sz="2600" dirty="0"/>
              <a:t>non-terminals at interior nodes</a:t>
            </a:r>
          </a:p>
          <a:p>
            <a:pPr lvl="1">
              <a:spcAft>
                <a:spcPts val="600"/>
              </a:spcAft>
            </a:pPr>
            <a:r>
              <a:rPr lang="en-US" sz="2600" dirty="0"/>
              <a:t>terminals as leaves </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7B0D6F96-A9C8-44A2-A1C0-29E7D266F360}" type="slidenum">
              <a:rPr lang="en-US"/>
              <a:pPr>
                <a:defRPr/>
              </a:pPr>
              <a:t>22</a:t>
            </a:fld>
            <a:endParaRPr lang="en-US"/>
          </a:p>
        </p:txBody>
      </p:sp>
    </p:spTree>
    <p:extLst>
      <p:ext uri="{BB962C8B-B14F-4D97-AF65-F5344CB8AC3E}">
        <p14:creationId xmlns:p14="http://schemas.microsoft.com/office/powerpoint/2010/main" val="417343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Example:  parse tree</a:t>
            </a:r>
          </a:p>
        </p:txBody>
      </p:sp>
      <p:sp>
        <p:nvSpPr>
          <p:cNvPr id="23555" name="Rectangle 3"/>
          <p:cNvSpPr>
            <a:spLocks noGrp="1" noChangeArrowheads="1"/>
          </p:cNvSpPr>
          <p:nvPr>
            <p:ph idx="10"/>
          </p:nvPr>
        </p:nvSpPr>
        <p:spPr/>
        <p:txBody>
          <a:bodyPr/>
          <a:lstStyle/>
          <a:p>
            <a:pPr eaLnBrk="1" hangingPunct="1"/>
            <a:r>
              <a:rPr lang="en-US" dirty="0"/>
              <a:t>Sentence </a:t>
            </a:r>
            <a:r>
              <a:rPr lang="en-US" dirty="0">
                <a:solidFill>
                  <a:schemeClr val="accent4"/>
                </a:solidFill>
              </a:rPr>
              <a:t>( )( )</a:t>
            </a:r>
            <a:r>
              <a:rPr lang="en-US" dirty="0"/>
              <a:t> from grammar S ::= </a:t>
            </a:r>
            <a:r>
              <a:rPr lang="en-US" dirty="0">
                <a:solidFill>
                  <a:schemeClr val="accent4"/>
                </a:solidFill>
              </a:rPr>
              <a:t>(</a:t>
            </a:r>
            <a:r>
              <a:rPr lang="en-US" dirty="0"/>
              <a:t>S</a:t>
            </a:r>
            <a:r>
              <a:rPr lang="en-US" dirty="0">
                <a:solidFill>
                  <a:schemeClr val="accent4"/>
                </a:solidFill>
              </a:rPr>
              <a:t>)</a:t>
            </a:r>
            <a:r>
              <a:rPr lang="en-US" dirty="0"/>
              <a:t>S | </a:t>
            </a:r>
            <a:r>
              <a:rPr lang="en-US" dirty="0">
                <a:solidFill>
                  <a:schemeClr val="accent2"/>
                </a:solidFill>
              </a:rPr>
              <a:t>ε</a:t>
            </a:r>
            <a:r>
              <a:rPr lang="en-US" dirty="0"/>
              <a:t>. </a:t>
            </a:r>
          </a:p>
          <a:p>
            <a:pPr eaLnBrk="1" hangingPunct="1">
              <a:buFontTx/>
              <a:buNone/>
            </a:pPr>
            <a:r>
              <a:rPr lang="en-US" dirty="0"/>
              <a:t> </a:t>
            </a:r>
          </a:p>
        </p:txBody>
      </p:sp>
      <p:sp>
        <p:nvSpPr>
          <p:cNvPr id="27"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EE2B046-ED1C-48C8-8758-43D8C78AE603}" type="slidenum">
              <a:rPr lang="en-US"/>
              <a:pPr>
                <a:defRPr/>
              </a:pPr>
              <a:t>23</a:t>
            </a:fld>
            <a:endParaRPr lang="en-US"/>
          </a:p>
        </p:txBody>
      </p:sp>
      <p:grpSp>
        <p:nvGrpSpPr>
          <p:cNvPr id="2" name="Group 1"/>
          <p:cNvGrpSpPr/>
          <p:nvPr/>
        </p:nvGrpSpPr>
        <p:grpSpPr>
          <a:xfrm>
            <a:off x="2705100" y="3048000"/>
            <a:ext cx="4610100" cy="3429000"/>
            <a:chOff x="2705100" y="3048000"/>
            <a:chExt cx="3592513" cy="2166938"/>
          </a:xfrm>
        </p:grpSpPr>
        <p:sp>
          <p:nvSpPr>
            <p:cNvPr id="23557" name="Text Box 45"/>
            <p:cNvSpPr txBox="1">
              <a:spLocks noChangeArrowheads="1"/>
            </p:cNvSpPr>
            <p:nvPr/>
          </p:nvSpPr>
          <p:spPr bwMode="auto">
            <a:xfrm>
              <a:off x="2705100" y="3733800"/>
              <a:ext cx="228600" cy="331788"/>
            </a:xfrm>
            <a:prstGeom prst="rect">
              <a:avLst/>
            </a:prstGeom>
            <a:solidFill>
              <a:srgbClr val="FFFFFF"/>
            </a:solidFill>
            <a:ln w="9525">
              <a:solidFill>
                <a:srgbClr val="000000"/>
              </a:solidFill>
              <a:miter lim="800000"/>
              <a:headEnd/>
              <a:tailEnd/>
            </a:ln>
          </p:spPr>
          <p:txBody>
            <a:bodyPr/>
            <a:lstStyle/>
            <a:p>
              <a:r>
                <a:rPr lang="en-US" sz="1200" dirty="0">
                  <a:solidFill>
                    <a:schemeClr val="accent4"/>
                  </a:solidFill>
                  <a:latin typeface="Times New Roman" pitchFamily="18" charset="0"/>
                </a:rPr>
                <a:t>(</a:t>
              </a:r>
              <a:endParaRPr lang="en-US" dirty="0">
                <a:solidFill>
                  <a:schemeClr val="accent4"/>
                </a:solidFill>
              </a:endParaRPr>
            </a:p>
          </p:txBody>
        </p:sp>
        <p:sp>
          <p:nvSpPr>
            <p:cNvPr id="23558" name="Text Box 46"/>
            <p:cNvSpPr txBox="1">
              <a:spLocks noChangeArrowheads="1"/>
            </p:cNvSpPr>
            <p:nvPr/>
          </p:nvSpPr>
          <p:spPr bwMode="auto">
            <a:xfrm>
              <a:off x="3505200" y="3733800"/>
              <a:ext cx="228600" cy="331788"/>
            </a:xfrm>
            <a:prstGeom prst="rect">
              <a:avLst/>
            </a:prstGeom>
            <a:solidFill>
              <a:srgbClr val="FFFFFF"/>
            </a:solidFill>
            <a:ln w="9525">
              <a:solidFill>
                <a:srgbClr val="000000"/>
              </a:solidFill>
              <a:miter lim="800000"/>
              <a:headEnd/>
              <a:tailEnd/>
            </a:ln>
          </p:spPr>
          <p:txBody>
            <a:bodyPr/>
            <a:lstStyle/>
            <a:p>
              <a:r>
                <a:rPr lang="en-US" sz="1200" dirty="0">
                  <a:solidFill>
                    <a:schemeClr val="accent4"/>
                  </a:solidFill>
                  <a:latin typeface="Times New Roman" pitchFamily="18" charset="0"/>
                </a:rPr>
                <a:t>)</a:t>
              </a:r>
              <a:endParaRPr lang="en-US" dirty="0">
                <a:solidFill>
                  <a:schemeClr val="accent4"/>
                </a:solidFill>
              </a:endParaRPr>
            </a:p>
          </p:txBody>
        </p:sp>
        <p:sp>
          <p:nvSpPr>
            <p:cNvPr id="23559" name="Text Box 47"/>
            <p:cNvSpPr txBox="1">
              <a:spLocks noChangeArrowheads="1"/>
            </p:cNvSpPr>
            <p:nvPr/>
          </p:nvSpPr>
          <p:spPr bwMode="auto">
            <a:xfrm>
              <a:off x="3048000" y="3733800"/>
              <a:ext cx="342900" cy="331788"/>
            </a:xfrm>
            <a:prstGeom prst="rect">
              <a:avLst/>
            </a:prstGeom>
            <a:solidFill>
              <a:srgbClr val="FFFFFF"/>
            </a:solidFill>
            <a:ln w="9525">
              <a:solidFill>
                <a:srgbClr val="000000"/>
              </a:solidFill>
              <a:miter lim="800000"/>
              <a:headEnd/>
              <a:tailEnd/>
            </a:ln>
          </p:spPr>
          <p:txBody>
            <a:bodyPr/>
            <a:lstStyle/>
            <a:p>
              <a:r>
                <a:rPr lang="en-US" sz="1200" dirty="0">
                  <a:latin typeface="Times New Roman" pitchFamily="18" charset="0"/>
                </a:rPr>
                <a:t>S</a:t>
              </a:r>
            </a:p>
          </p:txBody>
        </p:sp>
        <p:sp>
          <p:nvSpPr>
            <p:cNvPr id="23560" name="Text Box 48"/>
            <p:cNvSpPr txBox="1">
              <a:spLocks noChangeArrowheads="1"/>
            </p:cNvSpPr>
            <p:nvPr/>
          </p:nvSpPr>
          <p:spPr bwMode="auto">
            <a:xfrm>
              <a:off x="4076700" y="3746500"/>
              <a:ext cx="342900" cy="331788"/>
            </a:xfrm>
            <a:prstGeom prst="rect">
              <a:avLst/>
            </a:prstGeom>
            <a:solidFill>
              <a:srgbClr val="FFFFFF"/>
            </a:solidFill>
            <a:ln w="9525">
              <a:solidFill>
                <a:srgbClr val="000000"/>
              </a:solidFill>
              <a:miter lim="800000"/>
              <a:headEnd/>
              <a:tailEnd/>
            </a:ln>
          </p:spPr>
          <p:txBody>
            <a:bodyPr/>
            <a:lstStyle/>
            <a:p>
              <a:r>
                <a:rPr lang="en-US" sz="1200" dirty="0">
                  <a:latin typeface="Times New Roman" pitchFamily="18" charset="0"/>
                </a:rPr>
                <a:t>S</a:t>
              </a:r>
            </a:p>
            <a:p>
              <a:r>
                <a:rPr lang="en-US" sz="1200" dirty="0">
                  <a:latin typeface="Times New Roman" pitchFamily="18" charset="0"/>
                </a:rPr>
                <a:t>s</a:t>
              </a:r>
              <a:endParaRPr lang="en-US" dirty="0"/>
            </a:p>
          </p:txBody>
        </p:sp>
        <p:sp>
          <p:nvSpPr>
            <p:cNvPr id="23561" name="Text Box 49"/>
            <p:cNvSpPr txBox="1">
              <a:spLocks noChangeArrowheads="1"/>
            </p:cNvSpPr>
            <p:nvPr/>
          </p:nvSpPr>
          <p:spPr bwMode="auto">
            <a:xfrm>
              <a:off x="3619500" y="3048000"/>
              <a:ext cx="342900" cy="331788"/>
            </a:xfrm>
            <a:prstGeom prst="rect">
              <a:avLst/>
            </a:prstGeom>
            <a:solidFill>
              <a:srgbClr val="FFFFFF"/>
            </a:solidFill>
            <a:ln w="9525">
              <a:solidFill>
                <a:srgbClr val="000000"/>
              </a:solidFill>
              <a:miter lim="800000"/>
              <a:headEnd/>
              <a:tailEnd/>
            </a:ln>
          </p:spPr>
          <p:txBody>
            <a:bodyPr/>
            <a:lstStyle/>
            <a:p>
              <a:r>
                <a:rPr lang="en-US" sz="1200" dirty="0">
                  <a:latin typeface="Times New Roman" pitchFamily="18" charset="0"/>
                </a:rPr>
                <a:t>S</a:t>
              </a:r>
            </a:p>
            <a:p>
              <a:endParaRPr lang="en-US" dirty="0"/>
            </a:p>
          </p:txBody>
        </p:sp>
        <p:sp>
          <p:nvSpPr>
            <p:cNvPr id="23562" name="Text Box 50"/>
            <p:cNvSpPr txBox="1">
              <a:spLocks noChangeArrowheads="1"/>
            </p:cNvSpPr>
            <p:nvPr/>
          </p:nvSpPr>
          <p:spPr bwMode="auto">
            <a:xfrm>
              <a:off x="3048000" y="4305300"/>
              <a:ext cx="257175" cy="284163"/>
            </a:xfrm>
            <a:prstGeom prst="rect">
              <a:avLst/>
            </a:prstGeom>
            <a:solidFill>
              <a:srgbClr val="FFFFFF"/>
            </a:solidFill>
            <a:ln w="9525">
              <a:solidFill>
                <a:srgbClr val="000000"/>
              </a:solidFill>
              <a:miter lim="800000"/>
              <a:headEnd/>
              <a:tailEnd/>
            </a:ln>
          </p:spPr>
          <p:txBody>
            <a:bodyPr wrap="none">
              <a:spAutoFit/>
            </a:bodyPr>
            <a:lstStyle/>
            <a:p>
              <a:r>
                <a:rPr lang="en-US" sz="1200" dirty="0">
                  <a:latin typeface="Times New Roman" pitchFamily="18" charset="0"/>
                </a:rPr>
                <a:t>ε</a:t>
              </a:r>
              <a:endParaRPr lang="en-US" dirty="0"/>
            </a:p>
          </p:txBody>
        </p:sp>
        <p:sp>
          <p:nvSpPr>
            <p:cNvPr id="23563" name="Text Box 51"/>
            <p:cNvSpPr txBox="1">
              <a:spLocks noChangeArrowheads="1"/>
            </p:cNvSpPr>
            <p:nvPr/>
          </p:nvSpPr>
          <p:spPr bwMode="auto">
            <a:xfrm>
              <a:off x="4076700" y="4305300"/>
              <a:ext cx="342900" cy="331788"/>
            </a:xfrm>
            <a:prstGeom prst="rect">
              <a:avLst/>
            </a:prstGeom>
            <a:solidFill>
              <a:srgbClr val="FFFFFF"/>
            </a:solidFill>
            <a:ln w="9525">
              <a:solidFill>
                <a:srgbClr val="000000"/>
              </a:solidFill>
              <a:miter lim="800000"/>
              <a:headEnd/>
              <a:tailEnd/>
            </a:ln>
          </p:spPr>
          <p:txBody>
            <a:bodyPr/>
            <a:lstStyle/>
            <a:p>
              <a:r>
                <a:rPr lang="en-US" sz="1200" dirty="0">
                  <a:solidFill>
                    <a:schemeClr val="accent4"/>
                  </a:solidFill>
                  <a:latin typeface="Times New Roman" pitchFamily="18" charset="0"/>
                </a:rPr>
                <a:t>(</a:t>
              </a:r>
              <a:endParaRPr lang="en-US" dirty="0">
                <a:solidFill>
                  <a:schemeClr val="accent4"/>
                </a:solidFill>
              </a:endParaRPr>
            </a:p>
          </p:txBody>
        </p:sp>
        <p:sp>
          <p:nvSpPr>
            <p:cNvPr id="23564" name="Line 52"/>
            <p:cNvSpPr>
              <a:spLocks noChangeShapeType="1"/>
            </p:cNvSpPr>
            <p:nvPr/>
          </p:nvSpPr>
          <p:spPr bwMode="auto">
            <a:xfrm flipH="1">
              <a:off x="2933700" y="3390900"/>
              <a:ext cx="685800" cy="331788"/>
            </a:xfrm>
            <a:prstGeom prst="line">
              <a:avLst/>
            </a:prstGeom>
            <a:noFill/>
            <a:ln w="9525">
              <a:solidFill>
                <a:srgbClr val="000000"/>
              </a:solidFill>
              <a:round/>
              <a:headEnd/>
              <a:tailEnd type="triangle" w="med" len="med"/>
            </a:ln>
          </p:spPr>
          <p:txBody>
            <a:bodyPr/>
            <a:lstStyle/>
            <a:p>
              <a:endParaRPr lang="en-US"/>
            </a:p>
          </p:txBody>
        </p:sp>
        <p:sp>
          <p:nvSpPr>
            <p:cNvPr id="23565" name="Line 53"/>
            <p:cNvSpPr>
              <a:spLocks noChangeShapeType="1"/>
            </p:cNvSpPr>
            <p:nvPr/>
          </p:nvSpPr>
          <p:spPr bwMode="auto">
            <a:xfrm flipH="1">
              <a:off x="3162300" y="3390900"/>
              <a:ext cx="571500" cy="331788"/>
            </a:xfrm>
            <a:prstGeom prst="line">
              <a:avLst/>
            </a:prstGeom>
            <a:noFill/>
            <a:ln w="9525">
              <a:solidFill>
                <a:srgbClr val="000000"/>
              </a:solidFill>
              <a:round/>
              <a:headEnd/>
              <a:tailEnd type="triangle" w="med" len="med"/>
            </a:ln>
          </p:spPr>
          <p:txBody>
            <a:bodyPr/>
            <a:lstStyle/>
            <a:p>
              <a:endParaRPr lang="en-US"/>
            </a:p>
          </p:txBody>
        </p:sp>
        <p:sp>
          <p:nvSpPr>
            <p:cNvPr id="23566" name="Line 54"/>
            <p:cNvSpPr>
              <a:spLocks noChangeShapeType="1"/>
            </p:cNvSpPr>
            <p:nvPr/>
          </p:nvSpPr>
          <p:spPr bwMode="auto">
            <a:xfrm flipH="1">
              <a:off x="3619500" y="3390900"/>
              <a:ext cx="228600" cy="331788"/>
            </a:xfrm>
            <a:prstGeom prst="line">
              <a:avLst/>
            </a:prstGeom>
            <a:noFill/>
            <a:ln w="9525">
              <a:solidFill>
                <a:srgbClr val="000000"/>
              </a:solidFill>
              <a:round/>
              <a:headEnd/>
              <a:tailEnd type="triangle" w="med" len="med"/>
            </a:ln>
          </p:spPr>
          <p:txBody>
            <a:bodyPr/>
            <a:lstStyle/>
            <a:p>
              <a:endParaRPr lang="en-US"/>
            </a:p>
          </p:txBody>
        </p:sp>
        <p:sp>
          <p:nvSpPr>
            <p:cNvPr id="23567" name="Line 55"/>
            <p:cNvSpPr>
              <a:spLocks noChangeShapeType="1"/>
            </p:cNvSpPr>
            <p:nvPr/>
          </p:nvSpPr>
          <p:spPr bwMode="auto">
            <a:xfrm>
              <a:off x="3848100" y="3390900"/>
              <a:ext cx="342900" cy="331788"/>
            </a:xfrm>
            <a:prstGeom prst="line">
              <a:avLst/>
            </a:prstGeom>
            <a:noFill/>
            <a:ln w="9525">
              <a:solidFill>
                <a:srgbClr val="000000"/>
              </a:solidFill>
              <a:round/>
              <a:headEnd/>
              <a:tailEnd type="triangle" w="med" len="med"/>
            </a:ln>
          </p:spPr>
          <p:txBody>
            <a:bodyPr/>
            <a:lstStyle/>
            <a:p>
              <a:endParaRPr lang="en-US"/>
            </a:p>
          </p:txBody>
        </p:sp>
        <p:sp>
          <p:nvSpPr>
            <p:cNvPr id="23568" name="Line 56"/>
            <p:cNvSpPr>
              <a:spLocks noChangeShapeType="1"/>
            </p:cNvSpPr>
            <p:nvPr/>
          </p:nvSpPr>
          <p:spPr bwMode="auto">
            <a:xfrm>
              <a:off x="3162300" y="4076700"/>
              <a:ext cx="0" cy="222250"/>
            </a:xfrm>
            <a:prstGeom prst="line">
              <a:avLst/>
            </a:prstGeom>
            <a:noFill/>
            <a:ln w="9525">
              <a:solidFill>
                <a:srgbClr val="000000"/>
              </a:solidFill>
              <a:round/>
              <a:headEnd/>
              <a:tailEnd type="triangle" w="med" len="med"/>
            </a:ln>
          </p:spPr>
          <p:txBody>
            <a:bodyPr/>
            <a:lstStyle/>
            <a:p>
              <a:endParaRPr lang="en-US"/>
            </a:p>
          </p:txBody>
        </p:sp>
        <p:sp>
          <p:nvSpPr>
            <p:cNvPr id="23569" name="Line 57"/>
            <p:cNvSpPr>
              <a:spLocks noChangeShapeType="1"/>
            </p:cNvSpPr>
            <p:nvPr/>
          </p:nvSpPr>
          <p:spPr bwMode="auto">
            <a:xfrm>
              <a:off x="4191000" y="4076700"/>
              <a:ext cx="0" cy="222250"/>
            </a:xfrm>
            <a:prstGeom prst="line">
              <a:avLst/>
            </a:prstGeom>
            <a:noFill/>
            <a:ln w="9525">
              <a:solidFill>
                <a:srgbClr val="000000"/>
              </a:solidFill>
              <a:round/>
              <a:headEnd/>
              <a:tailEnd type="triangle" w="med" len="med"/>
            </a:ln>
          </p:spPr>
          <p:txBody>
            <a:bodyPr/>
            <a:lstStyle/>
            <a:p>
              <a:endParaRPr lang="en-US"/>
            </a:p>
          </p:txBody>
        </p:sp>
        <p:sp>
          <p:nvSpPr>
            <p:cNvPr id="23570" name="Line 58"/>
            <p:cNvSpPr>
              <a:spLocks noChangeShapeType="1"/>
            </p:cNvSpPr>
            <p:nvPr/>
          </p:nvSpPr>
          <p:spPr bwMode="auto">
            <a:xfrm>
              <a:off x="4305300" y="4089400"/>
              <a:ext cx="685800" cy="222250"/>
            </a:xfrm>
            <a:prstGeom prst="line">
              <a:avLst/>
            </a:prstGeom>
            <a:noFill/>
            <a:ln w="9525">
              <a:solidFill>
                <a:srgbClr val="000000"/>
              </a:solidFill>
              <a:round/>
              <a:headEnd/>
              <a:tailEnd type="triangle" w="med" len="med"/>
            </a:ln>
          </p:spPr>
          <p:txBody>
            <a:bodyPr/>
            <a:lstStyle/>
            <a:p>
              <a:endParaRPr lang="en-US"/>
            </a:p>
          </p:txBody>
        </p:sp>
        <p:sp>
          <p:nvSpPr>
            <p:cNvPr id="23571" name="Line 59"/>
            <p:cNvSpPr>
              <a:spLocks noChangeShapeType="1"/>
            </p:cNvSpPr>
            <p:nvPr/>
          </p:nvSpPr>
          <p:spPr bwMode="auto">
            <a:xfrm>
              <a:off x="4419600" y="4089400"/>
              <a:ext cx="1143000" cy="222250"/>
            </a:xfrm>
            <a:prstGeom prst="line">
              <a:avLst/>
            </a:prstGeom>
            <a:noFill/>
            <a:ln w="9525">
              <a:solidFill>
                <a:srgbClr val="000000"/>
              </a:solidFill>
              <a:round/>
              <a:headEnd/>
              <a:tailEnd type="triangle" w="med" len="med"/>
            </a:ln>
          </p:spPr>
          <p:txBody>
            <a:bodyPr/>
            <a:lstStyle/>
            <a:p>
              <a:endParaRPr lang="en-US"/>
            </a:p>
          </p:txBody>
        </p:sp>
        <p:sp>
          <p:nvSpPr>
            <p:cNvPr id="23572" name="Line 60"/>
            <p:cNvSpPr>
              <a:spLocks noChangeShapeType="1"/>
            </p:cNvSpPr>
            <p:nvPr/>
          </p:nvSpPr>
          <p:spPr bwMode="auto">
            <a:xfrm>
              <a:off x="4876800" y="4660900"/>
              <a:ext cx="0" cy="222250"/>
            </a:xfrm>
            <a:prstGeom prst="line">
              <a:avLst/>
            </a:prstGeom>
            <a:noFill/>
            <a:ln w="9525">
              <a:solidFill>
                <a:srgbClr val="000000"/>
              </a:solidFill>
              <a:round/>
              <a:headEnd/>
              <a:tailEnd type="triangle" w="med" len="med"/>
            </a:ln>
          </p:spPr>
          <p:txBody>
            <a:bodyPr/>
            <a:lstStyle/>
            <a:p>
              <a:endParaRPr lang="en-US"/>
            </a:p>
          </p:txBody>
        </p:sp>
        <p:sp>
          <p:nvSpPr>
            <p:cNvPr id="23573" name="Text Box 61"/>
            <p:cNvSpPr txBox="1">
              <a:spLocks noChangeArrowheads="1"/>
            </p:cNvSpPr>
            <p:nvPr/>
          </p:nvSpPr>
          <p:spPr bwMode="auto">
            <a:xfrm>
              <a:off x="4762500" y="4889500"/>
              <a:ext cx="342900" cy="325438"/>
            </a:xfrm>
            <a:prstGeom prst="rect">
              <a:avLst/>
            </a:prstGeom>
            <a:solidFill>
              <a:srgbClr val="FFFFFF"/>
            </a:solidFill>
            <a:ln w="9525">
              <a:solidFill>
                <a:srgbClr val="000000"/>
              </a:solidFill>
              <a:miter lim="800000"/>
              <a:headEnd/>
              <a:tailEnd/>
            </a:ln>
          </p:spPr>
          <p:txBody>
            <a:bodyPr/>
            <a:lstStyle/>
            <a:p>
              <a:r>
                <a:rPr lang="en-US" sz="1200">
                  <a:latin typeface="Times New Roman" pitchFamily="18" charset="0"/>
                </a:rPr>
                <a:t>ε</a:t>
              </a:r>
              <a:endParaRPr lang="en-US"/>
            </a:p>
          </p:txBody>
        </p:sp>
        <p:sp>
          <p:nvSpPr>
            <p:cNvPr id="23574" name="Text Box 62"/>
            <p:cNvSpPr txBox="1">
              <a:spLocks noChangeArrowheads="1"/>
            </p:cNvSpPr>
            <p:nvPr/>
          </p:nvSpPr>
          <p:spPr bwMode="auto">
            <a:xfrm>
              <a:off x="4648200" y="4318000"/>
              <a:ext cx="457200" cy="331788"/>
            </a:xfrm>
            <a:prstGeom prst="rect">
              <a:avLst/>
            </a:prstGeom>
            <a:solidFill>
              <a:srgbClr val="FFFFFF"/>
            </a:solidFill>
            <a:ln w="9525">
              <a:solidFill>
                <a:srgbClr val="000000"/>
              </a:solidFill>
              <a:miter lim="800000"/>
              <a:headEnd/>
              <a:tailEnd/>
            </a:ln>
          </p:spPr>
          <p:txBody>
            <a:bodyPr/>
            <a:lstStyle/>
            <a:p>
              <a:r>
                <a:rPr lang="en-US" sz="1200">
                  <a:latin typeface="Times New Roman" pitchFamily="18" charset="0"/>
                </a:rPr>
                <a:t>S</a:t>
              </a:r>
              <a:endParaRPr lang="en-US"/>
            </a:p>
          </p:txBody>
        </p:sp>
        <p:sp>
          <p:nvSpPr>
            <p:cNvPr id="23575" name="Text Box 63"/>
            <p:cNvSpPr txBox="1">
              <a:spLocks noChangeArrowheads="1"/>
            </p:cNvSpPr>
            <p:nvPr/>
          </p:nvSpPr>
          <p:spPr bwMode="auto">
            <a:xfrm>
              <a:off x="5345555" y="4305300"/>
              <a:ext cx="342900" cy="331788"/>
            </a:xfrm>
            <a:prstGeom prst="rect">
              <a:avLst/>
            </a:prstGeom>
            <a:solidFill>
              <a:srgbClr val="FFFFFF"/>
            </a:solidFill>
            <a:ln w="9525">
              <a:solidFill>
                <a:srgbClr val="000000"/>
              </a:solidFill>
              <a:miter lim="800000"/>
              <a:headEnd/>
              <a:tailEnd/>
            </a:ln>
          </p:spPr>
          <p:txBody>
            <a:bodyPr/>
            <a:lstStyle/>
            <a:p>
              <a:r>
                <a:rPr lang="en-US" sz="1200" dirty="0">
                  <a:solidFill>
                    <a:schemeClr val="accent4"/>
                  </a:solidFill>
                  <a:latin typeface="Times New Roman" pitchFamily="18" charset="0"/>
                </a:rPr>
                <a:t>)</a:t>
              </a:r>
              <a:endParaRPr lang="en-US" dirty="0">
                <a:solidFill>
                  <a:schemeClr val="accent4"/>
                </a:solidFill>
              </a:endParaRPr>
            </a:p>
          </p:txBody>
        </p:sp>
        <p:sp>
          <p:nvSpPr>
            <p:cNvPr id="23576" name="Text Box 64"/>
            <p:cNvSpPr txBox="1">
              <a:spLocks noChangeArrowheads="1"/>
            </p:cNvSpPr>
            <p:nvPr/>
          </p:nvSpPr>
          <p:spPr bwMode="auto">
            <a:xfrm>
              <a:off x="6019800" y="4300538"/>
              <a:ext cx="277813" cy="284162"/>
            </a:xfrm>
            <a:prstGeom prst="rect">
              <a:avLst/>
            </a:prstGeom>
            <a:solidFill>
              <a:srgbClr val="FFFFFF"/>
            </a:solidFill>
            <a:ln w="9525" algn="ctr">
              <a:solidFill>
                <a:srgbClr val="000000"/>
              </a:solidFill>
              <a:miter lim="800000"/>
              <a:headEnd/>
              <a:tailEnd/>
            </a:ln>
          </p:spPr>
          <p:txBody>
            <a:bodyPr wrap="none">
              <a:spAutoFit/>
            </a:bodyPr>
            <a:lstStyle/>
            <a:p>
              <a:r>
                <a:rPr lang="en-US" sz="1200">
                  <a:latin typeface="Times New Roman" pitchFamily="18" charset="0"/>
                </a:rPr>
                <a:t>S</a:t>
              </a:r>
              <a:endParaRPr lang="en-US"/>
            </a:p>
          </p:txBody>
        </p:sp>
        <p:sp>
          <p:nvSpPr>
            <p:cNvPr id="23577" name="Line 65"/>
            <p:cNvSpPr>
              <a:spLocks noChangeShapeType="1"/>
            </p:cNvSpPr>
            <p:nvPr/>
          </p:nvSpPr>
          <p:spPr bwMode="auto">
            <a:xfrm>
              <a:off x="4419600" y="3957638"/>
              <a:ext cx="1714500" cy="342900"/>
            </a:xfrm>
            <a:prstGeom prst="line">
              <a:avLst/>
            </a:prstGeom>
            <a:noFill/>
            <a:ln w="9525">
              <a:solidFill>
                <a:srgbClr val="000000"/>
              </a:solidFill>
              <a:round/>
              <a:headEnd/>
              <a:tailEnd type="triangle" w="med" len="med"/>
            </a:ln>
          </p:spPr>
          <p:txBody>
            <a:bodyPr wrap="none">
              <a:spAutoFit/>
            </a:bodyPr>
            <a:lstStyle/>
            <a:p>
              <a:endParaRPr lang="en-US"/>
            </a:p>
          </p:txBody>
        </p:sp>
        <p:sp>
          <p:nvSpPr>
            <p:cNvPr id="23578" name="Text Box 66"/>
            <p:cNvSpPr txBox="1">
              <a:spLocks noChangeArrowheads="1"/>
            </p:cNvSpPr>
            <p:nvPr/>
          </p:nvSpPr>
          <p:spPr bwMode="auto">
            <a:xfrm>
              <a:off x="6019800" y="4872038"/>
              <a:ext cx="228600" cy="284162"/>
            </a:xfrm>
            <a:prstGeom prst="rect">
              <a:avLst/>
            </a:prstGeom>
            <a:solidFill>
              <a:srgbClr val="FFFFFF"/>
            </a:solidFill>
            <a:ln w="9525" algn="ctr">
              <a:solidFill>
                <a:srgbClr val="000000"/>
              </a:solidFill>
              <a:miter lim="800000"/>
              <a:headEnd/>
              <a:tailEnd/>
            </a:ln>
          </p:spPr>
          <p:txBody>
            <a:bodyPr>
              <a:spAutoFit/>
            </a:bodyPr>
            <a:lstStyle/>
            <a:p>
              <a:r>
                <a:rPr lang="en-US" sz="1200">
                  <a:latin typeface="Times New Roman" pitchFamily="18" charset="0"/>
                </a:rPr>
                <a:t>ε</a:t>
              </a:r>
              <a:endParaRPr lang="en-US"/>
            </a:p>
          </p:txBody>
        </p:sp>
        <p:sp>
          <p:nvSpPr>
            <p:cNvPr id="23579" name="Line 67"/>
            <p:cNvSpPr>
              <a:spLocks noChangeShapeType="1"/>
            </p:cNvSpPr>
            <p:nvPr/>
          </p:nvSpPr>
          <p:spPr bwMode="auto">
            <a:xfrm>
              <a:off x="6134100" y="4529138"/>
              <a:ext cx="0" cy="342900"/>
            </a:xfrm>
            <a:prstGeom prst="line">
              <a:avLst/>
            </a:prstGeom>
            <a:noFill/>
            <a:ln w="9525">
              <a:solidFill>
                <a:srgbClr val="000000"/>
              </a:solidFill>
              <a:round/>
              <a:headEnd/>
              <a:tailEnd type="triangle" w="med" len="med"/>
            </a:ln>
          </p:spPr>
          <p:txBody>
            <a:bodyPr wrap="none">
              <a:spAutoFit/>
            </a:bodyPr>
            <a:lstStyle/>
            <a:p>
              <a:endParaRPr lang="en-US"/>
            </a:p>
          </p:txBody>
        </p:sp>
      </p:grpSp>
    </p:spTree>
    <p:extLst>
      <p:ext uri="{BB962C8B-B14F-4D97-AF65-F5344CB8AC3E}">
        <p14:creationId xmlns:p14="http://schemas.microsoft.com/office/powerpoint/2010/main" val="51764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parse tree</a:t>
            </a:r>
          </a:p>
        </p:txBody>
      </p:sp>
      <p:sp>
        <p:nvSpPr>
          <p:cNvPr id="16386" name="Rectangle 2"/>
          <p:cNvSpPr>
            <a:spLocks noGrp="1" noChangeArrowheads="1"/>
          </p:cNvSpPr>
          <p:nvPr>
            <p:ph idx="10"/>
          </p:nvPr>
        </p:nvSpPr>
        <p:spPr/>
        <p:txBody>
          <a:bodyPr/>
          <a:lstStyle/>
          <a:p>
            <a:pPr eaLnBrk="1" hangingPunct="1">
              <a:lnSpc>
                <a:spcPct val="90000"/>
              </a:lnSpc>
              <a:buFontTx/>
              <a:buNone/>
            </a:pPr>
            <a:endParaRPr lang="en-US" sz="1800" i="1" dirty="0">
              <a:sym typeface="Symbol" pitchFamily="18" charset="2"/>
            </a:endParaRPr>
          </a:p>
          <a:p>
            <a:pPr eaLnBrk="1" hangingPunct="1">
              <a:lnSpc>
                <a:spcPct val="90000"/>
              </a:lnSpc>
              <a:buFontTx/>
              <a:buNone/>
            </a:pPr>
            <a:r>
              <a:rPr lang="en-US" sz="2400" i="1" dirty="0" err="1">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a:t>
            </a:r>
            <a:r>
              <a:rPr lang="en-US" sz="2400" i="1" dirty="0" err="1">
                <a:sym typeface="Symbol" pitchFamily="18" charset="2"/>
              </a:rPr>
              <a:t>expr</a:t>
            </a:r>
            <a:r>
              <a:rPr lang="en-US" sz="2400" dirty="0">
                <a:sym typeface="Symbol" pitchFamily="18" charset="2"/>
              </a:rPr>
              <a:t> </a:t>
            </a:r>
            <a:r>
              <a:rPr lang="en-US" sz="2400" b="1" dirty="0">
                <a:solidFill>
                  <a:schemeClr val="accent4"/>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err="1">
                <a:solidFill>
                  <a:schemeClr val="accent4"/>
                </a:solidFill>
                <a:sym typeface="Symbol" pitchFamily="18" charset="2"/>
              </a:rPr>
              <a:t>ident</a:t>
            </a:r>
            <a:r>
              <a:rPr lang="en-US" sz="2400" dirty="0">
                <a:solidFill>
                  <a:schemeClr val="accent4"/>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4"/>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b="1" dirty="0">
                <a:solidFill>
                  <a:schemeClr val="accent4"/>
                </a:solidFill>
                <a:sym typeface="Symbol" pitchFamily="18" charset="2"/>
              </a:rPr>
              <a:t>(</a:t>
            </a:r>
            <a:r>
              <a:rPr lang="en-US" sz="2400" dirty="0">
                <a:solidFill>
                  <a:schemeClr val="accent2"/>
                </a:solidFill>
                <a:sym typeface="Symbol" pitchFamily="18" charset="2"/>
              </a:rPr>
              <a:t> </a:t>
            </a:r>
            <a:r>
              <a:rPr lang="en-US" sz="2400" i="1" dirty="0" err="1">
                <a:sym typeface="Symbol" pitchFamily="18" charset="2"/>
              </a:rPr>
              <a:t>expr</a:t>
            </a:r>
            <a:r>
              <a:rPr lang="en-US" sz="2400" dirty="0">
                <a:solidFill>
                  <a:schemeClr val="accent2"/>
                </a:solidFill>
                <a:sym typeface="Symbol" pitchFamily="18" charset="2"/>
              </a:rPr>
              <a:t> </a:t>
            </a:r>
            <a:r>
              <a:rPr lang="en-US" sz="2400" b="1" dirty="0">
                <a:solidFill>
                  <a:schemeClr val="accent4"/>
                </a:solidFill>
                <a:sym typeface="Symbol" pitchFamily="18" charset="2"/>
              </a:rPr>
              <a:t>)</a:t>
            </a:r>
            <a:endParaRPr lang="en-US" sz="2400" dirty="0">
              <a:solidFill>
                <a:schemeClr val="accent4"/>
              </a:solidFill>
              <a:sym typeface="Symbol" pitchFamily="18" charset="2"/>
            </a:endParaRPr>
          </a:p>
          <a:p>
            <a:pPr eaLnBrk="1" hangingPunct="1">
              <a:lnSpc>
                <a:spcPct val="90000"/>
              </a:lnSpc>
              <a:buFontTx/>
              <a:buNone/>
            </a:pP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x  </a:t>
            </a:r>
          </a:p>
          <a:p>
            <a:pPr lvl="1" eaLnBrk="1" hangingPunct="1">
              <a:lnSpc>
                <a:spcPct val="90000"/>
              </a:lnSpc>
              <a:buFontTx/>
              <a:buNone/>
            </a:pPr>
            <a:r>
              <a:rPr lang="en-US" sz="2400" dirty="0"/>
              <a:t>    </a:t>
            </a:r>
            <a:r>
              <a:rPr lang="en-US" sz="2400" dirty="0">
                <a:solidFill>
                  <a:schemeClr val="hlink"/>
                </a:solidFill>
              </a:rPr>
              <a:t>expr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ident(x)</a:t>
            </a:r>
          </a:p>
          <a:p>
            <a:pPr eaLnBrk="1" hangingPunct="1">
              <a:lnSpc>
                <a:spcPct val="90000"/>
              </a:lnSpc>
              <a:buFontTx/>
              <a:buNone/>
            </a:pPr>
            <a:endParaRPr lang="en-US" sz="4000" dirty="0">
              <a:solidFill>
                <a:schemeClr val="hlink"/>
              </a:solidFill>
            </a:endParaRPr>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6CF0023A-6088-44B2-8126-0ADE9220082E}" type="slidenum">
              <a:rPr lang="en-US"/>
              <a:pPr>
                <a:defRPr/>
              </a:pPr>
              <a:t>24</a:t>
            </a:fld>
            <a:endParaRPr lang="en-US"/>
          </a:p>
        </p:txBody>
      </p:sp>
      <p:grpSp>
        <p:nvGrpSpPr>
          <p:cNvPr id="5" name="Group 4"/>
          <p:cNvGrpSpPr/>
          <p:nvPr/>
        </p:nvGrpSpPr>
        <p:grpSpPr>
          <a:xfrm>
            <a:off x="5791200" y="3126432"/>
            <a:ext cx="1371600" cy="2290465"/>
            <a:chOff x="4038600" y="2819400"/>
            <a:chExt cx="1371600" cy="2290465"/>
          </a:xfrm>
        </p:grpSpPr>
        <p:sp>
          <p:nvSpPr>
            <p:cNvPr id="7" name="TextBox 6"/>
            <p:cNvSpPr txBox="1"/>
            <p:nvPr/>
          </p:nvSpPr>
          <p:spPr>
            <a:xfrm>
              <a:off x="4114800" y="3733800"/>
              <a:ext cx="1143000" cy="461665"/>
            </a:xfrm>
            <a:prstGeom prst="rect">
              <a:avLst/>
            </a:prstGeom>
            <a:noFill/>
            <a:ln w="19050">
              <a:solidFill>
                <a:schemeClr val="tx1"/>
              </a:solidFill>
            </a:ln>
          </p:spPr>
          <p:txBody>
            <a:bodyPr wrap="square" rtlCol="0">
              <a:spAutoFit/>
            </a:bodyPr>
            <a:lstStyle/>
            <a:p>
              <a:r>
                <a:rPr lang="en-US" i="1" dirty="0"/>
                <a:t>factor</a:t>
              </a:r>
            </a:p>
          </p:txBody>
        </p:sp>
        <p:sp>
          <p:nvSpPr>
            <p:cNvPr id="4" name="TextBox 3"/>
            <p:cNvSpPr txBox="1"/>
            <p:nvPr/>
          </p:nvSpPr>
          <p:spPr>
            <a:xfrm>
              <a:off x="4038600" y="2819400"/>
              <a:ext cx="838200" cy="461665"/>
            </a:xfrm>
            <a:prstGeom prst="rect">
              <a:avLst/>
            </a:prstGeom>
            <a:noFill/>
            <a:ln w="19050">
              <a:solidFill>
                <a:schemeClr val="tx1"/>
              </a:solidFill>
            </a:ln>
          </p:spPr>
          <p:txBody>
            <a:bodyPr wrap="square" rtlCol="0">
              <a:spAutoFit/>
            </a:bodyPr>
            <a:lstStyle/>
            <a:p>
              <a:r>
                <a:rPr lang="en-US" i="1" dirty="0" err="1"/>
                <a:t>expr</a:t>
              </a:r>
              <a:endParaRPr lang="en-US" i="1" dirty="0"/>
            </a:p>
          </p:txBody>
        </p:sp>
        <p:cxnSp>
          <p:nvCxnSpPr>
            <p:cNvPr id="6" name="Straight Arrow Connector 5"/>
            <p:cNvCxnSpPr/>
            <p:nvPr/>
          </p:nvCxnSpPr>
          <p:spPr>
            <a:xfrm>
              <a:off x="4495800" y="3276600"/>
              <a:ext cx="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95800" y="4191000"/>
              <a:ext cx="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14800" y="4648200"/>
              <a:ext cx="1295400" cy="461665"/>
            </a:xfrm>
            <a:prstGeom prst="rect">
              <a:avLst/>
            </a:prstGeom>
            <a:noFill/>
            <a:ln w="19050">
              <a:solidFill>
                <a:schemeClr val="tx1"/>
              </a:solidFill>
            </a:ln>
          </p:spPr>
          <p:txBody>
            <a:bodyPr wrap="square" rtlCol="0">
              <a:spAutoFit/>
            </a:bodyPr>
            <a:lstStyle/>
            <a:p>
              <a:r>
                <a:rPr lang="en-US" dirty="0" err="1">
                  <a:solidFill>
                    <a:srgbClr val="FF0000"/>
                  </a:solidFill>
                </a:rPr>
                <a:t>ident</a:t>
              </a:r>
              <a:r>
                <a:rPr lang="en-US" dirty="0">
                  <a:solidFill>
                    <a:srgbClr val="FF0000"/>
                  </a:solidFill>
                </a:rPr>
                <a:t>(x)</a:t>
              </a:r>
            </a:p>
          </p:txBody>
        </p:sp>
      </p:grpSp>
    </p:spTree>
    <p:extLst>
      <p:ext uri="{BB962C8B-B14F-4D97-AF65-F5344CB8AC3E}">
        <p14:creationId xmlns:p14="http://schemas.microsoft.com/office/powerpoint/2010/main" val="1086095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17410" name="Rectangle 3"/>
          <p:cNvSpPr>
            <a:spLocks noGrp="1" noChangeArrowheads="1"/>
          </p:cNvSpPr>
          <p:nvPr>
            <p:ph idx="10"/>
          </p:nvPr>
        </p:nvSpPr>
        <p:spPr/>
        <p:txBody>
          <a:bodyPr/>
          <a:lstStyle/>
          <a:p>
            <a:pPr eaLnBrk="1" hangingPunct="1">
              <a:lnSpc>
                <a:spcPct val="90000"/>
              </a:lnSpc>
              <a:buFontTx/>
              <a:buNone/>
            </a:pPr>
            <a:r>
              <a:rPr lang="en-US" sz="2400" i="1" dirty="0">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expr</a:t>
            </a:r>
            <a:r>
              <a:rPr lang="en-US" sz="2400" dirty="0">
                <a:sym typeface="Symbol" pitchFamily="18" charset="2"/>
              </a:rPr>
              <a:t> </a:t>
            </a:r>
            <a:r>
              <a:rPr lang="en-US" sz="2400" b="1" dirty="0">
                <a:solidFill>
                  <a:schemeClr val="accent4"/>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a:solidFill>
                  <a:schemeClr val="accent4"/>
                </a:solidFill>
                <a:sym typeface="Symbol" pitchFamily="18" charset="2"/>
              </a:rPr>
              <a:t>ident</a:t>
            </a:r>
            <a:r>
              <a:rPr lang="en-US" sz="2400" dirty="0">
                <a:solidFill>
                  <a:schemeClr val="accent4"/>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4"/>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b="1" dirty="0">
                <a:solidFill>
                  <a:schemeClr val="accent4"/>
                </a:solidFill>
                <a:sym typeface="Symbol" pitchFamily="18" charset="2"/>
              </a:rPr>
              <a:t>(</a:t>
            </a:r>
            <a:r>
              <a:rPr lang="en-US" sz="2400" dirty="0">
                <a:solidFill>
                  <a:schemeClr val="accent2"/>
                </a:solidFill>
                <a:sym typeface="Symbol" pitchFamily="18" charset="2"/>
              </a:rPr>
              <a:t> </a:t>
            </a:r>
            <a:r>
              <a:rPr lang="en-US" sz="2400" i="1" dirty="0">
                <a:sym typeface="Symbol" pitchFamily="18" charset="2"/>
              </a:rPr>
              <a:t>expr</a:t>
            </a:r>
            <a:r>
              <a:rPr lang="en-US" sz="2400" dirty="0">
                <a:solidFill>
                  <a:schemeClr val="accent2"/>
                </a:solidFill>
                <a:sym typeface="Symbol" pitchFamily="18" charset="2"/>
              </a:rPr>
              <a:t> </a:t>
            </a:r>
            <a:r>
              <a:rPr lang="en-US" sz="2400" b="1" dirty="0">
                <a:solidFill>
                  <a:schemeClr val="accent4"/>
                </a:solidFill>
                <a:sym typeface="Symbol" pitchFamily="18" charset="2"/>
              </a:rPr>
              <a:t>)</a:t>
            </a:r>
            <a:endParaRPr lang="en-US" sz="2400" dirty="0">
              <a:solidFill>
                <a:schemeClr val="accent4"/>
              </a:solidFill>
              <a:sym typeface="Symbol" pitchFamily="18" charset="2"/>
            </a:endParaRPr>
          </a:p>
          <a:p>
            <a:pPr eaLnBrk="1" hangingPunct="1">
              <a:lnSpc>
                <a:spcPct val="90000"/>
              </a:lnSpc>
              <a:buFontTx/>
              <a:buNone/>
            </a:pPr>
            <a:endParaRPr lang="en-US" sz="1800" dirty="0">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34  </a:t>
            </a:r>
          </a:p>
          <a:p>
            <a:pPr lvl="1" eaLnBrk="1" hangingPunct="1">
              <a:lnSpc>
                <a:spcPct val="90000"/>
              </a:lnSpc>
              <a:buFontTx/>
              <a:buNone/>
            </a:pPr>
            <a:r>
              <a:rPr lang="en-US" sz="2400" dirty="0"/>
              <a:t>     </a:t>
            </a:r>
            <a:r>
              <a:rPr lang="en-US" sz="2400" dirty="0">
                <a:solidFill>
                  <a:schemeClr val="hlink"/>
                </a:solidFill>
              </a:rPr>
              <a:t>expr </a:t>
            </a:r>
            <a:r>
              <a:rPr lang="en-US" sz="2400" dirty="0">
                <a:solidFill>
                  <a:schemeClr val="hlink"/>
                </a:solidFill>
                <a:cs typeface="Arial" charset="0"/>
              </a:rPr>
              <a:t>→</a:t>
            </a:r>
            <a:endParaRPr lang="ru-RU" sz="2400" dirty="0">
              <a:solidFill>
                <a:schemeClr val="hlink"/>
              </a:solidFill>
              <a:cs typeface="Arial" charset="0"/>
            </a:endParaRPr>
          </a:p>
          <a:p>
            <a:pPr lvl="1" eaLnBrk="1" hangingPunct="1">
              <a:lnSpc>
                <a:spcPct val="90000"/>
              </a:lnSpc>
              <a:buFontTx/>
              <a:buNone/>
            </a:pPr>
            <a:r>
              <a:rPr lang="en-US" sz="2400" dirty="0">
                <a:solidFill>
                  <a:schemeClr val="hlink"/>
                </a:solidFill>
              </a:rPr>
              <a:t>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a:t>
            </a:r>
            <a:r>
              <a:rPr lang="en-US" sz="2400" dirty="0" err="1">
                <a:solidFill>
                  <a:schemeClr val="hlink"/>
                </a:solidFill>
              </a:rPr>
              <a:t>numlit</a:t>
            </a:r>
            <a:r>
              <a:rPr lang="en-US" sz="2400" dirty="0">
                <a:solidFill>
                  <a:schemeClr val="hlink"/>
                </a:solidFill>
              </a:rPr>
              <a:t>(34)</a:t>
            </a:r>
          </a:p>
          <a:p>
            <a:pPr eaLnBrk="1" hangingPunct="1">
              <a:lnSpc>
                <a:spcPct val="90000"/>
              </a:lnSpc>
              <a:buFontTx/>
              <a:buNone/>
            </a:pPr>
            <a:endParaRPr lang="en-US" sz="4000" dirty="0">
              <a:solidFill>
                <a:schemeClr val="hlink"/>
              </a:solidFill>
            </a:endParaRPr>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6D057DC6-21A9-416C-932B-57FE8F2A9E31}" type="slidenum">
              <a:rPr lang="en-US"/>
              <a:pPr>
                <a:defRPr/>
              </a:pPr>
              <a:t>25</a:t>
            </a:fld>
            <a:endParaRPr lang="en-US"/>
          </a:p>
        </p:txBody>
      </p:sp>
      <p:grpSp>
        <p:nvGrpSpPr>
          <p:cNvPr id="7" name="Group 6"/>
          <p:cNvGrpSpPr/>
          <p:nvPr/>
        </p:nvGrpSpPr>
        <p:grpSpPr>
          <a:xfrm>
            <a:off x="6172200" y="2971800"/>
            <a:ext cx="1828800" cy="2366665"/>
            <a:chOff x="3962400" y="2514600"/>
            <a:chExt cx="1828800" cy="2366665"/>
          </a:xfrm>
        </p:grpSpPr>
        <p:sp>
          <p:nvSpPr>
            <p:cNvPr id="4" name="TextBox 3"/>
            <p:cNvSpPr txBox="1"/>
            <p:nvPr/>
          </p:nvSpPr>
          <p:spPr>
            <a:xfrm>
              <a:off x="3962400" y="2514600"/>
              <a:ext cx="838200" cy="457200"/>
            </a:xfrm>
            <a:prstGeom prst="rect">
              <a:avLst/>
            </a:prstGeom>
            <a:noFill/>
            <a:ln w="28575">
              <a:solidFill>
                <a:schemeClr val="tx1"/>
              </a:solidFill>
            </a:ln>
          </p:spPr>
          <p:txBody>
            <a:bodyPr wrap="square" rtlCol="0">
              <a:spAutoFit/>
            </a:bodyPr>
            <a:lstStyle/>
            <a:p>
              <a:r>
                <a:rPr lang="en-US" i="1" dirty="0" err="1"/>
                <a:t>expr</a:t>
              </a:r>
              <a:endParaRPr lang="en-US" i="1" dirty="0"/>
            </a:p>
          </p:txBody>
        </p:sp>
        <p:sp>
          <p:nvSpPr>
            <p:cNvPr id="5" name="TextBox 4"/>
            <p:cNvSpPr txBox="1"/>
            <p:nvPr/>
          </p:nvSpPr>
          <p:spPr>
            <a:xfrm>
              <a:off x="4038600" y="3429000"/>
              <a:ext cx="1066800" cy="461665"/>
            </a:xfrm>
            <a:prstGeom prst="rect">
              <a:avLst/>
            </a:prstGeom>
            <a:noFill/>
            <a:ln w="28575">
              <a:solidFill>
                <a:schemeClr val="tx1"/>
              </a:solidFill>
            </a:ln>
          </p:spPr>
          <p:txBody>
            <a:bodyPr wrap="square" rtlCol="0">
              <a:spAutoFit/>
            </a:bodyPr>
            <a:lstStyle/>
            <a:p>
              <a:r>
                <a:rPr lang="en-US" i="1" dirty="0"/>
                <a:t>factor</a:t>
              </a:r>
            </a:p>
          </p:txBody>
        </p:sp>
        <p:sp>
          <p:nvSpPr>
            <p:cNvPr id="6" name="TextBox 5"/>
            <p:cNvSpPr txBox="1"/>
            <p:nvPr/>
          </p:nvSpPr>
          <p:spPr>
            <a:xfrm>
              <a:off x="4114800" y="4419600"/>
              <a:ext cx="1676400" cy="461665"/>
            </a:xfrm>
            <a:prstGeom prst="rect">
              <a:avLst/>
            </a:prstGeom>
            <a:noFill/>
            <a:ln w="28575">
              <a:solidFill>
                <a:schemeClr val="tx1"/>
              </a:solidFill>
            </a:ln>
          </p:spPr>
          <p:txBody>
            <a:bodyPr wrap="square" rtlCol="0">
              <a:spAutoFit/>
            </a:bodyPr>
            <a:lstStyle/>
            <a:p>
              <a:r>
                <a:rPr lang="en-US" dirty="0" err="1">
                  <a:solidFill>
                    <a:srgbClr val="FF0000"/>
                  </a:solidFill>
                </a:rPr>
                <a:t>numlit</a:t>
              </a:r>
              <a:r>
                <a:rPr lang="en-US" dirty="0">
                  <a:solidFill>
                    <a:srgbClr val="FF0000"/>
                  </a:solidFill>
                </a:rPr>
                <a:t>(34)</a:t>
              </a:r>
            </a:p>
          </p:txBody>
        </p:sp>
        <p:cxnSp>
          <p:nvCxnSpPr>
            <p:cNvPr id="8" name="Straight Arrow Connector 7"/>
            <p:cNvCxnSpPr>
              <a:stCxn id="4" idx="2"/>
            </p:cNvCxnSpPr>
            <p:nvPr/>
          </p:nvCxnSpPr>
          <p:spPr>
            <a:xfrm>
              <a:off x="4381500" y="2971800"/>
              <a:ext cx="38100" cy="457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419600" y="3886200"/>
              <a:ext cx="762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805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18434" name="Rectangle 3"/>
          <p:cNvSpPr>
            <a:spLocks noGrp="1" noChangeArrowheads="1"/>
          </p:cNvSpPr>
          <p:nvPr>
            <p:ph idx="10"/>
          </p:nvPr>
        </p:nvSpPr>
        <p:spPr/>
        <p:txBody>
          <a:bodyPr>
            <a:normAutofit/>
          </a:bodyPr>
          <a:lstStyle/>
          <a:p>
            <a:pPr eaLnBrk="1" hangingPunct="1">
              <a:lnSpc>
                <a:spcPct val="90000"/>
              </a:lnSpc>
              <a:buFontTx/>
              <a:buNone/>
            </a:pPr>
            <a:r>
              <a:rPr lang="en-US" sz="2400" i="1" dirty="0">
                <a:sym typeface="Symbol" pitchFamily="18" charset="2"/>
              </a:rPr>
              <a:t>expr</a:t>
            </a:r>
            <a:r>
              <a:rPr lang="en-US" sz="2400" dirty="0">
                <a:sym typeface="Symbol" pitchFamily="18" charset="2"/>
              </a:rPr>
              <a:t> ::= </a:t>
            </a:r>
            <a:r>
              <a:rPr lang="en-US" sz="2400" i="1" dirty="0">
                <a:sym typeface="Symbol" pitchFamily="18" charset="2"/>
              </a:rPr>
              <a:t>factor </a:t>
            </a:r>
            <a:r>
              <a:rPr lang="en-US" sz="2400" dirty="0">
                <a:sym typeface="Symbol" pitchFamily="18" charset="2"/>
              </a:rPr>
              <a:t>|</a:t>
            </a:r>
            <a:r>
              <a:rPr lang="en-US" sz="2400" i="1" dirty="0">
                <a:sym typeface="Symbol" pitchFamily="18" charset="2"/>
              </a:rPr>
              <a:t> expr</a:t>
            </a:r>
            <a:r>
              <a:rPr lang="en-US" sz="2400" dirty="0">
                <a:sym typeface="Symbol" pitchFamily="18" charset="2"/>
              </a:rPr>
              <a:t> </a:t>
            </a:r>
            <a:r>
              <a:rPr lang="en-US" sz="2400" b="1" dirty="0">
                <a:solidFill>
                  <a:schemeClr val="accent4"/>
                </a:solidFill>
                <a:sym typeface="Symbol" pitchFamily="18" charset="2"/>
              </a:rPr>
              <a:t>op</a:t>
            </a:r>
            <a:r>
              <a:rPr lang="en-US" sz="2400" dirty="0">
                <a:sym typeface="Symbol" pitchFamily="18" charset="2"/>
              </a:rPr>
              <a:t> </a:t>
            </a:r>
            <a:r>
              <a:rPr lang="en-US" sz="2400" i="1" dirty="0">
                <a:sym typeface="Symbol" pitchFamily="18" charset="2"/>
              </a:rPr>
              <a:t>factor</a:t>
            </a:r>
            <a:endParaRPr lang="en-US" sz="2400" dirty="0">
              <a:sym typeface="Symbol" pitchFamily="18" charset="2"/>
            </a:endParaRPr>
          </a:p>
          <a:p>
            <a:pPr eaLnBrk="1" hangingPunct="1">
              <a:lnSpc>
                <a:spcPct val="90000"/>
              </a:lnSpc>
              <a:buFontTx/>
              <a:buNone/>
            </a:pPr>
            <a:r>
              <a:rPr lang="en-US" sz="2400" dirty="0">
                <a:sym typeface="Symbol" pitchFamily="18" charset="2"/>
              </a:rPr>
              <a:t>f</a:t>
            </a:r>
            <a:r>
              <a:rPr lang="en-US" sz="2400" i="1" dirty="0">
                <a:sym typeface="Symbol" pitchFamily="18" charset="2"/>
              </a:rPr>
              <a:t>actor</a:t>
            </a:r>
            <a:r>
              <a:rPr lang="en-US" sz="2400" dirty="0">
                <a:sym typeface="Symbol" pitchFamily="18" charset="2"/>
              </a:rPr>
              <a:t> ::= </a:t>
            </a:r>
            <a:r>
              <a:rPr lang="en-US" sz="2400" b="1" dirty="0">
                <a:solidFill>
                  <a:schemeClr val="accent4"/>
                </a:solidFill>
                <a:sym typeface="Symbol" pitchFamily="18" charset="2"/>
              </a:rPr>
              <a:t>ident</a:t>
            </a:r>
            <a:r>
              <a:rPr lang="en-US" sz="2400" dirty="0">
                <a:solidFill>
                  <a:schemeClr val="accent4"/>
                </a:solidFill>
                <a:sym typeface="Symbol" pitchFamily="18" charset="2"/>
              </a:rPr>
              <a:t> </a:t>
            </a:r>
            <a:r>
              <a:rPr lang="en-US" sz="2400" dirty="0">
                <a:sym typeface="Symbol" pitchFamily="18" charset="2"/>
              </a:rPr>
              <a:t>|</a:t>
            </a:r>
            <a:r>
              <a:rPr lang="en-US" sz="2400" dirty="0">
                <a:solidFill>
                  <a:schemeClr val="accent2"/>
                </a:solidFill>
                <a:sym typeface="Symbol" pitchFamily="18" charset="2"/>
              </a:rPr>
              <a:t> </a:t>
            </a:r>
            <a:r>
              <a:rPr lang="en-US" sz="2400" b="1" dirty="0" err="1">
                <a:solidFill>
                  <a:schemeClr val="accent4"/>
                </a:solidFill>
                <a:sym typeface="Symbol" pitchFamily="18" charset="2"/>
              </a:rPr>
              <a:t>numlit</a:t>
            </a:r>
            <a:r>
              <a:rPr lang="en-US" sz="2400" b="1" dirty="0">
                <a:solidFill>
                  <a:schemeClr val="accent2"/>
                </a:solidFill>
                <a:sym typeface="Symbol" pitchFamily="18" charset="2"/>
              </a:rPr>
              <a:t> </a:t>
            </a:r>
            <a:r>
              <a:rPr lang="en-US" sz="2400" b="1" dirty="0">
                <a:sym typeface="Symbol" pitchFamily="18" charset="2"/>
              </a:rPr>
              <a:t>|</a:t>
            </a:r>
            <a:r>
              <a:rPr lang="en-US" sz="2400" b="1" dirty="0">
                <a:solidFill>
                  <a:schemeClr val="accent2"/>
                </a:solidFill>
                <a:sym typeface="Symbol" pitchFamily="18" charset="2"/>
              </a:rPr>
              <a:t> </a:t>
            </a:r>
            <a:r>
              <a:rPr lang="en-US" sz="2400" b="1" dirty="0">
                <a:solidFill>
                  <a:schemeClr val="accent4"/>
                </a:solidFill>
                <a:sym typeface="Symbol" pitchFamily="18" charset="2"/>
              </a:rPr>
              <a:t>(</a:t>
            </a:r>
            <a:r>
              <a:rPr lang="en-US" sz="2400" dirty="0">
                <a:solidFill>
                  <a:schemeClr val="accent2"/>
                </a:solidFill>
                <a:sym typeface="Symbol" pitchFamily="18" charset="2"/>
              </a:rPr>
              <a:t> </a:t>
            </a:r>
            <a:r>
              <a:rPr lang="en-US" sz="2400" i="1" dirty="0">
                <a:sym typeface="Symbol" pitchFamily="18" charset="2"/>
              </a:rPr>
              <a:t>expr</a:t>
            </a:r>
            <a:r>
              <a:rPr lang="en-US" sz="2400" dirty="0">
                <a:solidFill>
                  <a:schemeClr val="accent2"/>
                </a:solidFill>
                <a:sym typeface="Symbol" pitchFamily="18" charset="2"/>
              </a:rPr>
              <a:t> </a:t>
            </a:r>
            <a:r>
              <a:rPr lang="en-US" sz="2400" b="1" dirty="0">
                <a:solidFill>
                  <a:schemeClr val="accent4"/>
                </a:solidFill>
                <a:sym typeface="Symbol" pitchFamily="18" charset="2"/>
              </a:rPr>
              <a:t>)</a:t>
            </a:r>
            <a:endParaRPr lang="en-US" sz="2400" dirty="0">
              <a:solidFill>
                <a:schemeClr val="accent4"/>
              </a:solidFill>
              <a:sym typeface="Symbol" pitchFamily="18" charset="2"/>
            </a:endParaRPr>
          </a:p>
          <a:p>
            <a:pPr eaLnBrk="1" hangingPunct="1">
              <a:lnSpc>
                <a:spcPct val="90000"/>
              </a:lnSpc>
              <a:buFontTx/>
              <a:buNone/>
            </a:pPr>
            <a:endParaRPr lang="en-US" sz="1800" dirty="0"/>
          </a:p>
          <a:p>
            <a:pPr lvl="1" eaLnBrk="1" hangingPunct="1">
              <a:lnSpc>
                <a:spcPct val="90000"/>
              </a:lnSpc>
              <a:buFontTx/>
              <a:buNone/>
            </a:pPr>
            <a:r>
              <a:rPr lang="en-US" sz="2400" dirty="0"/>
              <a:t>s+2 </a:t>
            </a:r>
          </a:p>
          <a:p>
            <a:pPr lvl="1" eaLnBrk="1" hangingPunct="1">
              <a:lnSpc>
                <a:spcPct val="90000"/>
              </a:lnSpc>
              <a:buFontTx/>
              <a:buNone/>
            </a:pPr>
            <a:r>
              <a:rPr lang="en-US" sz="2400" dirty="0">
                <a:solidFill>
                  <a:srgbClr val="FF0066"/>
                </a:solidFill>
              </a:rPr>
              <a:t>      </a:t>
            </a:r>
            <a:r>
              <a:rPr lang="en-US" sz="2400" dirty="0" err="1">
                <a:solidFill>
                  <a:schemeClr val="hlink"/>
                </a:solidFill>
              </a:rPr>
              <a:t>expr</a:t>
            </a:r>
            <a:r>
              <a:rPr lang="en-US" sz="2400" dirty="0">
                <a:solidFill>
                  <a:schemeClr val="hlink"/>
                </a:solidFill>
              </a:rPr>
              <a:t>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a:t>
            </a:r>
            <a:r>
              <a:rPr lang="en-US" sz="2400" dirty="0" err="1">
                <a:solidFill>
                  <a:schemeClr val="hlink"/>
                </a:solidFill>
              </a:rPr>
              <a:t>expr</a:t>
            </a:r>
            <a:r>
              <a:rPr lang="en-US" sz="2400" dirty="0">
                <a:solidFill>
                  <a:schemeClr val="hlink"/>
                </a:solidFill>
              </a:rPr>
              <a:t> op(+)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factor op(+)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a:t>
            </a:r>
            <a:r>
              <a:rPr lang="en-US" sz="2400" dirty="0" err="1">
                <a:solidFill>
                  <a:schemeClr val="hlink"/>
                </a:solidFill>
              </a:rPr>
              <a:t>ident</a:t>
            </a:r>
            <a:r>
              <a:rPr lang="en-US" sz="2400" dirty="0">
                <a:solidFill>
                  <a:schemeClr val="hlink"/>
                </a:solidFill>
              </a:rPr>
              <a:t>(s) op(+) factor </a:t>
            </a:r>
            <a:r>
              <a:rPr lang="en-US" sz="2400" dirty="0">
                <a:solidFill>
                  <a:schemeClr val="hlink"/>
                </a:solidFill>
                <a:cs typeface="Arial" charset="0"/>
              </a:rPr>
              <a:t>→</a:t>
            </a:r>
            <a:r>
              <a:rPr lang="en-US" sz="2400" dirty="0">
                <a:solidFill>
                  <a:schemeClr val="hlink"/>
                </a:solidFill>
              </a:rPr>
              <a:t> </a:t>
            </a:r>
          </a:p>
          <a:p>
            <a:pPr lvl="1" eaLnBrk="1" hangingPunct="1">
              <a:lnSpc>
                <a:spcPct val="90000"/>
              </a:lnSpc>
              <a:buFontTx/>
              <a:buNone/>
            </a:pPr>
            <a:r>
              <a:rPr lang="en-US" sz="2400" dirty="0">
                <a:solidFill>
                  <a:schemeClr val="hlink"/>
                </a:solidFill>
              </a:rPr>
              <a:t>       </a:t>
            </a:r>
            <a:r>
              <a:rPr lang="en-US" sz="2400" dirty="0" err="1">
                <a:solidFill>
                  <a:schemeClr val="hlink"/>
                </a:solidFill>
              </a:rPr>
              <a:t>ident</a:t>
            </a:r>
            <a:r>
              <a:rPr lang="en-US" sz="2400" dirty="0">
                <a:solidFill>
                  <a:schemeClr val="hlink"/>
                </a:solidFill>
              </a:rPr>
              <a:t>(s) op(+) </a:t>
            </a:r>
            <a:r>
              <a:rPr lang="en-US" sz="2400" dirty="0" err="1">
                <a:solidFill>
                  <a:schemeClr val="hlink"/>
                </a:solidFill>
              </a:rPr>
              <a:t>numlit</a:t>
            </a:r>
            <a:r>
              <a:rPr lang="en-US" sz="2400" dirty="0">
                <a:solidFill>
                  <a:schemeClr val="hlink"/>
                </a:solidFill>
              </a:rPr>
              <a:t>(2)</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3C4AF3C8-BF85-40B6-AD17-BBE7BB18EF9F}" type="slidenum">
              <a:rPr lang="en-US"/>
              <a:pPr>
                <a:defRPr/>
              </a:pPr>
              <a:t>26</a:t>
            </a:fld>
            <a:endParaRPr lang="en-US"/>
          </a:p>
        </p:txBody>
      </p:sp>
      <p:grpSp>
        <p:nvGrpSpPr>
          <p:cNvPr id="11" name="Group 10"/>
          <p:cNvGrpSpPr/>
          <p:nvPr/>
        </p:nvGrpSpPr>
        <p:grpSpPr>
          <a:xfrm>
            <a:off x="4914900" y="3126432"/>
            <a:ext cx="4038600" cy="3509665"/>
            <a:chOff x="4953000" y="1828800"/>
            <a:chExt cx="4038600" cy="3509665"/>
          </a:xfrm>
        </p:grpSpPr>
        <p:sp>
          <p:nvSpPr>
            <p:cNvPr id="4" name="TextBox 3"/>
            <p:cNvSpPr txBox="1"/>
            <p:nvPr/>
          </p:nvSpPr>
          <p:spPr>
            <a:xfrm>
              <a:off x="5715000" y="1828800"/>
              <a:ext cx="838200" cy="457200"/>
            </a:xfrm>
            <a:prstGeom prst="rect">
              <a:avLst/>
            </a:prstGeom>
            <a:noFill/>
            <a:ln w="28575">
              <a:solidFill>
                <a:schemeClr val="tx1"/>
              </a:solidFill>
            </a:ln>
          </p:spPr>
          <p:txBody>
            <a:bodyPr wrap="square" rtlCol="0">
              <a:spAutoFit/>
            </a:bodyPr>
            <a:lstStyle/>
            <a:p>
              <a:r>
                <a:rPr lang="en-US" i="1" dirty="0"/>
                <a:t>expr</a:t>
              </a:r>
            </a:p>
          </p:txBody>
        </p:sp>
        <p:sp>
          <p:nvSpPr>
            <p:cNvPr id="5" name="TextBox 4"/>
            <p:cNvSpPr txBox="1"/>
            <p:nvPr/>
          </p:nvSpPr>
          <p:spPr>
            <a:xfrm>
              <a:off x="5486400" y="2895600"/>
              <a:ext cx="838200" cy="457200"/>
            </a:xfrm>
            <a:prstGeom prst="rect">
              <a:avLst/>
            </a:prstGeom>
            <a:noFill/>
            <a:ln w="28575">
              <a:solidFill>
                <a:schemeClr val="tx1"/>
              </a:solidFill>
            </a:ln>
          </p:spPr>
          <p:txBody>
            <a:bodyPr wrap="square" rtlCol="0">
              <a:spAutoFit/>
            </a:bodyPr>
            <a:lstStyle/>
            <a:p>
              <a:r>
                <a:rPr lang="en-US" i="1" dirty="0" err="1"/>
                <a:t>expr</a:t>
              </a:r>
              <a:endParaRPr lang="en-US" i="1" dirty="0"/>
            </a:p>
          </p:txBody>
        </p:sp>
        <p:sp>
          <p:nvSpPr>
            <p:cNvPr id="6" name="TextBox 5"/>
            <p:cNvSpPr txBox="1"/>
            <p:nvPr/>
          </p:nvSpPr>
          <p:spPr>
            <a:xfrm>
              <a:off x="6629400" y="2895600"/>
              <a:ext cx="990600" cy="461665"/>
            </a:xfrm>
            <a:prstGeom prst="rect">
              <a:avLst/>
            </a:prstGeom>
            <a:noFill/>
            <a:ln w="28575">
              <a:solidFill>
                <a:schemeClr val="tx1"/>
              </a:solidFill>
            </a:ln>
          </p:spPr>
          <p:txBody>
            <a:bodyPr wrap="square" rtlCol="0">
              <a:spAutoFit/>
            </a:bodyPr>
            <a:lstStyle/>
            <a:p>
              <a:r>
                <a:rPr lang="en-US" dirty="0">
                  <a:solidFill>
                    <a:srgbClr val="FF0000"/>
                  </a:solidFill>
                </a:rPr>
                <a:t>op (+)</a:t>
              </a:r>
            </a:p>
          </p:txBody>
        </p:sp>
        <p:sp>
          <p:nvSpPr>
            <p:cNvPr id="7" name="TextBox 6"/>
            <p:cNvSpPr txBox="1"/>
            <p:nvPr/>
          </p:nvSpPr>
          <p:spPr>
            <a:xfrm>
              <a:off x="7772400" y="2895600"/>
              <a:ext cx="1066800" cy="461665"/>
            </a:xfrm>
            <a:prstGeom prst="rect">
              <a:avLst/>
            </a:prstGeom>
            <a:noFill/>
            <a:ln w="28575">
              <a:solidFill>
                <a:schemeClr val="tx1"/>
              </a:solidFill>
            </a:ln>
          </p:spPr>
          <p:txBody>
            <a:bodyPr wrap="square" rtlCol="0">
              <a:spAutoFit/>
            </a:bodyPr>
            <a:lstStyle/>
            <a:p>
              <a:r>
                <a:rPr lang="en-US" i="1" dirty="0"/>
                <a:t>factor</a:t>
              </a:r>
            </a:p>
          </p:txBody>
        </p:sp>
        <p:sp>
          <p:nvSpPr>
            <p:cNvPr id="8" name="TextBox 7"/>
            <p:cNvSpPr txBox="1"/>
            <p:nvPr/>
          </p:nvSpPr>
          <p:spPr>
            <a:xfrm>
              <a:off x="5105400" y="4038600"/>
              <a:ext cx="990600" cy="461665"/>
            </a:xfrm>
            <a:prstGeom prst="rect">
              <a:avLst/>
            </a:prstGeom>
            <a:noFill/>
            <a:ln w="28575">
              <a:solidFill>
                <a:schemeClr val="tx1"/>
              </a:solidFill>
            </a:ln>
          </p:spPr>
          <p:txBody>
            <a:bodyPr wrap="square" rtlCol="0">
              <a:spAutoFit/>
            </a:bodyPr>
            <a:lstStyle/>
            <a:p>
              <a:r>
                <a:rPr lang="en-US" i="1" dirty="0"/>
                <a:t>factor</a:t>
              </a:r>
            </a:p>
          </p:txBody>
        </p:sp>
        <p:sp>
          <p:nvSpPr>
            <p:cNvPr id="9" name="TextBox 8"/>
            <p:cNvSpPr txBox="1"/>
            <p:nvPr/>
          </p:nvSpPr>
          <p:spPr>
            <a:xfrm>
              <a:off x="4953000" y="4876800"/>
              <a:ext cx="1219200" cy="461665"/>
            </a:xfrm>
            <a:prstGeom prst="rect">
              <a:avLst/>
            </a:prstGeom>
            <a:noFill/>
            <a:ln w="28575">
              <a:solidFill>
                <a:schemeClr val="tx1"/>
              </a:solidFill>
            </a:ln>
          </p:spPr>
          <p:txBody>
            <a:bodyPr wrap="square" rtlCol="0">
              <a:spAutoFit/>
            </a:bodyPr>
            <a:lstStyle/>
            <a:p>
              <a:r>
                <a:rPr lang="en-US" dirty="0" err="1">
                  <a:solidFill>
                    <a:srgbClr val="FF0000"/>
                  </a:solidFill>
                </a:rPr>
                <a:t>ident</a:t>
              </a:r>
              <a:r>
                <a:rPr lang="en-US" dirty="0">
                  <a:solidFill>
                    <a:srgbClr val="FF0000"/>
                  </a:solidFill>
                </a:rPr>
                <a:t>(s)</a:t>
              </a:r>
            </a:p>
          </p:txBody>
        </p:sp>
        <p:sp>
          <p:nvSpPr>
            <p:cNvPr id="10" name="TextBox 9"/>
            <p:cNvSpPr txBox="1"/>
            <p:nvPr/>
          </p:nvSpPr>
          <p:spPr>
            <a:xfrm>
              <a:off x="7620000" y="3886200"/>
              <a:ext cx="1371600" cy="461665"/>
            </a:xfrm>
            <a:prstGeom prst="rect">
              <a:avLst/>
            </a:prstGeom>
            <a:noFill/>
            <a:ln w="28575">
              <a:solidFill>
                <a:schemeClr val="tx1"/>
              </a:solidFill>
            </a:ln>
          </p:spPr>
          <p:txBody>
            <a:bodyPr wrap="square" rtlCol="0">
              <a:spAutoFit/>
            </a:bodyPr>
            <a:lstStyle/>
            <a:p>
              <a:r>
                <a:rPr lang="en-US" dirty="0" err="1">
                  <a:solidFill>
                    <a:srgbClr val="FF0000"/>
                  </a:solidFill>
                </a:rPr>
                <a:t>numlit</a:t>
              </a:r>
              <a:r>
                <a:rPr lang="en-US" dirty="0">
                  <a:solidFill>
                    <a:srgbClr val="FF0000"/>
                  </a:solidFill>
                </a:rPr>
                <a:t>(2)</a:t>
              </a:r>
            </a:p>
          </p:txBody>
        </p:sp>
        <p:cxnSp>
          <p:nvCxnSpPr>
            <p:cNvPr id="12" name="Straight Arrow Connector 11"/>
            <p:cNvCxnSpPr>
              <a:stCxn id="4" idx="2"/>
              <a:endCxn id="5" idx="0"/>
            </p:cNvCxnSpPr>
            <p:nvPr/>
          </p:nvCxnSpPr>
          <p:spPr>
            <a:xfrm flipH="1">
              <a:off x="5905500" y="2286000"/>
              <a:ext cx="22860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248400" y="2286000"/>
              <a:ext cx="685800" cy="685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00800" y="2286000"/>
              <a:ext cx="167640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600700" y="3352800"/>
              <a:ext cx="190500" cy="685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0"/>
            </p:cNvCxnSpPr>
            <p:nvPr/>
          </p:nvCxnSpPr>
          <p:spPr>
            <a:xfrm>
              <a:off x="5562600" y="4495800"/>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0"/>
            </p:cNvCxnSpPr>
            <p:nvPr/>
          </p:nvCxnSpPr>
          <p:spPr>
            <a:xfrm>
              <a:off x="8229600" y="3352800"/>
              <a:ext cx="762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813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Ambiguous Grammar</a:t>
            </a:r>
          </a:p>
        </p:txBody>
      </p:sp>
      <p:sp>
        <p:nvSpPr>
          <p:cNvPr id="24578" name="Rectangle 3"/>
          <p:cNvSpPr>
            <a:spLocks noGrp="1" noChangeArrowheads="1"/>
          </p:cNvSpPr>
          <p:nvPr>
            <p:ph idx="10"/>
          </p:nvPr>
        </p:nvSpPr>
        <p:spPr/>
        <p:txBody>
          <a:bodyPr/>
          <a:lstStyle/>
          <a:p>
            <a:pPr>
              <a:lnSpc>
                <a:spcPct val="90000"/>
              </a:lnSpc>
            </a:pPr>
            <a:r>
              <a:rPr lang="en-US" dirty="0"/>
              <a:t>An ambiguous grammar admits more than one parse tree for a sentence</a:t>
            </a:r>
            <a:r>
              <a:rPr lang="en-US" b="1" dirty="0"/>
              <a:t>.</a:t>
            </a:r>
          </a:p>
          <a:p>
            <a:pPr>
              <a:lnSpc>
                <a:spcPct val="90000"/>
              </a:lnSpc>
            </a:pPr>
            <a:r>
              <a:rPr lang="en-US" dirty="0"/>
              <a:t>Example</a:t>
            </a:r>
          </a:p>
          <a:p>
            <a:pPr lvl="2" eaLnBrk="1" hangingPunct="1">
              <a:lnSpc>
                <a:spcPct val="90000"/>
              </a:lnSpc>
              <a:buFontTx/>
              <a:buNone/>
            </a:pPr>
            <a:r>
              <a:rPr lang="en-US" i="1" dirty="0" err="1"/>
              <a:t>stmt</a:t>
            </a:r>
            <a:r>
              <a:rPr lang="en-US" dirty="0"/>
              <a:t> ::= </a:t>
            </a:r>
            <a:r>
              <a:rPr lang="en-US" i="1" dirty="0" err="1"/>
              <a:t>if_stmt</a:t>
            </a:r>
            <a:r>
              <a:rPr lang="en-US" dirty="0"/>
              <a:t> | (other non-if statements).....</a:t>
            </a:r>
          </a:p>
          <a:p>
            <a:pPr lvl="2" eaLnBrk="1" hangingPunct="1">
              <a:lnSpc>
                <a:spcPct val="90000"/>
              </a:lnSpc>
              <a:buFontTx/>
              <a:buNone/>
            </a:pPr>
            <a:r>
              <a:rPr lang="en-US" i="1" dirty="0" err="1"/>
              <a:t>if_stmt</a:t>
            </a:r>
            <a:r>
              <a:rPr lang="en-US" dirty="0"/>
              <a:t> ::= </a:t>
            </a:r>
            <a:r>
              <a:rPr lang="en-US" dirty="0">
                <a:solidFill>
                  <a:schemeClr val="accent2"/>
                </a:solidFill>
              </a:rPr>
              <a:t>if </a:t>
            </a:r>
            <a:r>
              <a:rPr lang="en-US" i="1" dirty="0" err="1"/>
              <a:t>boolean_expr</a:t>
            </a:r>
            <a:r>
              <a:rPr lang="en-US" dirty="0"/>
              <a:t> </a:t>
            </a:r>
            <a:r>
              <a:rPr lang="en-US" dirty="0">
                <a:solidFill>
                  <a:schemeClr val="accent2"/>
                </a:solidFill>
              </a:rPr>
              <a:t>then</a:t>
            </a:r>
            <a:r>
              <a:rPr lang="en-US" dirty="0"/>
              <a:t> </a:t>
            </a:r>
            <a:r>
              <a:rPr lang="en-US" i="1" dirty="0" err="1"/>
              <a:t>stmt</a:t>
            </a:r>
            <a:endParaRPr lang="en-US" i="1" dirty="0"/>
          </a:p>
          <a:p>
            <a:pPr lvl="2" eaLnBrk="1" hangingPunct="1">
              <a:lnSpc>
                <a:spcPct val="90000"/>
              </a:lnSpc>
              <a:buFontTx/>
              <a:buNone/>
            </a:pPr>
            <a:r>
              <a:rPr lang="en-US" i="1" dirty="0" err="1"/>
              <a:t>if_stmt</a:t>
            </a:r>
            <a:r>
              <a:rPr lang="en-US" dirty="0"/>
              <a:t> ::=</a:t>
            </a:r>
            <a:r>
              <a:rPr lang="en-US" dirty="0">
                <a:solidFill>
                  <a:schemeClr val="accent2"/>
                </a:solidFill>
              </a:rPr>
              <a:t> if</a:t>
            </a:r>
            <a:r>
              <a:rPr lang="en-US" b="1" dirty="0"/>
              <a:t> </a:t>
            </a:r>
            <a:r>
              <a:rPr lang="en-US" i="1" dirty="0" err="1"/>
              <a:t>boolean_expr</a:t>
            </a:r>
            <a:r>
              <a:rPr lang="en-US" dirty="0"/>
              <a:t> </a:t>
            </a:r>
            <a:r>
              <a:rPr lang="en-US" dirty="0">
                <a:solidFill>
                  <a:schemeClr val="accent2"/>
                </a:solidFill>
              </a:rPr>
              <a:t>then</a:t>
            </a:r>
            <a:r>
              <a:rPr lang="en-US" dirty="0"/>
              <a:t> </a:t>
            </a:r>
            <a:r>
              <a:rPr lang="en-US" i="1" dirty="0" err="1"/>
              <a:t>stmt</a:t>
            </a:r>
            <a:r>
              <a:rPr lang="en-US" i="1" dirty="0"/>
              <a:t> </a:t>
            </a:r>
            <a:r>
              <a:rPr lang="en-US" dirty="0">
                <a:solidFill>
                  <a:schemeClr val="accent2"/>
                </a:solidFill>
              </a:rPr>
              <a:t>else</a:t>
            </a:r>
            <a:r>
              <a:rPr lang="en-US" dirty="0"/>
              <a:t> </a:t>
            </a:r>
            <a:r>
              <a:rPr lang="en-US" i="1" dirty="0" err="1"/>
              <a:t>stmt</a:t>
            </a:r>
            <a:endParaRPr lang="en-US" i="1" dirty="0"/>
          </a:p>
          <a:p>
            <a:pPr lvl="1" eaLnBrk="1" hangingPunct="1">
              <a:lnSpc>
                <a:spcPct val="90000"/>
              </a:lnSpc>
              <a:buFontTx/>
              <a:buNone/>
            </a:pPr>
            <a:endParaRPr lang="en-US" i="1" dirty="0"/>
          </a:p>
          <a:p>
            <a:pPr eaLnBrk="1" hangingPunct="1">
              <a:lnSpc>
                <a:spcPct val="90000"/>
              </a:lnSpc>
              <a:buFontTx/>
              <a:buNone/>
            </a:pPr>
            <a:r>
              <a:rPr lang="en-US" dirty="0">
                <a:solidFill>
                  <a:schemeClr val="accent2"/>
                </a:solidFill>
              </a:rPr>
              <a:t>if b1 then if b2 then s1 else s2</a:t>
            </a:r>
          </a:p>
        </p:txBody>
      </p:sp>
      <p:sp>
        <p:nvSpPr>
          <p:cNvPr id="21"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77B462AC-0AA6-4DAA-9887-27A68C2A5024}" type="slidenum">
              <a:rPr lang="en-US"/>
              <a:pPr>
                <a:defRPr/>
              </a:pPr>
              <a:t>27</a:t>
            </a:fld>
            <a:endParaRPr lang="en-US"/>
          </a:p>
        </p:txBody>
      </p:sp>
      <p:grpSp>
        <p:nvGrpSpPr>
          <p:cNvPr id="24580" name="Group 22"/>
          <p:cNvGrpSpPr>
            <a:grpSpLocks/>
          </p:cNvGrpSpPr>
          <p:nvPr/>
        </p:nvGrpSpPr>
        <p:grpSpPr bwMode="auto">
          <a:xfrm>
            <a:off x="3859807" y="4589598"/>
            <a:ext cx="2000250" cy="1943100"/>
            <a:chOff x="3277" y="5683"/>
            <a:chExt cx="2626" cy="2623"/>
          </a:xfrm>
        </p:grpSpPr>
        <p:sp>
          <p:nvSpPr>
            <p:cNvPr id="24589" name="Text Box 23"/>
            <p:cNvSpPr txBox="1">
              <a:spLocks noChangeArrowheads="1"/>
            </p:cNvSpPr>
            <p:nvPr/>
          </p:nvSpPr>
          <p:spPr bwMode="auto">
            <a:xfrm>
              <a:off x="3727" y="5683"/>
              <a:ext cx="888" cy="463"/>
            </a:xfrm>
            <a:prstGeom prst="rect">
              <a:avLst/>
            </a:prstGeom>
            <a:solidFill>
              <a:srgbClr val="FFFFFF"/>
            </a:solidFill>
            <a:ln w="9525" algn="ctr">
              <a:solidFill>
                <a:srgbClr val="000000"/>
              </a:solidFill>
              <a:miter lim="800000"/>
              <a:headEnd/>
              <a:tailEnd/>
            </a:ln>
          </p:spPr>
          <p:txBody>
            <a:bodyPr wrap="none"/>
            <a:lstStyle/>
            <a:p>
              <a:r>
                <a:rPr lang="en-US" sz="1200" i="1">
                  <a:latin typeface="Times New Roman" pitchFamily="18" charset="0"/>
                </a:rPr>
                <a:t>if_stmt</a:t>
              </a:r>
              <a:endParaRPr lang="en-US"/>
            </a:p>
          </p:txBody>
        </p:sp>
        <p:sp>
          <p:nvSpPr>
            <p:cNvPr id="24590" name="Text Box 24"/>
            <p:cNvSpPr txBox="1">
              <a:spLocks noChangeArrowheads="1"/>
            </p:cNvSpPr>
            <p:nvPr/>
          </p:nvSpPr>
          <p:spPr bwMode="auto">
            <a:xfrm>
              <a:off x="3277" y="6454"/>
              <a:ext cx="2626" cy="463"/>
            </a:xfrm>
            <a:prstGeom prst="rect">
              <a:avLst/>
            </a:prstGeom>
            <a:solidFill>
              <a:srgbClr val="FFFFFF"/>
            </a:solidFill>
            <a:ln w="9525" algn="ctr">
              <a:solidFill>
                <a:srgbClr val="000000"/>
              </a:solidFill>
              <a:miter lim="800000"/>
              <a:headEnd/>
              <a:tailEnd/>
            </a:ln>
          </p:spPr>
          <p:txBody>
            <a:bodyPr/>
            <a:lstStyle/>
            <a:p>
              <a:r>
                <a:rPr lang="en-US" sz="1200" dirty="0">
                  <a:solidFill>
                    <a:schemeClr val="accent2"/>
                  </a:solidFill>
                  <a:latin typeface="Times New Roman" pitchFamily="18" charset="0"/>
                </a:rPr>
                <a:t>if </a:t>
              </a:r>
              <a:r>
                <a:rPr lang="en-US" sz="1200" b="1" dirty="0">
                  <a:solidFill>
                    <a:schemeClr val="accent2"/>
                  </a:solidFill>
                  <a:latin typeface="Times New Roman" pitchFamily="18" charset="0"/>
                </a:rPr>
                <a:t>b1</a:t>
              </a:r>
              <a:r>
                <a:rPr lang="en-US" sz="1200" dirty="0">
                  <a:solidFill>
                    <a:schemeClr val="accent2"/>
                  </a:solidFill>
                  <a:latin typeface="Times New Roman" pitchFamily="18" charset="0"/>
                </a:rPr>
                <a:t> then</a:t>
              </a:r>
              <a:r>
                <a:rPr lang="en-US" sz="1200" dirty="0">
                  <a:latin typeface="Times New Roman" pitchFamily="18" charset="0"/>
                </a:rPr>
                <a:t> </a:t>
              </a:r>
              <a:r>
                <a:rPr lang="en-US" sz="1200" i="1" dirty="0" err="1">
                  <a:latin typeface="Times New Roman" pitchFamily="18" charset="0"/>
                </a:rPr>
                <a:t>stmt</a:t>
              </a:r>
              <a:endParaRPr lang="en-US" dirty="0"/>
            </a:p>
          </p:txBody>
        </p:sp>
        <p:sp>
          <p:nvSpPr>
            <p:cNvPr id="24591" name="Text Box 25"/>
            <p:cNvSpPr txBox="1">
              <a:spLocks noChangeArrowheads="1"/>
            </p:cNvSpPr>
            <p:nvPr/>
          </p:nvSpPr>
          <p:spPr bwMode="auto">
            <a:xfrm>
              <a:off x="3427" y="7226"/>
              <a:ext cx="2476" cy="463"/>
            </a:xfrm>
            <a:prstGeom prst="rect">
              <a:avLst/>
            </a:prstGeom>
            <a:solidFill>
              <a:srgbClr val="FFFFFF"/>
            </a:solidFill>
            <a:ln w="9525" algn="ctr">
              <a:solidFill>
                <a:srgbClr val="000000"/>
              </a:solidFill>
              <a:miter lim="800000"/>
              <a:headEnd/>
              <a:tailEnd/>
            </a:ln>
          </p:spPr>
          <p:txBody>
            <a:bodyPr wrap="none"/>
            <a:lstStyle/>
            <a:p>
              <a:r>
                <a:rPr lang="en-US" sz="1200" dirty="0">
                  <a:solidFill>
                    <a:schemeClr val="accent2"/>
                  </a:solidFill>
                  <a:latin typeface="Times New Roman" pitchFamily="18" charset="0"/>
                </a:rPr>
                <a:t>if </a:t>
              </a:r>
              <a:r>
                <a:rPr lang="en-US" sz="1200" b="1" dirty="0">
                  <a:solidFill>
                    <a:schemeClr val="accent2"/>
                  </a:solidFill>
                  <a:latin typeface="Times New Roman" pitchFamily="18" charset="0"/>
                </a:rPr>
                <a:t>b2</a:t>
              </a:r>
              <a:r>
                <a:rPr lang="en-US" sz="1200" dirty="0">
                  <a:solidFill>
                    <a:schemeClr val="accent2"/>
                  </a:solidFill>
                  <a:latin typeface="Times New Roman" pitchFamily="18" charset="0"/>
                </a:rPr>
                <a:t> then</a:t>
              </a:r>
              <a:r>
                <a:rPr lang="en-US" sz="1200" dirty="0">
                  <a:solidFill>
                    <a:srgbClr val="3366FF"/>
                  </a:solidFill>
                  <a:latin typeface="Times New Roman" pitchFamily="18" charset="0"/>
                </a:rPr>
                <a:t> </a:t>
              </a:r>
              <a:r>
                <a:rPr lang="en-US" sz="1200" i="1" dirty="0" err="1">
                  <a:latin typeface="Times New Roman" pitchFamily="18" charset="0"/>
                </a:rPr>
                <a:t>stmt</a:t>
              </a:r>
              <a:r>
                <a:rPr lang="en-US" sz="1200" dirty="0">
                  <a:solidFill>
                    <a:srgbClr val="3366FF"/>
                  </a:solidFill>
                  <a:latin typeface="Times New Roman" pitchFamily="18" charset="0"/>
                </a:rPr>
                <a:t> </a:t>
              </a:r>
              <a:r>
                <a:rPr lang="en-US" sz="1200" dirty="0">
                  <a:solidFill>
                    <a:schemeClr val="accent2"/>
                  </a:solidFill>
                  <a:latin typeface="Times New Roman" pitchFamily="18" charset="0"/>
                </a:rPr>
                <a:t>else</a:t>
              </a:r>
              <a:r>
                <a:rPr lang="en-US" sz="1200" dirty="0">
                  <a:solidFill>
                    <a:srgbClr val="3366FF"/>
                  </a:solidFill>
                  <a:latin typeface="Times New Roman" pitchFamily="18" charset="0"/>
                </a:rPr>
                <a:t> </a:t>
              </a:r>
              <a:r>
                <a:rPr lang="en-US" sz="1200" i="1" dirty="0" err="1">
                  <a:latin typeface="Times New Roman" pitchFamily="18" charset="0"/>
                </a:rPr>
                <a:t>stmt</a:t>
              </a:r>
              <a:endParaRPr lang="en-US" dirty="0"/>
            </a:p>
          </p:txBody>
        </p:sp>
        <p:sp>
          <p:nvSpPr>
            <p:cNvPr id="24592" name="Text Box 26"/>
            <p:cNvSpPr txBox="1">
              <a:spLocks noChangeArrowheads="1"/>
            </p:cNvSpPr>
            <p:nvPr/>
          </p:nvSpPr>
          <p:spPr bwMode="auto">
            <a:xfrm>
              <a:off x="4477" y="7946"/>
              <a:ext cx="460" cy="360"/>
            </a:xfrm>
            <a:prstGeom prst="rect">
              <a:avLst/>
            </a:prstGeom>
            <a:solidFill>
              <a:srgbClr val="FFFFFF"/>
            </a:solidFill>
            <a:ln w="9525" algn="ctr">
              <a:solidFill>
                <a:srgbClr val="000000"/>
              </a:solidFill>
              <a:miter lim="800000"/>
              <a:headEnd/>
              <a:tailEnd/>
            </a:ln>
          </p:spPr>
          <p:txBody>
            <a:bodyPr wrap="none"/>
            <a:lstStyle/>
            <a:p>
              <a:r>
                <a:rPr lang="en-US" sz="1200" b="1">
                  <a:solidFill>
                    <a:schemeClr val="accent2"/>
                  </a:solidFill>
                  <a:latin typeface="Times New Roman" pitchFamily="18" charset="0"/>
                </a:rPr>
                <a:t>s1</a:t>
              </a:r>
              <a:endParaRPr lang="en-US">
                <a:solidFill>
                  <a:schemeClr val="accent2"/>
                </a:solidFill>
              </a:endParaRPr>
            </a:p>
          </p:txBody>
        </p:sp>
        <p:sp>
          <p:nvSpPr>
            <p:cNvPr id="24593" name="Text Box 27"/>
            <p:cNvSpPr txBox="1">
              <a:spLocks noChangeArrowheads="1"/>
            </p:cNvSpPr>
            <p:nvPr/>
          </p:nvSpPr>
          <p:spPr bwMode="auto">
            <a:xfrm>
              <a:off x="5377" y="7946"/>
              <a:ext cx="460" cy="360"/>
            </a:xfrm>
            <a:prstGeom prst="rect">
              <a:avLst/>
            </a:prstGeom>
            <a:solidFill>
              <a:srgbClr val="FFFFFF"/>
            </a:solidFill>
            <a:ln w="9525" algn="ctr">
              <a:solidFill>
                <a:srgbClr val="000000"/>
              </a:solidFill>
              <a:miter lim="800000"/>
              <a:headEnd/>
              <a:tailEnd/>
            </a:ln>
          </p:spPr>
          <p:txBody>
            <a:bodyPr wrap="none"/>
            <a:lstStyle/>
            <a:p>
              <a:r>
                <a:rPr lang="en-US" sz="1200" b="1">
                  <a:solidFill>
                    <a:schemeClr val="accent2"/>
                  </a:solidFill>
                  <a:latin typeface="Times New Roman" pitchFamily="18" charset="0"/>
                </a:rPr>
                <a:t>s2</a:t>
              </a:r>
              <a:endParaRPr lang="en-US">
                <a:solidFill>
                  <a:schemeClr val="accent2"/>
                </a:solidFill>
              </a:endParaRPr>
            </a:p>
          </p:txBody>
        </p:sp>
        <p:sp>
          <p:nvSpPr>
            <p:cNvPr id="24594" name="Line 28"/>
            <p:cNvSpPr>
              <a:spLocks noChangeShapeType="1"/>
            </p:cNvSpPr>
            <p:nvPr/>
          </p:nvSpPr>
          <p:spPr bwMode="auto">
            <a:xfrm>
              <a:off x="4027" y="6146"/>
              <a:ext cx="0" cy="308"/>
            </a:xfrm>
            <a:prstGeom prst="line">
              <a:avLst/>
            </a:prstGeom>
            <a:noFill/>
            <a:ln w="9525">
              <a:solidFill>
                <a:srgbClr val="000000"/>
              </a:solidFill>
              <a:round/>
              <a:headEnd/>
              <a:tailEnd type="triangle" w="med" len="med"/>
            </a:ln>
          </p:spPr>
          <p:txBody>
            <a:bodyPr wrap="none">
              <a:spAutoFit/>
            </a:bodyPr>
            <a:lstStyle/>
            <a:p>
              <a:endParaRPr lang="en-US"/>
            </a:p>
          </p:txBody>
        </p:sp>
        <p:sp>
          <p:nvSpPr>
            <p:cNvPr id="24595" name="Line 29"/>
            <p:cNvSpPr>
              <a:spLocks noChangeShapeType="1"/>
            </p:cNvSpPr>
            <p:nvPr/>
          </p:nvSpPr>
          <p:spPr bwMode="auto">
            <a:xfrm>
              <a:off x="4477" y="6917"/>
              <a:ext cx="0" cy="309"/>
            </a:xfrm>
            <a:prstGeom prst="line">
              <a:avLst/>
            </a:prstGeom>
            <a:noFill/>
            <a:ln w="9525">
              <a:solidFill>
                <a:srgbClr val="000000"/>
              </a:solidFill>
              <a:round/>
              <a:headEnd/>
              <a:tailEnd type="triangle" w="med" len="med"/>
            </a:ln>
          </p:spPr>
          <p:txBody>
            <a:bodyPr wrap="none">
              <a:spAutoFit/>
            </a:bodyPr>
            <a:lstStyle/>
            <a:p>
              <a:endParaRPr lang="en-US"/>
            </a:p>
          </p:txBody>
        </p:sp>
        <p:sp>
          <p:nvSpPr>
            <p:cNvPr id="24596" name="Line 30"/>
            <p:cNvSpPr>
              <a:spLocks noChangeShapeType="1"/>
            </p:cNvSpPr>
            <p:nvPr/>
          </p:nvSpPr>
          <p:spPr bwMode="auto">
            <a:xfrm>
              <a:off x="4627" y="7689"/>
              <a:ext cx="0" cy="308"/>
            </a:xfrm>
            <a:prstGeom prst="line">
              <a:avLst/>
            </a:prstGeom>
            <a:noFill/>
            <a:ln w="9525">
              <a:solidFill>
                <a:srgbClr val="000000"/>
              </a:solidFill>
              <a:round/>
              <a:headEnd/>
              <a:tailEnd type="triangle" w="med" len="med"/>
            </a:ln>
          </p:spPr>
          <p:txBody>
            <a:bodyPr wrap="none">
              <a:spAutoFit/>
            </a:bodyPr>
            <a:lstStyle/>
            <a:p>
              <a:endParaRPr lang="en-US"/>
            </a:p>
          </p:txBody>
        </p:sp>
        <p:sp>
          <p:nvSpPr>
            <p:cNvPr id="24597" name="Line 31"/>
            <p:cNvSpPr>
              <a:spLocks noChangeShapeType="1"/>
            </p:cNvSpPr>
            <p:nvPr/>
          </p:nvSpPr>
          <p:spPr bwMode="auto">
            <a:xfrm>
              <a:off x="5527" y="7689"/>
              <a:ext cx="0" cy="308"/>
            </a:xfrm>
            <a:prstGeom prst="line">
              <a:avLst/>
            </a:prstGeom>
            <a:noFill/>
            <a:ln w="9525">
              <a:solidFill>
                <a:srgbClr val="000000"/>
              </a:solidFill>
              <a:round/>
              <a:headEnd/>
              <a:tailEnd type="triangle" w="med" len="med"/>
            </a:ln>
          </p:spPr>
          <p:txBody>
            <a:bodyPr wrap="none">
              <a:spAutoFit/>
            </a:bodyPr>
            <a:lstStyle/>
            <a:p>
              <a:endParaRPr lang="en-US"/>
            </a:p>
          </p:txBody>
        </p:sp>
      </p:grpSp>
      <p:grpSp>
        <p:nvGrpSpPr>
          <p:cNvPr id="24581" name="Group 32"/>
          <p:cNvGrpSpPr>
            <a:grpSpLocks/>
          </p:cNvGrpSpPr>
          <p:nvPr/>
        </p:nvGrpSpPr>
        <p:grpSpPr bwMode="auto">
          <a:xfrm>
            <a:off x="6678112" y="4475241"/>
            <a:ext cx="1836738" cy="1485900"/>
            <a:chOff x="4027" y="5878"/>
            <a:chExt cx="2411" cy="2006"/>
          </a:xfrm>
        </p:grpSpPr>
        <p:sp>
          <p:nvSpPr>
            <p:cNvPr id="24582" name="Text Box 33"/>
            <p:cNvSpPr txBox="1">
              <a:spLocks noChangeArrowheads="1"/>
            </p:cNvSpPr>
            <p:nvPr/>
          </p:nvSpPr>
          <p:spPr bwMode="auto">
            <a:xfrm>
              <a:off x="4927" y="5878"/>
              <a:ext cx="849" cy="463"/>
            </a:xfrm>
            <a:prstGeom prst="rect">
              <a:avLst/>
            </a:prstGeom>
            <a:solidFill>
              <a:srgbClr val="FFFFFF"/>
            </a:solidFill>
            <a:ln w="9525">
              <a:solidFill>
                <a:srgbClr val="000000"/>
              </a:solidFill>
              <a:miter lim="800000"/>
              <a:headEnd/>
              <a:tailEnd/>
            </a:ln>
          </p:spPr>
          <p:txBody>
            <a:bodyPr wrap="none"/>
            <a:lstStyle/>
            <a:p>
              <a:r>
                <a:rPr lang="en-US" sz="1200" i="1">
                  <a:latin typeface="Times New Roman" pitchFamily="18" charset="0"/>
                </a:rPr>
                <a:t>if-stmt</a:t>
              </a:r>
              <a:endParaRPr lang="en-US"/>
            </a:p>
          </p:txBody>
        </p:sp>
        <p:sp>
          <p:nvSpPr>
            <p:cNvPr id="24583" name="Text Box 34"/>
            <p:cNvSpPr txBox="1">
              <a:spLocks noChangeArrowheads="1"/>
            </p:cNvSpPr>
            <p:nvPr/>
          </p:nvSpPr>
          <p:spPr bwMode="auto">
            <a:xfrm>
              <a:off x="4027" y="6649"/>
              <a:ext cx="2411" cy="463"/>
            </a:xfrm>
            <a:prstGeom prst="rect">
              <a:avLst/>
            </a:prstGeom>
            <a:solidFill>
              <a:srgbClr val="FFFFFF"/>
            </a:solidFill>
            <a:ln w="9525">
              <a:solidFill>
                <a:srgbClr val="000000"/>
              </a:solidFill>
              <a:miter lim="800000"/>
              <a:headEnd/>
              <a:tailEnd/>
            </a:ln>
          </p:spPr>
          <p:txBody>
            <a:bodyPr wrap="none"/>
            <a:lstStyle/>
            <a:p>
              <a:r>
                <a:rPr lang="en-US" sz="1200">
                  <a:solidFill>
                    <a:schemeClr val="accent2"/>
                  </a:solidFill>
                  <a:latin typeface="Times New Roman" pitchFamily="18" charset="0"/>
                </a:rPr>
                <a:t>if </a:t>
              </a:r>
              <a:r>
                <a:rPr lang="en-US" sz="1200" b="1">
                  <a:solidFill>
                    <a:schemeClr val="accent2"/>
                  </a:solidFill>
                  <a:latin typeface="Times New Roman" pitchFamily="18" charset="0"/>
                </a:rPr>
                <a:t>b1 </a:t>
              </a:r>
              <a:r>
                <a:rPr lang="en-US" sz="1200">
                  <a:solidFill>
                    <a:schemeClr val="accent2"/>
                  </a:solidFill>
                  <a:latin typeface="Times New Roman" pitchFamily="18" charset="0"/>
                </a:rPr>
                <a:t>then</a:t>
              </a:r>
              <a:r>
                <a:rPr lang="en-US" sz="1200">
                  <a:latin typeface="Times New Roman" pitchFamily="18" charset="0"/>
                </a:rPr>
                <a:t> </a:t>
              </a:r>
              <a:r>
                <a:rPr lang="en-US" sz="1200" i="1">
                  <a:latin typeface="Times New Roman" pitchFamily="18" charset="0"/>
                </a:rPr>
                <a:t>stmt</a:t>
              </a:r>
              <a:r>
                <a:rPr lang="en-US" sz="1200">
                  <a:latin typeface="Times New Roman" pitchFamily="18" charset="0"/>
                </a:rPr>
                <a:t> </a:t>
              </a:r>
              <a:r>
                <a:rPr lang="en-US" sz="1200">
                  <a:solidFill>
                    <a:schemeClr val="accent2"/>
                  </a:solidFill>
                  <a:latin typeface="Times New Roman" pitchFamily="18" charset="0"/>
                </a:rPr>
                <a:t>else</a:t>
              </a:r>
              <a:r>
                <a:rPr lang="en-US" sz="1200">
                  <a:latin typeface="Times New Roman" pitchFamily="18" charset="0"/>
                </a:rPr>
                <a:t> </a:t>
              </a:r>
              <a:r>
                <a:rPr lang="en-US" sz="1200" i="1">
                  <a:latin typeface="Times New Roman" pitchFamily="18" charset="0"/>
                </a:rPr>
                <a:t>smt</a:t>
              </a:r>
              <a:endParaRPr lang="en-US"/>
            </a:p>
          </p:txBody>
        </p:sp>
        <p:sp>
          <p:nvSpPr>
            <p:cNvPr id="24584" name="Text Box 35"/>
            <p:cNvSpPr txBox="1">
              <a:spLocks noChangeArrowheads="1"/>
            </p:cNvSpPr>
            <p:nvPr/>
          </p:nvSpPr>
          <p:spPr bwMode="auto">
            <a:xfrm>
              <a:off x="4177" y="7421"/>
              <a:ext cx="1426" cy="463"/>
            </a:xfrm>
            <a:prstGeom prst="rect">
              <a:avLst/>
            </a:prstGeom>
            <a:solidFill>
              <a:srgbClr val="FFFFFF"/>
            </a:solidFill>
            <a:ln w="9525">
              <a:solidFill>
                <a:srgbClr val="000000"/>
              </a:solidFill>
              <a:miter lim="800000"/>
              <a:headEnd/>
              <a:tailEnd/>
            </a:ln>
          </p:spPr>
          <p:txBody>
            <a:bodyPr wrap="none"/>
            <a:lstStyle/>
            <a:p>
              <a:r>
                <a:rPr lang="en-US" sz="1200">
                  <a:solidFill>
                    <a:schemeClr val="accent2"/>
                  </a:solidFill>
                  <a:latin typeface="Times New Roman" pitchFamily="18" charset="0"/>
                </a:rPr>
                <a:t>if </a:t>
              </a:r>
              <a:r>
                <a:rPr lang="en-US" sz="1200" b="1">
                  <a:solidFill>
                    <a:schemeClr val="accent2"/>
                  </a:solidFill>
                  <a:latin typeface="Times New Roman" pitchFamily="18" charset="0"/>
                </a:rPr>
                <a:t>b2</a:t>
              </a:r>
              <a:r>
                <a:rPr lang="en-US" sz="1200">
                  <a:solidFill>
                    <a:schemeClr val="accent2"/>
                  </a:solidFill>
                  <a:latin typeface="Times New Roman" pitchFamily="18" charset="0"/>
                </a:rPr>
                <a:t> then </a:t>
              </a:r>
              <a:r>
                <a:rPr lang="en-US" sz="1200" b="1">
                  <a:solidFill>
                    <a:schemeClr val="accent2"/>
                  </a:solidFill>
                  <a:latin typeface="Times New Roman" pitchFamily="18" charset="0"/>
                </a:rPr>
                <a:t>s1</a:t>
              </a:r>
              <a:endParaRPr lang="en-US">
                <a:solidFill>
                  <a:schemeClr val="accent2"/>
                </a:solidFill>
              </a:endParaRPr>
            </a:p>
          </p:txBody>
        </p:sp>
        <p:sp>
          <p:nvSpPr>
            <p:cNvPr id="24585" name="Text Box 36"/>
            <p:cNvSpPr txBox="1">
              <a:spLocks noChangeArrowheads="1"/>
            </p:cNvSpPr>
            <p:nvPr/>
          </p:nvSpPr>
          <p:spPr bwMode="auto">
            <a:xfrm>
              <a:off x="5977" y="7421"/>
              <a:ext cx="460" cy="463"/>
            </a:xfrm>
            <a:prstGeom prst="rect">
              <a:avLst/>
            </a:prstGeom>
            <a:solidFill>
              <a:srgbClr val="FFFFFF"/>
            </a:solidFill>
            <a:ln w="9525" algn="ctr">
              <a:solidFill>
                <a:srgbClr val="000000"/>
              </a:solidFill>
              <a:miter lim="800000"/>
              <a:headEnd/>
              <a:tailEnd/>
            </a:ln>
          </p:spPr>
          <p:txBody>
            <a:bodyPr wrap="none"/>
            <a:lstStyle/>
            <a:p>
              <a:r>
                <a:rPr lang="en-US" sz="1200" b="1">
                  <a:solidFill>
                    <a:schemeClr val="accent2"/>
                  </a:solidFill>
                  <a:latin typeface="Times New Roman" pitchFamily="18" charset="0"/>
                </a:rPr>
                <a:t>s2</a:t>
              </a:r>
              <a:endParaRPr lang="en-US">
                <a:solidFill>
                  <a:schemeClr val="accent2"/>
                </a:solidFill>
              </a:endParaRPr>
            </a:p>
          </p:txBody>
        </p:sp>
        <p:sp>
          <p:nvSpPr>
            <p:cNvPr id="24586" name="Line 37"/>
            <p:cNvSpPr>
              <a:spLocks noChangeShapeType="1"/>
            </p:cNvSpPr>
            <p:nvPr/>
          </p:nvSpPr>
          <p:spPr bwMode="auto">
            <a:xfrm>
              <a:off x="5227" y="6290"/>
              <a:ext cx="0" cy="309"/>
            </a:xfrm>
            <a:prstGeom prst="line">
              <a:avLst/>
            </a:prstGeom>
            <a:noFill/>
            <a:ln w="9525">
              <a:solidFill>
                <a:srgbClr val="000000"/>
              </a:solidFill>
              <a:round/>
              <a:headEnd/>
              <a:tailEnd type="triangle" w="med" len="med"/>
            </a:ln>
          </p:spPr>
          <p:txBody>
            <a:bodyPr wrap="none">
              <a:spAutoFit/>
            </a:bodyPr>
            <a:lstStyle/>
            <a:p>
              <a:endParaRPr lang="en-US"/>
            </a:p>
          </p:txBody>
        </p:sp>
        <p:sp>
          <p:nvSpPr>
            <p:cNvPr id="24587" name="Line 38"/>
            <p:cNvSpPr>
              <a:spLocks noChangeShapeType="1"/>
            </p:cNvSpPr>
            <p:nvPr/>
          </p:nvSpPr>
          <p:spPr bwMode="auto">
            <a:xfrm flipH="1">
              <a:off x="4927" y="7112"/>
              <a:ext cx="300" cy="309"/>
            </a:xfrm>
            <a:prstGeom prst="line">
              <a:avLst/>
            </a:prstGeom>
            <a:noFill/>
            <a:ln w="9525">
              <a:solidFill>
                <a:srgbClr val="000000"/>
              </a:solidFill>
              <a:round/>
              <a:headEnd/>
              <a:tailEnd type="triangle" w="med" len="med"/>
            </a:ln>
          </p:spPr>
          <p:txBody>
            <a:bodyPr wrap="none">
              <a:spAutoFit/>
            </a:bodyPr>
            <a:lstStyle/>
            <a:p>
              <a:endParaRPr lang="en-US"/>
            </a:p>
          </p:txBody>
        </p:sp>
        <p:sp>
          <p:nvSpPr>
            <p:cNvPr id="24588" name="Line 39"/>
            <p:cNvSpPr>
              <a:spLocks noChangeShapeType="1"/>
            </p:cNvSpPr>
            <p:nvPr/>
          </p:nvSpPr>
          <p:spPr bwMode="auto">
            <a:xfrm>
              <a:off x="6127" y="7112"/>
              <a:ext cx="150" cy="309"/>
            </a:xfrm>
            <a:prstGeom prst="line">
              <a:avLst/>
            </a:prstGeom>
            <a:noFill/>
            <a:ln w="9525">
              <a:solidFill>
                <a:srgbClr val="000000"/>
              </a:solidFill>
              <a:round/>
              <a:headEnd/>
              <a:tailEnd type="triangle" w="med" len="med"/>
            </a:ln>
          </p:spPr>
          <p:txBody>
            <a:bodyPr wrap="none">
              <a:spAutoFit/>
            </a:bodyPr>
            <a:lstStyle/>
            <a:p>
              <a:endParaRPr lang="en-US"/>
            </a:p>
          </p:txBody>
        </p:sp>
      </p:grpSp>
    </p:spTree>
    <p:extLst>
      <p:ext uri="{BB962C8B-B14F-4D97-AF65-F5344CB8AC3E}">
        <p14:creationId xmlns:p14="http://schemas.microsoft.com/office/powerpoint/2010/main" val="320872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Dealing with ambiguous grammars</a:t>
            </a:r>
          </a:p>
        </p:txBody>
      </p:sp>
      <p:sp>
        <p:nvSpPr>
          <p:cNvPr id="25603" name="Rectangle 3"/>
          <p:cNvSpPr>
            <a:spLocks noGrp="1" noChangeArrowheads="1"/>
          </p:cNvSpPr>
          <p:nvPr>
            <p:ph idx="10"/>
          </p:nvPr>
        </p:nvSpPr>
        <p:spPr/>
        <p:txBody>
          <a:bodyPr/>
          <a:lstStyle/>
          <a:p>
            <a:pPr eaLnBrk="1" hangingPunct="1">
              <a:spcBef>
                <a:spcPts val="600"/>
              </a:spcBef>
            </a:pPr>
            <a:r>
              <a:rPr lang="en-US" dirty="0"/>
              <a:t>Without changing the programming language being specified:</a:t>
            </a:r>
          </a:p>
          <a:p>
            <a:pPr lvl="1" eaLnBrk="1" hangingPunct="1">
              <a:spcBef>
                <a:spcPts val="600"/>
              </a:spcBef>
            </a:pPr>
            <a:r>
              <a:rPr lang="en-US" dirty="0"/>
              <a:t>Use disambiguating rule to add “hack” to parser.</a:t>
            </a:r>
          </a:p>
          <a:p>
            <a:pPr lvl="2" eaLnBrk="1" hangingPunct="1">
              <a:spcBef>
                <a:spcPts val="600"/>
              </a:spcBef>
            </a:pPr>
            <a:r>
              <a:rPr lang="en-US" dirty="0"/>
              <a:t>e.g. else is matched with nearest previously unmatched if</a:t>
            </a:r>
          </a:p>
          <a:p>
            <a:pPr lvl="1" eaLnBrk="1" hangingPunct="1">
              <a:spcBef>
                <a:spcPts val="600"/>
              </a:spcBef>
            </a:pPr>
            <a:r>
              <a:rPr lang="en-US" dirty="0"/>
              <a:t>OR modify the grammar so it is non-ambiguous</a:t>
            </a:r>
          </a:p>
          <a:p>
            <a:pPr lvl="2" eaLnBrk="1" hangingPunct="1">
              <a:spcBef>
                <a:spcPts val="600"/>
              </a:spcBef>
            </a:pPr>
            <a:r>
              <a:rPr lang="en-US" dirty="0"/>
              <a:t>Resulting grammar must generate the same language</a:t>
            </a:r>
          </a:p>
          <a:p>
            <a:pPr lvl="2" eaLnBrk="1" hangingPunct="1">
              <a:spcBef>
                <a:spcPts val="600"/>
              </a:spcBef>
            </a:pPr>
            <a:r>
              <a:rPr lang="en-US" dirty="0"/>
              <a:t>Grammars are not unique:  many grammars may specify the same languages</a:t>
            </a:r>
          </a:p>
          <a:p>
            <a:pPr>
              <a:spcBef>
                <a:spcPts val="600"/>
              </a:spcBef>
            </a:pPr>
            <a:r>
              <a:rPr lang="en-US" dirty="0"/>
              <a:t>Change the language (if you can)</a:t>
            </a:r>
          </a:p>
          <a:p>
            <a:pPr lvl="1">
              <a:spcBef>
                <a:spcPts val="600"/>
              </a:spcBef>
            </a:pPr>
            <a:r>
              <a:rPr lang="en-US" dirty="0"/>
              <a:t>Often this improves the language</a:t>
            </a:r>
          </a:p>
        </p:txBody>
      </p:sp>
      <p:sp>
        <p:nvSpPr>
          <p:cNvPr id="3" name="Slide Number Placeholder 3"/>
          <p:cNvSpPr>
            <a:spLocks noGrp="1"/>
          </p:cNvSpPr>
          <p:nvPr>
            <p:ph type="sldNum" sz="quarter" idx="4294967295"/>
          </p:nvPr>
        </p:nvSpPr>
        <p:spPr>
          <a:xfrm>
            <a:off x="8207375" y="6408738"/>
            <a:ext cx="936625" cy="365125"/>
          </a:xfrm>
          <a:prstGeom prst="rect">
            <a:avLst/>
          </a:prstGeom>
        </p:spPr>
        <p:txBody>
          <a:bodyPr/>
          <a:lstStyle/>
          <a:p>
            <a:pPr>
              <a:defRPr/>
            </a:pPr>
            <a:fld id="{7951D14B-CEF4-4833-9F56-E2A7605C8C3F}" type="slidenum">
              <a:rPr lang="en-US"/>
              <a:pPr>
                <a:defRPr/>
              </a:pPr>
              <a:t>28</a:t>
            </a:fld>
            <a:endParaRPr lang="en-US"/>
          </a:p>
        </p:txBody>
      </p:sp>
    </p:spTree>
    <p:extLst>
      <p:ext uri="{BB962C8B-B14F-4D97-AF65-F5344CB8AC3E}">
        <p14:creationId xmlns:p14="http://schemas.microsoft.com/office/powerpoint/2010/main" val="394360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hangingPunct="1"/>
            <a:r>
              <a:rPr lang="en-US" sz="4000" dirty="0"/>
              <a:t>Example:  Ambiguous grammar with disambiguating rule</a:t>
            </a:r>
          </a:p>
        </p:txBody>
      </p:sp>
      <p:sp>
        <p:nvSpPr>
          <p:cNvPr id="26627" name="Rectangle 3"/>
          <p:cNvSpPr>
            <a:spLocks noGrp="1" noChangeArrowheads="1"/>
          </p:cNvSpPr>
          <p:nvPr>
            <p:ph idx="10"/>
          </p:nvPr>
        </p:nvSpPr>
        <p:spPr/>
        <p:txBody>
          <a:bodyPr>
            <a:normAutofit/>
          </a:bodyPr>
          <a:lstStyle/>
          <a:p>
            <a:pPr eaLnBrk="1" hangingPunct="1">
              <a:buFontTx/>
              <a:buNone/>
            </a:pPr>
            <a:r>
              <a:rPr lang="en-US" sz="2400" dirty="0"/>
              <a:t>else is matched with nearest previously unmatched if</a:t>
            </a:r>
            <a:r>
              <a:rPr lang="en-US" sz="2400" dirty="0">
                <a:solidFill>
                  <a:schemeClr val="accent2"/>
                </a:solidFill>
              </a:rPr>
              <a:t> </a:t>
            </a:r>
          </a:p>
          <a:p>
            <a:pPr eaLnBrk="1" hangingPunct="1">
              <a:buFontTx/>
              <a:buNone/>
            </a:pPr>
            <a:r>
              <a:rPr lang="en-US" sz="2400" dirty="0">
                <a:solidFill>
                  <a:schemeClr val="accent2"/>
                </a:solidFill>
              </a:rPr>
              <a:t>if b1 then </a:t>
            </a:r>
            <a:r>
              <a:rPr lang="en-US" sz="2400" dirty="0">
                <a:solidFill>
                  <a:schemeClr val="hlink"/>
                </a:solidFill>
              </a:rPr>
              <a:t>if b2 then s1 else s2</a:t>
            </a:r>
            <a:endParaRPr lang="en-US" sz="2400" b="1" dirty="0">
              <a:solidFill>
                <a:schemeClr val="hlink"/>
              </a:solidFill>
            </a:endParaRPr>
          </a:p>
          <a:p>
            <a:pPr eaLnBrk="1" hangingPunct="1">
              <a:buFontTx/>
              <a:buNone/>
            </a:pPr>
            <a:endParaRPr lang="en-US" sz="2400" dirty="0">
              <a:solidFill>
                <a:schemeClr val="hlink"/>
              </a:solidFill>
            </a:endParaRPr>
          </a:p>
        </p:txBody>
      </p:sp>
      <p:sp>
        <p:nvSpPr>
          <p:cNvPr id="1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975B4269-91D8-4082-BF05-18C858BB60DE}" type="slidenum">
              <a:rPr lang="en-US"/>
              <a:pPr>
                <a:defRPr/>
              </a:pPr>
              <a:t>29</a:t>
            </a:fld>
            <a:endParaRPr lang="en-US"/>
          </a:p>
        </p:txBody>
      </p:sp>
      <p:grpSp>
        <p:nvGrpSpPr>
          <p:cNvPr id="26629" name="Group 4"/>
          <p:cNvGrpSpPr>
            <a:grpSpLocks/>
          </p:cNvGrpSpPr>
          <p:nvPr/>
        </p:nvGrpSpPr>
        <p:grpSpPr bwMode="auto">
          <a:xfrm>
            <a:off x="3048000" y="3352800"/>
            <a:ext cx="3810000" cy="3086100"/>
            <a:chOff x="3277" y="5683"/>
            <a:chExt cx="2626" cy="2623"/>
          </a:xfrm>
        </p:grpSpPr>
        <p:sp>
          <p:nvSpPr>
            <p:cNvPr id="26630" name="Text Box 5"/>
            <p:cNvSpPr txBox="1">
              <a:spLocks noChangeArrowheads="1"/>
            </p:cNvSpPr>
            <p:nvPr/>
          </p:nvSpPr>
          <p:spPr bwMode="auto">
            <a:xfrm>
              <a:off x="3727" y="5683"/>
              <a:ext cx="888" cy="463"/>
            </a:xfrm>
            <a:prstGeom prst="rect">
              <a:avLst/>
            </a:prstGeom>
            <a:solidFill>
              <a:srgbClr val="FFFFFF"/>
            </a:solidFill>
            <a:ln w="9525" algn="ctr">
              <a:solidFill>
                <a:srgbClr val="000000"/>
              </a:solidFill>
              <a:miter lim="800000"/>
              <a:headEnd/>
              <a:tailEnd/>
            </a:ln>
          </p:spPr>
          <p:txBody>
            <a:bodyPr wrap="none"/>
            <a:lstStyle/>
            <a:p>
              <a:r>
                <a:rPr lang="en-US" sz="1200" i="1">
                  <a:latin typeface="Times New Roman" pitchFamily="18" charset="0"/>
                </a:rPr>
                <a:t>if_stmt</a:t>
              </a:r>
              <a:endParaRPr lang="en-US"/>
            </a:p>
          </p:txBody>
        </p:sp>
        <p:sp>
          <p:nvSpPr>
            <p:cNvPr id="26631" name="Text Box 6"/>
            <p:cNvSpPr txBox="1">
              <a:spLocks noChangeArrowheads="1"/>
            </p:cNvSpPr>
            <p:nvPr/>
          </p:nvSpPr>
          <p:spPr bwMode="auto">
            <a:xfrm>
              <a:off x="3277" y="6454"/>
              <a:ext cx="1650" cy="463"/>
            </a:xfrm>
            <a:prstGeom prst="rect">
              <a:avLst/>
            </a:prstGeom>
            <a:solidFill>
              <a:srgbClr val="FFFFFF"/>
            </a:solidFill>
            <a:ln w="9525" algn="ctr">
              <a:solidFill>
                <a:srgbClr val="000000"/>
              </a:solidFill>
              <a:miter lim="800000"/>
              <a:headEnd/>
              <a:tailEnd/>
            </a:ln>
          </p:spPr>
          <p:txBody>
            <a:bodyPr/>
            <a:lstStyle/>
            <a:p>
              <a:r>
                <a:rPr lang="en-US" sz="1200">
                  <a:solidFill>
                    <a:schemeClr val="accent2"/>
                  </a:solidFill>
                  <a:latin typeface="Times New Roman" pitchFamily="18" charset="0"/>
                </a:rPr>
                <a:t>if </a:t>
              </a:r>
              <a:r>
                <a:rPr lang="en-US" sz="1200" b="1">
                  <a:solidFill>
                    <a:schemeClr val="accent2"/>
                  </a:solidFill>
                  <a:latin typeface="Times New Roman" pitchFamily="18" charset="0"/>
                </a:rPr>
                <a:t>b1</a:t>
              </a:r>
              <a:r>
                <a:rPr lang="en-US" sz="1200">
                  <a:solidFill>
                    <a:schemeClr val="accent2"/>
                  </a:solidFill>
                  <a:latin typeface="Times New Roman" pitchFamily="18" charset="0"/>
                </a:rPr>
                <a:t> then</a:t>
              </a:r>
              <a:r>
                <a:rPr lang="en-US" sz="1200">
                  <a:latin typeface="Times New Roman" pitchFamily="18" charset="0"/>
                </a:rPr>
                <a:t> </a:t>
              </a:r>
              <a:r>
                <a:rPr lang="en-US" sz="1200" i="1">
                  <a:latin typeface="Times New Roman" pitchFamily="18" charset="0"/>
                </a:rPr>
                <a:t>stmt</a:t>
              </a:r>
              <a:endParaRPr lang="en-US"/>
            </a:p>
          </p:txBody>
        </p:sp>
        <p:sp>
          <p:nvSpPr>
            <p:cNvPr id="26632" name="Text Box 7"/>
            <p:cNvSpPr txBox="1">
              <a:spLocks noChangeArrowheads="1"/>
            </p:cNvSpPr>
            <p:nvPr/>
          </p:nvSpPr>
          <p:spPr bwMode="auto">
            <a:xfrm>
              <a:off x="3427" y="7226"/>
              <a:ext cx="2476" cy="463"/>
            </a:xfrm>
            <a:prstGeom prst="rect">
              <a:avLst/>
            </a:prstGeom>
            <a:solidFill>
              <a:srgbClr val="FFFFFF"/>
            </a:solidFill>
            <a:ln w="9525" algn="ctr">
              <a:solidFill>
                <a:srgbClr val="000000"/>
              </a:solidFill>
              <a:miter lim="800000"/>
              <a:headEnd/>
              <a:tailEnd/>
            </a:ln>
          </p:spPr>
          <p:txBody>
            <a:bodyPr wrap="none"/>
            <a:lstStyle/>
            <a:p>
              <a:r>
                <a:rPr lang="en-US" sz="1200">
                  <a:solidFill>
                    <a:schemeClr val="accent2"/>
                  </a:solidFill>
                  <a:latin typeface="Times New Roman" pitchFamily="18" charset="0"/>
                </a:rPr>
                <a:t>if </a:t>
              </a:r>
              <a:r>
                <a:rPr lang="en-US" sz="1200" b="1">
                  <a:solidFill>
                    <a:schemeClr val="accent2"/>
                  </a:solidFill>
                  <a:latin typeface="Times New Roman" pitchFamily="18" charset="0"/>
                </a:rPr>
                <a:t>b2</a:t>
              </a:r>
              <a:r>
                <a:rPr lang="en-US" sz="1200">
                  <a:solidFill>
                    <a:schemeClr val="accent2"/>
                  </a:solidFill>
                  <a:latin typeface="Times New Roman" pitchFamily="18" charset="0"/>
                </a:rPr>
                <a:t> then</a:t>
              </a:r>
              <a:r>
                <a:rPr lang="en-US" sz="1200">
                  <a:solidFill>
                    <a:srgbClr val="3366FF"/>
                  </a:solidFill>
                  <a:latin typeface="Times New Roman" pitchFamily="18" charset="0"/>
                </a:rPr>
                <a:t> </a:t>
              </a:r>
              <a:r>
                <a:rPr lang="en-US" sz="1200" i="1">
                  <a:latin typeface="Times New Roman" pitchFamily="18" charset="0"/>
                </a:rPr>
                <a:t>stmt</a:t>
              </a:r>
              <a:r>
                <a:rPr lang="en-US" sz="1200">
                  <a:solidFill>
                    <a:srgbClr val="3366FF"/>
                  </a:solidFill>
                  <a:latin typeface="Times New Roman" pitchFamily="18" charset="0"/>
                </a:rPr>
                <a:t> </a:t>
              </a:r>
              <a:r>
                <a:rPr lang="en-US" sz="1200">
                  <a:solidFill>
                    <a:schemeClr val="accent2"/>
                  </a:solidFill>
                  <a:latin typeface="Times New Roman" pitchFamily="18" charset="0"/>
                </a:rPr>
                <a:t>else</a:t>
              </a:r>
              <a:r>
                <a:rPr lang="en-US" sz="1200">
                  <a:solidFill>
                    <a:srgbClr val="3366FF"/>
                  </a:solidFill>
                  <a:latin typeface="Times New Roman" pitchFamily="18" charset="0"/>
                </a:rPr>
                <a:t> </a:t>
              </a:r>
              <a:r>
                <a:rPr lang="en-US" sz="1200" i="1">
                  <a:latin typeface="Times New Roman" pitchFamily="18" charset="0"/>
                </a:rPr>
                <a:t>stmt</a:t>
              </a:r>
              <a:endParaRPr lang="en-US"/>
            </a:p>
          </p:txBody>
        </p:sp>
        <p:sp>
          <p:nvSpPr>
            <p:cNvPr id="26633" name="Text Box 8"/>
            <p:cNvSpPr txBox="1">
              <a:spLocks noChangeArrowheads="1"/>
            </p:cNvSpPr>
            <p:nvPr/>
          </p:nvSpPr>
          <p:spPr bwMode="auto">
            <a:xfrm>
              <a:off x="4477" y="7946"/>
              <a:ext cx="460" cy="360"/>
            </a:xfrm>
            <a:prstGeom prst="rect">
              <a:avLst/>
            </a:prstGeom>
            <a:solidFill>
              <a:srgbClr val="FFFFFF"/>
            </a:solidFill>
            <a:ln w="9525" algn="ctr">
              <a:solidFill>
                <a:srgbClr val="000000"/>
              </a:solidFill>
              <a:miter lim="800000"/>
              <a:headEnd/>
              <a:tailEnd/>
            </a:ln>
          </p:spPr>
          <p:txBody>
            <a:bodyPr wrap="none"/>
            <a:lstStyle/>
            <a:p>
              <a:r>
                <a:rPr lang="en-US" sz="1200" b="1">
                  <a:solidFill>
                    <a:schemeClr val="accent2"/>
                  </a:solidFill>
                  <a:latin typeface="Times New Roman" pitchFamily="18" charset="0"/>
                </a:rPr>
                <a:t>s1</a:t>
              </a:r>
              <a:endParaRPr lang="en-US">
                <a:solidFill>
                  <a:schemeClr val="accent2"/>
                </a:solidFill>
              </a:endParaRPr>
            </a:p>
          </p:txBody>
        </p:sp>
        <p:sp>
          <p:nvSpPr>
            <p:cNvPr id="26634" name="Text Box 9"/>
            <p:cNvSpPr txBox="1">
              <a:spLocks noChangeArrowheads="1"/>
            </p:cNvSpPr>
            <p:nvPr/>
          </p:nvSpPr>
          <p:spPr bwMode="auto">
            <a:xfrm>
              <a:off x="5377" y="7946"/>
              <a:ext cx="460" cy="360"/>
            </a:xfrm>
            <a:prstGeom prst="rect">
              <a:avLst/>
            </a:prstGeom>
            <a:solidFill>
              <a:srgbClr val="FFFFFF"/>
            </a:solidFill>
            <a:ln w="9525" algn="ctr">
              <a:solidFill>
                <a:srgbClr val="000000"/>
              </a:solidFill>
              <a:miter lim="800000"/>
              <a:headEnd/>
              <a:tailEnd/>
            </a:ln>
          </p:spPr>
          <p:txBody>
            <a:bodyPr wrap="none"/>
            <a:lstStyle/>
            <a:p>
              <a:r>
                <a:rPr lang="en-US" sz="1200" b="1">
                  <a:solidFill>
                    <a:schemeClr val="accent2"/>
                  </a:solidFill>
                  <a:latin typeface="Times New Roman" pitchFamily="18" charset="0"/>
                </a:rPr>
                <a:t>s2</a:t>
              </a:r>
              <a:endParaRPr lang="en-US">
                <a:solidFill>
                  <a:schemeClr val="accent2"/>
                </a:solidFill>
              </a:endParaRPr>
            </a:p>
          </p:txBody>
        </p:sp>
        <p:sp>
          <p:nvSpPr>
            <p:cNvPr id="26635" name="Line 10"/>
            <p:cNvSpPr>
              <a:spLocks noChangeShapeType="1"/>
            </p:cNvSpPr>
            <p:nvPr/>
          </p:nvSpPr>
          <p:spPr bwMode="auto">
            <a:xfrm>
              <a:off x="4027" y="6146"/>
              <a:ext cx="0" cy="308"/>
            </a:xfrm>
            <a:prstGeom prst="line">
              <a:avLst/>
            </a:prstGeom>
            <a:noFill/>
            <a:ln w="9525">
              <a:solidFill>
                <a:srgbClr val="000000"/>
              </a:solidFill>
              <a:round/>
              <a:headEnd/>
              <a:tailEnd type="triangle" w="med" len="med"/>
            </a:ln>
          </p:spPr>
          <p:txBody>
            <a:bodyPr wrap="none">
              <a:spAutoFit/>
            </a:bodyPr>
            <a:lstStyle/>
            <a:p>
              <a:endParaRPr lang="en-US"/>
            </a:p>
          </p:txBody>
        </p:sp>
        <p:sp>
          <p:nvSpPr>
            <p:cNvPr id="26636" name="Line 11"/>
            <p:cNvSpPr>
              <a:spLocks noChangeShapeType="1"/>
            </p:cNvSpPr>
            <p:nvPr/>
          </p:nvSpPr>
          <p:spPr bwMode="auto">
            <a:xfrm>
              <a:off x="4477" y="6917"/>
              <a:ext cx="0" cy="309"/>
            </a:xfrm>
            <a:prstGeom prst="line">
              <a:avLst/>
            </a:prstGeom>
            <a:noFill/>
            <a:ln w="9525">
              <a:solidFill>
                <a:srgbClr val="000000"/>
              </a:solidFill>
              <a:round/>
              <a:headEnd/>
              <a:tailEnd type="triangle" w="med" len="med"/>
            </a:ln>
          </p:spPr>
          <p:txBody>
            <a:bodyPr wrap="none">
              <a:spAutoFit/>
            </a:bodyPr>
            <a:lstStyle/>
            <a:p>
              <a:endParaRPr lang="en-US"/>
            </a:p>
          </p:txBody>
        </p:sp>
        <p:sp>
          <p:nvSpPr>
            <p:cNvPr id="26637" name="Line 12"/>
            <p:cNvSpPr>
              <a:spLocks noChangeShapeType="1"/>
            </p:cNvSpPr>
            <p:nvPr/>
          </p:nvSpPr>
          <p:spPr bwMode="auto">
            <a:xfrm>
              <a:off x="4627" y="7689"/>
              <a:ext cx="0" cy="308"/>
            </a:xfrm>
            <a:prstGeom prst="line">
              <a:avLst/>
            </a:prstGeom>
            <a:noFill/>
            <a:ln w="9525">
              <a:solidFill>
                <a:srgbClr val="000000"/>
              </a:solidFill>
              <a:round/>
              <a:headEnd/>
              <a:tailEnd type="triangle" w="med" len="med"/>
            </a:ln>
          </p:spPr>
          <p:txBody>
            <a:bodyPr wrap="none">
              <a:spAutoFit/>
            </a:bodyPr>
            <a:lstStyle/>
            <a:p>
              <a:endParaRPr lang="en-US"/>
            </a:p>
          </p:txBody>
        </p:sp>
        <p:sp>
          <p:nvSpPr>
            <p:cNvPr id="26638" name="Line 13"/>
            <p:cNvSpPr>
              <a:spLocks noChangeShapeType="1"/>
            </p:cNvSpPr>
            <p:nvPr/>
          </p:nvSpPr>
          <p:spPr bwMode="auto">
            <a:xfrm>
              <a:off x="5527" y="7689"/>
              <a:ext cx="0" cy="308"/>
            </a:xfrm>
            <a:prstGeom prst="line">
              <a:avLst/>
            </a:prstGeom>
            <a:noFill/>
            <a:ln w="9525">
              <a:solidFill>
                <a:srgbClr val="000000"/>
              </a:solidFill>
              <a:round/>
              <a:headEnd/>
              <a:tailEnd type="triangle" w="med" len="med"/>
            </a:ln>
          </p:spPr>
          <p:txBody>
            <a:bodyPr wrap="none">
              <a:spAutoFit/>
            </a:bodyPr>
            <a:lstStyle/>
            <a:p>
              <a:endParaRPr lang="en-US"/>
            </a:p>
          </p:txBody>
        </p:sp>
      </p:grpSp>
    </p:spTree>
    <p:extLst>
      <p:ext uri="{BB962C8B-B14F-4D97-AF65-F5344CB8AC3E}">
        <p14:creationId xmlns:p14="http://schemas.microsoft.com/office/powerpoint/2010/main" val="3731217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formalism</a:t>
            </a:r>
          </a:p>
        </p:txBody>
      </p:sp>
      <p:sp>
        <p:nvSpPr>
          <p:cNvPr id="5122" name="Rectangle 3"/>
          <p:cNvSpPr>
            <a:spLocks noGrp="1" noChangeArrowheads="1"/>
          </p:cNvSpPr>
          <p:nvPr>
            <p:ph idx="10"/>
          </p:nvPr>
        </p:nvSpPr>
        <p:spPr/>
        <p:txBody>
          <a:bodyPr>
            <a:normAutofit lnSpcReduction="10000"/>
          </a:bodyPr>
          <a:lstStyle/>
          <a:p>
            <a:pPr eaLnBrk="1" hangingPunct="1">
              <a:lnSpc>
                <a:spcPct val="90000"/>
              </a:lnSpc>
            </a:pPr>
            <a:r>
              <a:rPr lang="en-US" dirty="0"/>
              <a:t>Regular expressions are not recursive, thus cannot specify nested constructs  </a:t>
            </a:r>
          </a:p>
          <a:p>
            <a:pPr eaLnBrk="1" hangingPunct="1">
              <a:lnSpc>
                <a:spcPct val="90000"/>
              </a:lnSpc>
            </a:pPr>
            <a:r>
              <a:rPr lang="en-US" dirty="0"/>
              <a:t>Example:  language of expressions</a:t>
            </a:r>
          </a:p>
          <a:p>
            <a:pPr lvl="2" eaLnBrk="1" hangingPunct="1">
              <a:lnSpc>
                <a:spcPct val="90000"/>
              </a:lnSpc>
              <a:buFontTx/>
              <a:buNone/>
            </a:pPr>
            <a:r>
              <a:rPr lang="en-US" sz="3200" dirty="0">
                <a:solidFill>
                  <a:schemeClr val="accent2"/>
                </a:solidFill>
              </a:rPr>
              <a:t>(x + y) + (w + z)    </a:t>
            </a:r>
            <a:endParaRPr lang="en-US" dirty="0"/>
          </a:p>
          <a:p>
            <a:pPr lvl="2">
              <a:lnSpc>
                <a:spcPct val="90000"/>
              </a:lnSpc>
            </a:pPr>
            <a:r>
              <a:rPr lang="en-US" dirty="0"/>
              <a:t>is an expression with</a:t>
            </a:r>
          </a:p>
          <a:p>
            <a:pPr lvl="2">
              <a:lnSpc>
                <a:spcPct val="90000"/>
              </a:lnSpc>
            </a:pPr>
            <a:r>
              <a:rPr lang="en-US" dirty="0"/>
              <a:t>two </a:t>
            </a:r>
            <a:r>
              <a:rPr lang="en-US" dirty="0" err="1"/>
              <a:t>subexpressions</a:t>
            </a:r>
            <a:r>
              <a:rPr lang="en-US" dirty="0"/>
              <a:t>, </a:t>
            </a:r>
            <a:r>
              <a:rPr lang="en-US" dirty="0">
                <a:solidFill>
                  <a:schemeClr val="accent2"/>
                </a:solidFill>
              </a:rPr>
              <a:t>(x + y)</a:t>
            </a:r>
            <a:r>
              <a:rPr lang="en-US" dirty="0"/>
              <a:t> and </a:t>
            </a:r>
            <a:r>
              <a:rPr lang="en-US" dirty="0">
                <a:solidFill>
                  <a:schemeClr val="accent2"/>
                </a:solidFill>
              </a:rPr>
              <a:t>(w + z)</a:t>
            </a:r>
          </a:p>
          <a:p>
            <a:pPr lvl="2">
              <a:lnSpc>
                <a:spcPct val="90000"/>
              </a:lnSpc>
            </a:pPr>
            <a:r>
              <a:rPr lang="en-US" dirty="0"/>
              <a:t>each with two subexpressions </a:t>
            </a:r>
            <a:r>
              <a:rPr lang="en-US" dirty="0">
                <a:solidFill>
                  <a:schemeClr val="accent2"/>
                </a:solidFill>
              </a:rPr>
              <a:t>x</a:t>
            </a:r>
            <a:r>
              <a:rPr lang="en-US" dirty="0"/>
              <a:t> and </a:t>
            </a:r>
            <a:r>
              <a:rPr lang="en-US" dirty="0">
                <a:solidFill>
                  <a:schemeClr val="accent2"/>
                </a:solidFill>
              </a:rPr>
              <a:t>y</a:t>
            </a:r>
            <a:r>
              <a:rPr lang="en-US" dirty="0"/>
              <a:t>, and </a:t>
            </a:r>
            <a:r>
              <a:rPr lang="en-US" dirty="0">
                <a:solidFill>
                  <a:schemeClr val="accent2"/>
                </a:solidFill>
              </a:rPr>
              <a:t>w </a:t>
            </a:r>
            <a:r>
              <a:rPr lang="en-US" dirty="0"/>
              <a:t>and </a:t>
            </a:r>
            <a:r>
              <a:rPr lang="en-US" dirty="0">
                <a:solidFill>
                  <a:schemeClr val="accent2"/>
                </a:solidFill>
              </a:rPr>
              <a:t>z</a:t>
            </a:r>
          </a:p>
          <a:p>
            <a:pPr lvl="2">
              <a:lnSpc>
                <a:spcPct val="90000"/>
              </a:lnSpc>
            </a:pPr>
            <a:r>
              <a:rPr lang="en-US" dirty="0">
                <a:solidFill>
                  <a:schemeClr val="accent2"/>
                </a:solidFill>
              </a:rPr>
              <a:t>parentheses must match</a:t>
            </a:r>
          </a:p>
          <a:p>
            <a:pPr marL="630936" lvl="2" indent="0">
              <a:lnSpc>
                <a:spcPct val="90000"/>
              </a:lnSpc>
              <a:buNone/>
            </a:pPr>
            <a:endParaRPr lang="en-US" dirty="0">
              <a:solidFill>
                <a:schemeClr val="accent2"/>
              </a:solidFill>
            </a:endParaRPr>
          </a:p>
          <a:p>
            <a:pPr eaLnBrk="1" hangingPunct="1">
              <a:lnSpc>
                <a:spcPct val="90000"/>
              </a:lnSpc>
            </a:pPr>
            <a:r>
              <a:rPr lang="en-US" dirty="0"/>
              <a:t>The language of expressions cannot be specified with regular expressions.  </a:t>
            </a:r>
          </a:p>
          <a:p>
            <a:pPr eaLnBrk="1" hangingPunct="1">
              <a:lnSpc>
                <a:spcPct val="90000"/>
              </a:lnSpc>
            </a:pPr>
            <a:endParaRPr lang="en-US"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23AEB09A-5ACD-46F0-8B59-070B1948A982}" type="slidenum">
              <a:rPr lang="en-US"/>
              <a:pPr>
                <a:defRPr/>
              </a:pPr>
              <a:t>3</a:t>
            </a:fld>
            <a:endParaRPr lang="en-US"/>
          </a:p>
        </p:txBody>
      </p:sp>
    </p:spTree>
    <p:extLst>
      <p:ext uri="{BB962C8B-B14F-4D97-AF65-F5344CB8AC3E}">
        <p14:creationId xmlns:p14="http://schemas.microsoft.com/office/powerpoint/2010/main" val="29805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dirty="0"/>
              <a:t>Example:  modify the grammar  </a:t>
            </a:r>
          </a:p>
        </p:txBody>
      </p:sp>
      <p:sp>
        <p:nvSpPr>
          <p:cNvPr id="167939" name="Rectangle 3"/>
          <p:cNvSpPr>
            <a:spLocks noGrp="1" noChangeArrowheads="1"/>
          </p:cNvSpPr>
          <p:nvPr>
            <p:ph idx="10"/>
          </p:nvPr>
        </p:nvSpPr>
        <p:spPr/>
        <p:txBody>
          <a:bodyPr rtlCol="0">
            <a:normAutofit fontScale="77500" lnSpcReduction="20000"/>
          </a:bodyPr>
          <a:lstStyle/>
          <a:p>
            <a:pPr eaLnBrk="1" fontAlgn="auto" hangingPunct="1">
              <a:lnSpc>
                <a:spcPct val="80000"/>
              </a:lnSpc>
              <a:spcAft>
                <a:spcPts val="0"/>
              </a:spcAft>
              <a:buFont typeface="Arial" pitchFamily="34" charset="0"/>
              <a:buChar char="•"/>
              <a:defRPr/>
            </a:pPr>
            <a:r>
              <a:rPr lang="en-US" sz="2400" dirty="0"/>
              <a:t>Distinguish between matched and unmatched statements</a:t>
            </a:r>
          </a:p>
          <a:p>
            <a:pPr eaLnBrk="1" fontAlgn="auto" hangingPunct="1">
              <a:lnSpc>
                <a:spcPct val="80000"/>
              </a:lnSpc>
              <a:spcAft>
                <a:spcPts val="0"/>
              </a:spcAft>
              <a:buFont typeface="Arial" pitchFamily="34" charset="0"/>
              <a:buChar char="•"/>
              <a:defRPr/>
            </a:pPr>
            <a:r>
              <a:rPr lang="en-US" sz="2400" dirty="0"/>
              <a:t>You can’t have an unmatched statement immediately before an else</a:t>
            </a:r>
          </a:p>
          <a:p>
            <a:pPr eaLnBrk="1" fontAlgn="auto" hangingPunct="1">
              <a:lnSpc>
                <a:spcPct val="80000"/>
              </a:lnSpc>
              <a:spcAft>
                <a:spcPts val="0"/>
              </a:spcAft>
              <a:buFont typeface="Arial" pitchFamily="34" charset="0"/>
              <a:buChar char="•"/>
              <a:defRPr/>
            </a:pPr>
            <a:endParaRPr lang="en-US" sz="2400" dirty="0"/>
          </a:p>
          <a:p>
            <a:pPr eaLnBrk="1" fontAlgn="auto" hangingPunct="1">
              <a:lnSpc>
                <a:spcPct val="80000"/>
              </a:lnSpc>
              <a:spcAft>
                <a:spcPts val="0"/>
              </a:spcAft>
              <a:buFontTx/>
              <a:buNone/>
              <a:defRPr/>
            </a:pPr>
            <a:r>
              <a:rPr lang="en-US" sz="2000" i="1" dirty="0"/>
              <a:t>stmt</a:t>
            </a:r>
            <a:r>
              <a:rPr lang="en-US" sz="2000" dirty="0"/>
              <a:t> ::= </a:t>
            </a:r>
            <a:r>
              <a:rPr lang="en-US" sz="2000" i="1" dirty="0"/>
              <a:t>matched</a:t>
            </a:r>
            <a:r>
              <a:rPr lang="en-US" sz="2000" dirty="0"/>
              <a:t> | </a:t>
            </a:r>
            <a:r>
              <a:rPr lang="en-US" sz="2000" i="1" dirty="0"/>
              <a:t>unmatched</a:t>
            </a:r>
            <a:r>
              <a:rPr lang="en-US" sz="2000" dirty="0"/>
              <a:t> </a:t>
            </a:r>
          </a:p>
          <a:p>
            <a:pPr eaLnBrk="1" fontAlgn="auto" hangingPunct="1">
              <a:lnSpc>
                <a:spcPct val="80000"/>
              </a:lnSpc>
              <a:spcAft>
                <a:spcPts val="0"/>
              </a:spcAft>
              <a:buFontTx/>
              <a:buNone/>
              <a:defRPr/>
            </a:pPr>
            <a:r>
              <a:rPr lang="en-US" sz="2000" i="1" dirty="0"/>
              <a:t>matched</a:t>
            </a:r>
            <a:r>
              <a:rPr lang="en-US" sz="2000" dirty="0"/>
              <a:t> ::=</a:t>
            </a:r>
            <a:r>
              <a:rPr lang="en-US" sz="2000" dirty="0">
                <a:solidFill>
                  <a:schemeClr val="accent2"/>
                </a:solidFill>
              </a:rPr>
              <a:t> </a:t>
            </a:r>
          </a:p>
          <a:p>
            <a:pPr eaLnBrk="1" fontAlgn="auto" hangingPunct="1">
              <a:lnSpc>
                <a:spcPct val="80000"/>
              </a:lnSpc>
              <a:spcAft>
                <a:spcPts val="0"/>
              </a:spcAft>
              <a:buFontTx/>
              <a:buNone/>
              <a:defRPr/>
            </a:pPr>
            <a:r>
              <a:rPr lang="en-US" sz="2000" dirty="0">
                <a:solidFill>
                  <a:schemeClr val="accent2"/>
                </a:solidFill>
              </a:rPr>
              <a:t>         if</a:t>
            </a:r>
            <a:r>
              <a:rPr lang="en-US" sz="2000" dirty="0"/>
              <a:t> </a:t>
            </a:r>
            <a:r>
              <a:rPr lang="en-US" sz="2000" i="1" dirty="0" err="1"/>
              <a:t>boolean_expr</a:t>
            </a:r>
            <a:r>
              <a:rPr lang="en-US" sz="2000" dirty="0">
                <a:solidFill>
                  <a:schemeClr val="accent2"/>
                </a:solidFill>
              </a:rPr>
              <a:t>  then </a:t>
            </a:r>
            <a:r>
              <a:rPr lang="en-US" sz="2000" i="1" dirty="0"/>
              <a:t>matched </a:t>
            </a:r>
            <a:r>
              <a:rPr lang="en-US" sz="2000" dirty="0">
                <a:solidFill>
                  <a:schemeClr val="accent2"/>
                </a:solidFill>
              </a:rPr>
              <a:t>else</a:t>
            </a:r>
            <a:r>
              <a:rPr lang="en-US" sz="2000" dirty="0"/>
              <a:t> </a:t>
            </a:r>
            <a:r>
              <a:rPr lang="en-US" sz="2000" i="1" dirty="0"/>
              <a:t>matched</a:t>
            </a:r>
            <a:r>
              <a:rPr lang="en-US" sz="2000" dirty="0"/>
              <a:t>   </a:t>
            </a:r>
          </a:p>
          <a:p>
            <a:pPr eaLnBrk="1" fontAlgn="auto" hangingPunct="1">
              <a:lnSpc>
                <a:spcPct val="80000"/>
              </a:lnSpc>
              <a:spcAft>
                <a:spcPts val="0"/>
              </a:spcAft>
              <a:buFontTx/>
              <a:buNone/>
              <a:defRPr/>
            </a:pPr>
            <a:r>
              <a:rPr lang="en-US" sz="2000" dirty="0"/>
              <a:t>       | ....(other non-if </a:t>
            </a:r>
            <a:r>
              <a:rPr lang="en-US" sz="2000" dirty="0" err="1"/>
              <a:t>stmts</a:t>
            </a:r>
            <a:r>
              <a:rPr lang="en-US" sz="2000" dirty="0"/>
              <a:t>)</a:t>
            </a:r>
          </a:p>
          <a:p>
            <a:pPr eaLnBrk="1" fontAlgn="auto" hangingPunct="1">
              <a:lnSpc>
                <a:spcPct val="80000"/>
              </a:lnSpc>
              <a:spcAft>
                <a:spcPts val="0"/>
              </a:spcAft>
              <a:buFontTx/>
              <a:buNone/>
              <a:defRPr/>
            </a:pPr>
            <a:r>
              <a:rPr lang="en-US" sz="2000" i="1" dirty="0"/>
              <a:t>unmatched</a:t>
            </a:r>
            <a:r>
              <a:rPr lang="en-US" sz="2000" dirty="0"/>
              <a:t> ::=</a:t>
            </a:r>
            <a:r>
              <a:rPr lang="en-US" sz="2000" dirty="0">
                <a:solidFill>
                  <a:schemeClr val="accent2"/>
                </a:solidFill>
              </a:rPr>
              <a:t> </a:t>
            </a:r>
          </a:p>
          <a:p>
            <a:pPr eaLnBrk="1" fontAlgn="auto" hangingPunct="1">
              <a:lnSpc>
                <a:spcPct val="80000"/>
              </a:lnSpc>
              <a:spcAft>
                <a:spcPts val="0"/>
              </a:spcAft>
              <a:buFontTx/>
              <a:buNone/>
              <a:defRPr/>
            </a:pPr>
            <a:r>
              <a:rPr lang="en-US" sz="2000" dirty="0">
                <a:solidFill>
                  <a:schemeClr val="accent2"/>
                </a:solidFill>
              </a:rPr>
              <a:t>         if</a:t>
            </a:r>
            <a:r>
              <a:rPr lang="en-US" sz="2000" dirty="0"/>
              <a:t> </a:t>
            </a:r>
            <a:r>
              <a:rPr lang="en-US" sz="2000" i="1" dirty="0" err="1"/>
              <a:t>boolean_expr</a:t>
            </a:r>
            <a:r>
              <a:rPr lang="en-US" sz="2000" dirty="0"/>
              <a:t> </a:t>
            </a:r>
            <a:r>
              <a:rPr lang="en-US" sz="2000" dirty="0">
                <a:solidFill>
                  <a:schemeClr val="accent2"/>
                </a:solidFill>
              </a:rPr>
              <a:t>then</a:t>
            </a:r>
            <a:r>
              <a:rPr lang="en-US" sz="2000" dirty="0"/>
              <a:t> </a:t>
            </a:r>
            <a:r>
              <a:rPr lang="en-US" sz="2000" i="1" dirty="0"/>
              <a:t>stmt</a:t>
            </a:r>
            <a:endParaRPr lang="en-US" sz="2000" dirty="0"/>
          </a:p>
          <a:p>
            <a:pPr eaLnBrk="1" fontAlgn="auto" hangingPunct="1">
              <a:lnSpc>
                <a:spcPct val="80000"/>
              </a:lnSpc>
              <a:spcAft>
                <a:spcPts val="0"/>
              </a:spcAft>
              <a:buFontTx/>
              <a:buNone/>
              <a:defRPr/>
            </a:pPr>
            <a:r>
              <a:rPr lang="en-US" sz="2000" dirty="0"/>
              <a:t>       | </a:t>
            </a:r>
            <a:r>
              <a:rPr lang="en-US" sz="2000" dirty="0">
                <a:solidFill>
                  <a:schemeClr val="accent2"/>
                </a:solidFill>
              </a:rPr>
              <a:t>if</a:t>
            </a:r>
            <a:r>
              <a:rPr lang="en-US" sz="2000" dirty="0"/>
              <a:t> </a:t>
            </a:r>
            <a:r>
              <a:rPr lang="en-US" sz="2000" i="1" dirty="0" err="1"/>
              <a:t>boolean_expr</a:t>
            </a:r>
            <a:r>
              <a:rPr lang="en-US" sz="2000" dirty="0"/>
              <a:t> </a:t>
            </a:r>
            <a:r>
              <a:rPr lang="en-US" sz="2000" dirty="0">
                <a:solidFill>
                  <a:schemeClr val="accent2"/>
                </a:solidFill>
              </a:rPr>
              <a:t>then</a:t>
            </a:r>
            <a:r>
              <a:rPr lang="en-US" sz="2000" dirty="0"/>
              <a:t> </a:t>
            </a:r>
            <a:r>
              <a:rPr lang="en-US" sz="2000" i="1" dirty="0"/>
              <a:t>matched</a:t>
            </a:r>
            <a:r>
              <a:rPr lang="en-US" sz="2000" dirty="0"/>
              <a:t> </a:t>
            </a:r>
            <a:r>
              <a:rPr lang="en-US" sz="2000" dirty="0">
                <a:solidFill>
                  <a:schemeClr val="accent2"/>
                </a:solidFill>
              </a:rPr>
              <a:t>else </a:t>
            </a:r>
            <a:r>
              <a:rPr lang="en-US" sz="2000" i="1" dirty="0"/>
              <a:t>unmatched</a:t>
            </a:r>
          </a:p>
          <a:p>
            <a:pPr eaLnBrk="1" fontAlgn="auto" hangingPunct="1">
              <a:lnSpc>
                <a:spcPct val="80000"/>
              </a:lnSpc>
              <a:spcAft>
                <a:spcPts val="0"/>
              </a:spcAft>
              <a:buFontTx/>
              <a:buNone/>
              <a:defRPr/>
            </a:pPr>
            <a:endParaRPr lang="en-US" sz="2400" i="1" dirty="0"/>
          </a:p>
        </p:txBody>
      </p:sp>
      <p:sp>
        <p:nvSpPr>
          <p:cNvPr id="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FEE37CC-A745-4CCB-AB54-7F4B6B1D9CCF}" type="slidenum">
              <a:rPr lang="en-US"/>
              <a:pPr>
                <a:defRPr/>
              </a:pPr>
              <a:t>30</a:t>
            </a:fld>
            <a:endParaRPr lang="en-US"/>
          </a:p>
        </p:txBody>
      </p:sp>
    </p:spTree>
    <p:extLst>
      <p:ext uri="{BB962C8B-B14F-4D97-AF65-F5344CB8AC3E}">
        <p14:creationId xmlns:p14="http://schemas.microsoft.com/office/powerpoint/2010/main" val="420957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777288" y="6408738"/>
            <a:ext cx="366712" cy="365125"/>
          </a:xfrm>
          <a:prstGeom prst="rect">
            <a:avLst/>
          </a:prstGeom>
        </p:spPr>
        <p:txBody>
          <a:bodyPr/>
          <a:lstStyle/>
          <a:p>
            <a:pPr>
              <a:defRPr/>
            </a:pPr>
            <a:fld id="{5B3C08F4-5557-4379-A987-5F8C2A85361E}" type="slidenum">
              <a:rPr lang="en-US"/>
              <a:pPr>
                <a:defRPr/>
              </a:pPr>
              <a:t>31</a:t>
            </a:fld>
            <a:endParaRPr lang="en-US"/>
          </a:p>
        </p:txBody>
      </p:sp>
      <p:sp>
        <p:nvSpPr>
          <p:cNvPr id="28675" name="Rectangle 3"/>
          <p:cNvSpPr>
            <a:spLocks noGrp="1" noChangeArrowheads="1"/>
          </p:cNvSpPr>
          <p:nvPr>
            <p:ph type="body" idx="4294967295"/>
          </p:nvPr>
        </p:nvSpPr>
        <p:spPr>
          <a:xfrm>
            <a:off x="0" y="846137"/>
            <a:ext cx="8229600" cy="5745163"/>
          </a:xfrm>
        </p:spPr>
        <p:txBody>
          <a:bodyPr/>
          <a:lstStyle/>
          <a:p>
            <a:pPr eaLnBrk="1" hangingPunct="1">
              <a:buFontTx/>
              <a:buNone/>
            </a:pPr>
            <a:r>
              <a:rPr lang="en-US" sz="2000" i="1" dirty="0" err="1"/>
              <a:t>stmt</a:t>
            </a:r>
            <a:r>
              <a:rPr lang="en-US" sz="2000" dirty="0"/>
              <a:t> ::= </a:t>
            </a:r>
            <a:r>
              <a:rPr lang="en-US" sz="2000" i="1" dirty="0"/>
              <a:t>matched</a:t>
            </a:r>
            <a:r>
              <a:rPr lang="en-US" sz="2000" dirty="0"/>
              <a:t> | </a:t>
            </a:r>
            <a:r>
              <a:rPr lang="en-US" sz="2000" i="1" dirty="0"/>
              <a:t>unmatched</a:t>
            </a:r>
            <a:r>
              <a:rPr lang="en-US" sz="2000" dirty="0"/>
              <a:t> </a:t>
            </a:r>
          </a:p>
          <a:p>
            <a:pPr eaLnBrk="1" hangingPunct="1">
              <a:buFontTx/>
              <a:buNone/>
            </a:pPr>
            <a:r>
              <a:rPr lang="en-US" sz="2000" i="1" dirty="0"/>
              <a:t>matched</a:t>
            </a:r>
            <a:r>
              <a:rPr lang="en-US" sz="2000" dirty="0"/>
              <a:t> ::=</a:t>
            </a:r>
            <a:r>
              <a:rPr lang="en-US" sz="2000" dirty="0">
                <a:solidFill>
                  <a:schemeClr val="accent2"/>
                </a:solidFill>
              </a:rPr>
              <a:t> if</a:t>
            </a:r>
            <a:r>
              <a:rPr lang="en-US" sz="2000" dirty="0"/>
              <a:t> </a:t>
            </a:r>
            <a:r>
              <a:rPr lang="en-US" sz="2000" i="1" dirty="0" err="1"/>
              <a:t>boolean_expr</a:t>
            </a:r>
            <a:r>
              <a:rPr lang="en-US" sz="2000" dirty="0">
                <a:solidFill>
                  <a:schemeClr val="accent2"/>
                </a:solidFill>
              </a:rPr>
              <a:t> then </a:t>
            </a:r>
            <a:r>
              <a:rPr lang="en-US" sz="2000" i="1" dirty="0"/>
              <a:t>matched </a:t>
            </a:r>
            <a:r>
              <a:rPr lang="en-US" sz="2000" dirty="0">
                <a:solidFill>
                  <a:schemeClr val="accent2"/>
                </a:solidFill>
              </a:rPr>
              <a:t>else</a:t>
            </a:r>
            <a:r>
              <a:rPr lang="en-US" sz="2000" dirty="0"/>
              <a:t> </a:t>
            </a:r>
            <a:r>
              <a:rPr lang="en-US" sz="2000" i="1" dirty="0"/>
              <a:t>matched</a:t>
            </a:r>
            <a:r>
              <a:rPr lang="en-US" sz="2000" dirty="0"/>
              <a:t>   </a:t>
            </a:r>
          </a:p>
          <a:p>
            <a:pPr eaLnBrk="1" hangingPunct="1">
              <a:buFontTx/>
              <a:buNone/>
            </a:pPr>
            <a:r>
              <a:rPr lang="en-US" sz="2000" dirty="0"/>
              <a:t>       | ....(other non-if </a:t>
            </a:r>
            <a:r>
              <a:rPr lang="en-US" sz="2000" dirty="0" err="1"/>
              <a:t>stmt</a:t>
            </a:r>
            <a:r>
              <a:rPr lang="en-US" sz="2000" dirty="0"/>
              <a:t>)</a:t>
            </a:r>
          </a:p>
          <a:p>
            <a:pPr eaLnBrk="1" hangingPunct="1">
              <a:buFontTx/>
              <a:buNone/>
            </a:pPr>
            <a:r>
              <a:rPr lang="en-US" sz="2000" i="1" dirty="0"/>
              <a:t>unmatched</a:t>
            </a:r>
            <a:r>
              <a:rPr lang="en-US" sz="2000" dirty="0"/>
              <a:t> ::=</a:t>
            </a:r>
            <a:r>
              <a:rPr lang="en-US" sz="2000" dirty="0">
                <a:solidFill>
                  <a:schemeClr val="accent2"/>
                </a:solidFill>
              </a:rPr>
              <a:t> if</a:t>
            </a:r>
            <a:r>
              <a:rPr lang="en-US" sz="2000" dirty="0"/>
              <a:t> </a:t>
            </a:r>
            <a:r>
              <a:rPr lang="en-US" sz="2000" i="1" dirty="0" err="1"/>
              <a:t>boolean_expr</a:t>
            </a:r>
            <a:r>
              <a:rPr lang="en-US" sz="2000" dirty="0"/>
              <a:t> </a:t>
            </a:r>
            <a:r>
              <a:rPr lang="en-US" sz="2000" dirty="0">
                <a:solidFill>
                  <a:schemeClr val="accent2"/>
                </a:solidFill>
              </a:rPr>
              <a:t>then</a:t>
            </a:r>
            <a:r>
              <a:rPr lang="en-US" sz="2000" dirty="0"/>
              <a:t> </a:t>
            </a:r>
            <a:r>
              <a:rPr lang="en-US" sz="2000" i="1" dirty="0" err="1"/>
              <a:t>stmt</a:t>
            </a:r>
            <a:endParaRPr lang="en-US" sz="2000" dirty="0"/>
          </a:p>
          <a:p>
            <a:pPr eaLnBrk="1" hangingPunct="1">
              <a:buFontTx/>
              <a:buNone/>
            </a:pPr>
            <a:r>
              <a:rPr lang="en-US" sz="2000" dirty="0"/>
              <a:t>       | </a:t>
            </a:r>
            <a:r>
              <a:rPr lang="en-US" sz="2000" dirty="0">
                <a:solidFill>
                  <a:schemeClr val="accent2"/>
                </a:solidFill>
              </a:rPr>
              <a:t>if</a:t>
            </a:r>
            <a:r>
              <a:rPr lang="en-US" sz="2000" dirty="0"/>
              <a:t> </a:t>
            </a:r>
            <a:r>
              <a:rPr lang="en-US" sz="2000" i="1" dirty="0" err="1"/>
              <a:t>boolean_expr</a:t>
            </a:r>
            <a:r>
              <a:rPr lang="en-US" sz="2000" dirty="0"/>
              <a:t> </a:t>
            </a:r>
            <a:r>
              <a:rPr lang="en-US" sz="2000" dirty="0">
                <a:solidFill>
                  <a:schemeClr val="accent2"/>
                </a:solidFill>
              </a:rPr>
              <a:t>then</a:t>
            </a:r>
            <a:r>
              <a:rPr lang="en-US" sz="2000" dirty="0"/>
              <a:t> </a:t>
            </a:r>
            <a:r>
              <a:rPr lang="en-US" sz="2000" i="1" dirty="0"/>
              <a:t>matched</a:t>
            </a:r>
            <a:r>
              <a:rPr lang="en-US" sz="2000" dirty="0"/>
              <a:t> </a:t>
            </a:r>
            <a:r>
              <a:rPr lang="en-US" sz="2000" dirty="0">
                <a:solidFill>
                  <a:schemeClr val="accent2"/>
                </a:solidFill>
              </a:rPr>
              <a:t>else </a:t>
            </a:r>
            <a:r>
              <a:rPr lang="en-US" sz="2000" i="1" dirty="0"/>
              <a:t>unmatched</a:t>
            </a:r>
          </a:p>
          <a:p>
            <a:pPr eaLnBrk="1" hangingPunct="1">
              <a:buFontTx/>
              <a:buNone/>
            </a:pPr>
            <a:endParaRPr lang="en-US" sz="1800" i="1" dirty="0"/>
          </a:p>
          <a:p>
            <a:pPr eaLnBrk="1" hangingPunct="1">
              <a:buFontTx/>
              <a:buNone/>
            </a:pPr>
            <a:r>
              <a:rPr lang="en-US" sz="2800" dirty="0">
                <a:solidFill>
                  <a:schemeClr val="accent4"/>
                </a:solidFill>
              </a:rPr>
              <a:t>if b1 then if b2 then s1 else s2</a:t>
            </a:r>
          </a:p>
          <a:p>
            <a:pPr eaLnBrk="1" hangingPunct="1">
              <a:buFontTx/>
              <a:buNone/>
            </a:pPr>
            <a:endParaRPr lang="en-US" sz="2800" dirty="0">
              <a:solidFill>
                <a:srgbClr val="0099FF"/>
              </a:solidFill>
            </a:endParaRPr>
          </a:p>
          <a:p>
            <a:pPr eaLnBrk="1" hangingPunct="1">
              <a:buFontTx/>
              <a:buNone/>
            </a:pPr>
            <a:r>
              <a:rPr lang="en-US" sz="2800" dirty="0"/>
              <a:t>(only one works)</a:t>
            </a:r>
          </a:p>
        </p:txBody>
      </p:sp>
      <p:sp>
        <p:nvSpPr>
          <p:cNvPr id="28676" name="Text Box 4"/>
          <p:cNvSpPr txBox="1">
            <a:spLocks noChangeArrowheads="1"/>
          </p:cNvSpPr>
          <p:nvPr/>
        </p:nvSpPr>
        <p:spPr bwMode="auto">
          <a:xfrm>
            <a:off x="5638800" y="3400425"/>
            <a:ext cx="973138" cy="342900"/>
          </a:xfrm>
          <a:prstGeom prst="rect">
            <a:avLst/>
          </a:prstGeom>
          <a:solidFill>
            <a:srgbClr val="FFFFFF"/>
          </a:solidFill>
          <a:ln w="9525" algn="ctr">
            <a:solidFill>
              <a:srgbClr val="000000"/>
            </a:solidFill>
            <a:miter lim="800000"/>
            <a:headEnd/>
            <a:tailEnd/>
          </a:ln>
        </p:spPr>
        <p:txBody>
          <a:bodyPr wrap="none"/>
          <a:lstStyle/>
          <a:p>
            <a:r>
              <a:rPr lang="en-US" sz="1200" i="1">
                <a:latin typeface="Times New Roman" pitchFamily="18" charset="0"/>
              </a:rPr>
              <a:t>unmatched</a:t>
            </a:r>
            <a:endParaRPr lang="en-US"/>
          </a:p>
        </p:txBody>
      </p:sp>
      <p:sp>
        <p:nvSpPr>
          <p:cNvPr id="28677" name="Text Box 5"/>
          <p:cNvSpPr txBox="1">
            <a:spLocks noChangeArrowheads="1"/>
          </p:cNvSpPr>
          <p:nvPr/>
        </p:nvSpPr>
        <p:spPr bwMode="auto">
          <a:xfrm>
            <a:off x="5410200" y="3962400"/>
            <a:ext cx="1376363" cy="352425"/>
          </a:xfrm>
          <a:prstGeom prst="rect">
            <a:avLst/>
          </a:prstGeom>
          <a:solidFill>
            <a:srgbClr val="FFFFFF"/>
          </a:solidFill>
          <a:ln w="9525">
            <a:solidFill>
              <a:srgbClr val="000000"/>
            </a:solidFill>
            <a:miter lim="800000"/>
            <a:headEnd/>
            <a:tailEnd/>
          </a:ln>
        </p:spPr>
        <p:txBody>
          <a:bodyPr wrap="none"/>
          <a:lstStyle/>
          <a:p>
            <a:r>
              <a:rPr lang="en-US" sz="1600" dirty="0">
                <a:solidFill>
                  <a:schemeClr val="accent2"/>
                </a:solidFill>
                <a:latin typeface="Times New Roman" pitchFamily="18" charset="0"/>
              </a:rPr>
              <a:t>if </a:t>
            </a:r>
            <a:r>
              <a:rPr lang="en-US" sz="1600" b="1" dirty="0">
                <a:solidFill>
                  <a:schemeClr val="accent2"/>
                </a:solidFill>
                <a:latin typeface="Times New Roman" pitchFamily="18" charset="0"/>
              </a:rPr>
              <a:t>b1</a:t>
            </a:r>
            <a:r>
              <a:rPr lang="en-US" sz="1600" dirty="0">
                <a:solidFill>
                  <a:schemeClr val="accent2"/>
                </a:solidFill>
                <a:latin typeface="Times New Roman" pitchFamily="18" charset="0"/>
              </a:rPr>
              <a:t> then</a:t>
            </a:r>
            <a:r>
              <a:rPr lang="en-US" sz="1600" dirty="0">
                <a:latin typeface="Times New Roman" pitchFamily="18" charset="0"/>
              </a:rPr>
              <a:t> </a:t>
            </a:r>
            <a:r>
              <a:rPr lang="en-US" sz="1600" i="1" dirty="0" err="1">
                <a:latin typeface="Times New Roman" pitchFamily="18" charset="0"/>
              </a:rPr>
              <a:t>stmt</a:t>
            </a:r>
            <a:endParaRPr lang="en-US" dirty="0"/>
          </a:p>
        </p:txBody>
      </p:sp>
      <p:sp>
        <p:nvSpPr>
          <p:cNvPr id="28678" name="Text Box 6"/>
          <p:cNvSpPr txBox="1">
            <a:spLocks noChangeArrowheads="1"/>
          </p:cNvSpPr>
          <p:nvPr/>
        </p:nvSpPr>
        <p:spPr bwMode="auto">
          <a:xfrm>
            <a:off x="6119813" y="4538663"/>
            <a:ext cx="881062" cy="347662"/>
          </a:xfrm>
          <a:prstGeom prst="rect">
            <a:avLst/>
          </a:prstGeom>
          <a:solidFill>
            <a:srgbClr val="FFFFFF"/>
          </a:solidFill>
          <a:ln w="9525">
            <a:solidFill>
              <a:srgbClr val="000000"/>
            </a:solidFill>
            <a:miter lim="800000"/>
            <a:headEnd/>
            <a:tailEnd/>
          </a:ln>
        </p:spPr>
        <p:txBody>
          <a:bodyPr wrap="none"/>
          <a:lstStyle/>
          <a:p>
            <a:r>
              <a:rPr lang="en-US" sz="1600" i="1">
                <a:latin typeface="Times New Roman" pitchFamily="18" charset="0"/>
              </a:rPr>
              <a:t>matched</a:t>
            </a:r>
            <a:endParaRPr lang="en-US"/>
          </a:p>
        </p:txBody>
      </p:sp>
      <p:sp>
        <p:nvSpPr>
          <p:cNvPr id="28679" name="Text Box 7"/>
          <p:cNvSpPr txBox="1">
            <a:spLocks noChangeArrowheads="1"/>
          </p:cNvSpPr>
          <p:nvPr/>
        </p:nvSpPr>
        <p:spPr bwMode="auto">
          <a:xfrm>
            <a:off x="5181600" y="5105400"/>
            <a:ext cx="2867025" cy="354013"/>
          </a:xfrm>
          <a:prstGeom prst="rect">
            <a:avLst/>
          </a:prstGeom>
          <a:solidFill>
            <a:srgbClr val="FFFFFF"/>
          </a:solidFill>
          <a:ln w="9525">
            <a:solidFill>
              <a:srgbClr val="000000"/>
            </a:solidFill>
            <a:miter lim="800000"/>
            <a:headEnd/>
            <a:tailEnd/>
          </a:ln>
        </p:spPr>
        <p:txBody>
          <a:bodyPr wrap="none"/>
          <a:lstStyle/>
          <a:p>
            <a:r>
              <a:rPr lang="en-US" sz="1600">
                <a:latin typeface="Times New Roman" pitchFamily="18" charset="0"/>
              </a:rPr>
              <a:t> </a:t>
            </a:r>
            <a:r>
              <a:rPr lang="en-US" sz="1600">
                <a:solidFill>
                  <a:schemeClr val="accent2"/>
                </a:solidFill>
                <a:latin typeface="Times New Roman" pitchFamily="18" charset="0"/>
              </a:rPr>
              <a:t>if b2 then</a:t>
            </a:r>
            <a:r>
              <a:rPr lang="en-US" sz="1600">
                <a:latin typeface="Times New Roman" pitchFamily="18" charset="0"/>
              </a:rPr>
              <a:t> </a:t>
            </a:r>
            <a:r>
              <a:rPr lang="en-US" sz="1600" i="1">
                <a:latin typeface="Times New Roman" pitchFamily="18" charset="0"/>
              </a:rPr>
              <a:t>matched</a:t>
            </a:r>
            <a:r>
              <a:rPr lang="en-US" sz="1600">
                <a:latin typeface="Times New Roman" pitchFamily="18" charset="0"/>
              </a:rPr>
              <a:t> </a:t>
            </a:r>
            <a:r>
              <a:rPr lang="en-US" sz="1600">
                <a:solidFill>
                  <a:schemeClr val="accent2"/>
                </a:solidFill>
                <a:latin typeface="Times New Roman" pitchFamily="18" charset="0"/>
              </a:rPr>
              <a:t>else</a:t>
            </a:r>
            <a:r>
              <a:rPr lang="en-US" sz="1600">
                <a:latin typeface="Times New Roman" pitchFamily="18" charset="0"/>
              </a:rPr>
              <a:t> </a:t>
            </a:r>
            <a:r>
              <a:rPr lang="en-US" sz="1600" i="1">
                <a:latin typeface="Times New Roman" pitchFamily="18" charset="0"/>
              </a:rPr>
              <a:t>matched</a:t>
            </a:r>
            <a:endParaRPr lang="en-US"/>
          </a:p>
        </p:txBody>
      </p:sp>
      <p:sp>
        <p:nvSpPr>
          <p:cNvPr id="28680" name="Text Box 8"/>
          <p:cNvSpPr txBox="1">
            <a:spLocks noChangeArrowheads="1"/>
          </p:cNvSpPr>
          <p:nvPr/>
        </p:nvSpPr>
        <p:spPr bwMode="auto">
          <a:xfrm>
            <a:off x="6438900" y="5572125"/>
            <a:ext cx="373063" cy="349250"/>
          </a:xfrm>
          <a:prstGeom prst="rect">
            <a:avLst/>
          </a:prstGeom>
          <a:solidFill>
            <a:srgbClr val="FFFFFF"/>
          </a:solidFill>
          <a:ln w="9525">
            <a:solidFill>
              <a:srgbClr val="000000"/>
            </a:solidFill>
            <a:miter lim="800000"/>
            <a:headEnd/>
            <a:tailEnd/>
          </a:ln>
        </p:spPr>
        <p:txBody>
          <a:bodyPr wrap="none"/>
          <a:lstStyle/>
          <a:p>
            <a:r>
              <a:rPr lang="en-US" sz="1600" b="1">
                <a:solidFill>
                  <a:schemeClr val="accent2"/>
                </a:solidFill>
                <a:latin typeface="Times New Roman" pitchFamily="18" charset="0"/>
              </a:rPr>
              <a:t>s1</a:t>
            </a:r>
            <a:endParaRPr lang="en-US">
              <a:solidFill>
                <a:schemeClr val="accent2"/>
              </a:solidFill>
            </a:endParaRPr>
          </a:p>
        </p:txBody>
      </p:sp>
      <p:sp>
        <p:nvSpPr>
          <p:cNvPr id="28681" name="Text Box 9"/>
          <p:cNvSpPr txBox="1">
            <a:spLocks noChangeArrowheads="1"/>
          </p:cNvSpPr>
          <p:nvPr/>
        </p:nvSpPr>
        <p:spPr bwMode="auto">
          <a:xfrm>
            <a:off x="7467600" y="5572125"/>
            <a:ext cx="373063" cy="349250"/>
          </a:xfrm>
          <a:prstGeom prst="rect">
            <a:avLst/>
          </a:prstGeom>
          <a:solidFill>
            <a:srgbClr val="FFFFFF"/>
          </a:solidFill>
          <a:ln w="9525">
            <a:solidFill>
              <a:srgbClr val="000000"/>
            </a:solidFill>
            <a:miter lim="800000"/>
            <a:headEnd/>
            <a:tailEnd/>
          </a:ln>
        </p:spPr>
        <p:txBody>
          <a:bodyPr wrap="none"/>
          <a:lstStyle/>
          <a:p>
            <a:r>
              <a:rPr lang="en-US" sz="1600" b="1">
                <a:solidFill>
                  <a:schemeClr val="accent2"/>
                </a:solidFill>
                <a:latin typeface="Times New Roman" pitchFamily="18" charset="0"/>
              </a:rPr>
              <a:t>s2</a:t>
            </a:r>
            <a:endParaRPr lang="en-US">
              <a:solidFill>
                <a:schemeClr val="accent2"/>
              </a:solidFill>
            </a:endParaRPr>
          </a:p>
        </p:txBody>
      </p:sp>
      <p:sp>
        <p:nvSpPr>
          <p:cNvPr id="28682" name="Line 10"/>
          <p:cNvSpPr>
            <a:spLocks noChangeShapeType="1"/>
          </p:cNvSpPr>
          <p:nvPr/>
        </p:nvSpPr>
        <p:spPr bwMode="auto">
          <a:xfrm>
            <a:off x="6096000" y="3743325"/>
            <a:ext cx="0" cy="228600"/>
          </a:xfrm>
          <a:prstGeom prst="line">
            <a:avLst/>
          </a:prstGeom>
          <a:noFill/>
          <a:ln w="9525">
            <a:solidFill>
              <a:srgbClr val="000000"/>
            </a:solidFill>
            <a:round/>
            <a:headEnd/>
            <a:tailEnd type="triangle" w="med" len="med"/>
          </a:ln>
        </p:spPr>
        <p:txBody>
          <a:bodyPr wrap="none">
            <a:spAutoFit/>
          </a:bodyPr>
          <a:lstStyle/>
          <a:p>
            <a:endParaRPr lang="en-US"/>
          </a:p>
        </p:txBody>
      </p:sp>
      <p:sp>
        <p:nvSpPr>
          <p:cNvPr id="28683" name="Line 11"/>
          <p:cNvSpPr>
            <a:spLocks noChangeShapeType="1"/>
          </p:cNvSpPr>
          <p:nvPr/>
        </p:nvSpPr>
        <p:spPr bwMode="auto">
          <a:xfrm>
            <a:off x="6553200" y="4200525"/>
            <a:ext cx="0" cy="342900"/>
          </a:xfrm>
          <a:prstGeom prst="line">
            <a:avLst/>
          </a:prstGeom>
          <a:noFill/>
          <a:ln w="9525">
            <a:solidFill>
              <a:srgbClr val="000000"/>
            </a:solidFill>
            <a:round/>
            <a:headEnd/>
            <a:tailEnd type="triangle" w="med" len="med"/>
          </a:ln>
        </p:spPr>
        <p:txBody>
          <a:bodyPr wrap="none">
            <a:spAutoFit/>
          </a:bodyPr>
          <a:lstStyle/>
          <a:p>
            <a:endParaRPr lang="en-US"/>
          </a:p>
        </p:txBody>
      </p:sp>
      <p:sp>
        <p:nvSpPr>
          <p:cNvPr id="28684" name="Line 12"/>
          <p:cNvSpPr>
            <a:spLocks noChangeShapeType="1"/>
          </p:cNvSpPr>
          <p:nvPr/>
        </p:nvSpPr>
        <p:spPr bwMode="auto">
          <a:xfrm>
            <a:off x="6553200" y="4886325"/>
            <a:ext cx="0" cy="228600"/>
          </a:xfrm>
          <a:prstGeom prst="line">
            <a:avLst/>
          </a:prstGeom>
          <a:noFill/>
          <a:ln w="9525">
            <a:solidFill>
              <a:srgbClr val="000000"/>
            </a:solidFill>
            <a:round/>
            <a:headEnd/>
            <a:tailEnd type="triangle" w="med" len="med"/>
          </a:ln>
        </p:spPr>
        <p:txBody>
          <a:bodyPr wrap="none">
            <a:spAutoFit/>
          </a:bodyPr>
          <a:lstStyle/>
          <a:p>
            <a:endParaRPr lang="en-US"/>
          </a:p>
        </p:txBody>
      </p:sp>
      <p:sp>
        <p:nvSpPr>
          <p:cNvPr id="28685" name="Line 13"/>
          <p:cNvSpPr>
            <a:spLocks noChangeShapeType="1"/>
          </p:cNvSpPr>
          <p:nvPr/>
        </p:nvSpPr>
        <p:spPr bwMode="auto">
          <a:xfrm>
            <a:off x="6553200" y="5343525"/>
            <a:ext cx="0" cy="228600"/>
          </a:xfrm>
          <a:prstGeom prst="line">
            <a:avLst/>
          </a:prstGeom>
          <a:noFill/>
          <a:ln w="9525">
            <a:solidFill>
              <a:srgbClr val="000000"/>
            </a:solidFill>
            <a:round/>
            <a:headEnd/>
            <a:tailEnd type="triangle" w="med" len="med"/>
          </a:ln>
        </p:spPr>
        <p:txBody>
          <a:bodyPr wrap="none">
            <a:spAutoFit/>
          </a:bodyPr>
          <a:lstStyle/>
          <a:p>
            <a:endParaRPr lang="en-US"/>
          </a:p>
        </p:txBody>
      </p:sp>
      <p:sp>
        <p:nvSpPr>
          <p:cNvPr id="28686" name="Line 14"/>
          <p:cNvSpPr>
            <a:spLocks noChangeShapeType="1"/>
          </p:cNvSpPr>
          <p:nvPr/>
        </p:nvSpPr>
        <p:spPr bwMode="auto">
          <a:xfrm>
            <a:off x="7581900" y="5343525"/>
            <a:ext cx="0" cy="228600"/>
          </a:xfrm>
          <a:prstGeom prst="line">
            <a:avLst/>
          </a:prstGeom>
          <a:noFill/>
          <a:ln w="9525">
            <a:solidFill>
              <a:srgbClr val="000000"/>
            </a:solidFill>
            <a:round/>
            <a:headEnd/>
            <a:tailEnd type="triangle" w="med" len="med"/>
          </a:ln>
        </p:spPr>
        <p:txBody>
          <a:bodyPr wrap="none">
            <a:spAutoFit/>
          </a:bodyPr>
          <a:lstStyle/>
          <a:p>
            <a:endParaRPr lang="en-US"/>
          </a:p>
        </p:txBody>
      </p:sp>
    </p:spTree>
    <p:extLst>
      <p:ext uri="{BB962C8B-B14F-4D97-AF65-F5344CB8AC3E}">
        <p14:creationId xmlns:p14="http://schemas.microsoft.com/office/powerpoint/2010/main" val="421477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modify the language</a:t>
            </a:r>
          </a:p>
        </p:txBody>
      </p:sp>
      <p:sp>
        <p:nvSpPr>
          <p:cNvPr id="173059" name="Rectangle 3"/>
          <p:cNvSpPr>
            <a:spLocks noGrp="1" noChangeArrowheads="1"/>
          </p:cNvSpPr>
          <p:nvPr>
            <p:ph idx="10"/>
          </p:nvPr>
        </p:nvSpPr>
        <p:spPr/>
        <p:txBody>
          <a:bodyPr rtlCol="0">
            <a:normAutofit fontScale="70000" lnSpcReduction="20000"/>
          </a:bodyPr>
          <a:lstStyle/>
          <a:p>
            <a:pPr eaLnBrk="1" fontAlgn="auto" hangingPunct="1">
              <a:spcAft>
                <a:spcPts val="0"/>
              </a:spcAft>
              <a:buFont typeface="Arial" pitchFamily="34" charset="0"/>
              <a:buChar char="•"/>
              <a:defRPr/>
            </a:pPr>
            <a:r>
              <a:rPr lang="en-US" sz="2800" dirty="0"/>
              <a:t>Change the language to explicitly terminate if statements.</a:t>
            </a:r>
          </a:p>
          <a:p>
            <a:pPr eaLnBrk="1" fontAlgn="auto" hangingPunct="1">
              <a:spcAft>
                <a:spcPts val="0"/>
              </a:spcAft>
              <a:buFontTx/>
              <a:buNone/>
              <a:defRPr/>
            </a:pPr>
            <a:r>
              <a:rPr lang="en-US" sz="2800" dirty="0"/>
              <a:t>                    </a:t>
            </a:r>
          </a:p>
          <a:p>
            <a:pPr lvl="1" eaLnBrk="1" fontAlgn="auto" hangingPunct="1">
              <a:spcAft>
                <a:spcPts val="0"/>
              </a:spcAft>
              <a:buFontTx/>
              <a:buNone/>
              <a:defRPr/>
            </a:pPr>
            <a:r>
              <a:rPr lang="en-US" sz="2400" i="1" dirty="0" err="1"/>
              <a:t>stmt</a:t>
            </a:r>
            <a:r>
              <a:rPr lang="en-US" sz="2400" i="1" dirty="0"/>
              <a:t> </a:t>
            </a:r>
            <a:r>
              <a:rPr lang="en-US" sz="2400" dirty="0"/>
              <a:t>::= </a:t>
            </a:r>
            <a:r>
              <a:rPr lang="en-US" sz="2400" dirty="0">
                <a:solidFill>
                  <a:schemeClr val="accent2"/>
                </a:solidFill>
              </a:rPr>
              <a:t>if</a:t>
            </a:r>
            <a:r>
              <a:rPr lang="en-US" sz="2400" dirty="0">
                <a:solidFill>
                  <a:srgbClr val="0099FF"/>
                </a:solidFill>
              </a:rPr>
              <a:t> </a:t>
            </a:r>
            <a:r>
              <a:rPr lang="en-US" sz="2400" dirty="0"/>
              <a:t> </a:t>
            </a:r>
            <a:r>
              <a:rPr lang="en-US" sz="2400" i="1" dirty="0" err="1"/>
              <a:t>boolean_expr</a:t>
            </a:r>
            <a:r>
              <a:rPr lang="en-US" sz="2400" i="1" dirty="0"/>
              <a:t> </a:t>
            </a:r>
            <a:r>
              <a:rPr lang="en-US" sz="2400" dirty="0">
                <a:solidFill>
                  <a:srgbClr val="0099FF"/>
                </a:solidFill>
              </a:rPr>
              <a:t> </a:t>
            </a:r>
            <a:r>
              <a:rPr lang="en-US" sz="2400" dirty="0">
                <a:solidFill>
                  <a:schemeClr val="accent2"/>
                </a:solidFill>
              </a:rPr>
              <a:t>then</a:t>
            </a:r>
            <a:r>
              <a:rPr lang="en-US" sz="2400" dirty="0"/>
              <a:t> </a:t>
            </a:r>
            <a:r>
              <a:rPr lang="en-US" sz="2400" i="1" dirty="0" err="1"/>
              <a:t>stmt</a:t>
            </a:r>
            <a:r>
              <a:rPr lang="en-US" sz="2400" dirty="0"/>
              <a:t> </a:t>
            </a:r>
            <a:r>
              <a:rPr lang="en-US" sz="2400" dirty="0" err="1">
                <a:solidFill>
                  <a:schemeClr val="accent2"/>
                </a:solidFill>
              </a:rPr>
              <a:t>endif</a:t>
            </a:r>
            <a:r>
              <a:rPr lang="en-US" sz="2400" dirty="0">
                <a:solidFill>
                  <a:schemeClr val="accent2"/>
                </a:solidFill>
              </a:rPr>
              <a:t> </a:t>
            </a:r>
          </a:p>
          <a:p>
            <a:pPr lvl="1" eaLnBrk="1" fontAlgn="auto" hangingPunct="1">
              <a:spcAft>
                <a:spcPts val="0"/>
              </a:spcAft>
              <a:buFontTx/>
              <a:buNone/>
              <a:defRPr/>
            </a:pPr>
            <a:r>
              <a:rPr lang="en-US" sz="2400" dirty="0"/>
              <a:t>        |</a:t>
            </a:r>
            <a:r>
              <a:rPr lang="en-US" sz="2400" dirty="0">
                <a:solidFill>
                  <a:srgbClr val="0099FF"/>
                </a:solidFill>
              </a:rPr>
              <a:t> </a:t>
            </a:r>
            <a:r>
              <a:rPr lang="en-US" sz="2400" dirty="0">
                <a:solidFill>
                  <a:schemeClr val="accent2"/>
                </a:solidFill>
              </a:rPr>
              <a:t>if </a:t>
            </a:r>
            <a:r>
              <a:rPr lang="en-US" sz="2400" i="1" dirty="0" err="1"/>
              <a:t>boolean_expr</a:t>
            </a:r>
            <a:r>
              <a:rPr lang="en-US" sz="2400" i="1" dirty="0"/>
              <a:t> </a:t>
            </a:r>
            <a:r>
              <a:rPr lang="en-US" sz="2400" dirty="0">
                <a:solidFill>
                  <a:schemeClr val="accent2"/>
                </a:solidFill>
              </a:rPr>
              <a:t>then</a:t>
            </a:r>
            <a:r>
              <a:rPr lang="en-US" sz="2400" dirty="0"/>
              <a:t> </a:t>
            </a:r>
            <a:r>
              <a:rPr lang="en-US" sz="2400" i="1" dirty="0" err="1"/>
              <a:t>stmt</a:t>
            </a:r>
            <a:r>
              <a:rPr lang="en-US" sz="2400" dirty="0"/>
              <a:t> </a:t>
            </a:r>
            <a:r>
              <a:rPr lang="en-US" sz="2400" dirty="0">
                <a:solidFill>
                  <a:schemeClr val="accent2"/>
                </a:solidFill>
              </a:rPr>
              <a:t>else</a:t>
            </a:r>
            <a:r>
              <a:rPr lang="en-US" sz="2400" dirty="0"/>
              <a:t> </a:t>
            </a:r>
            <a:r>
              <a:rPr lang="en-US" sz="2400" i="1" dirty="0" err="1"/>
              <a:t>stmt</a:t>
            </a:r>
            <a:r>
              <a:rPr lang="en-US" sz="2400" dirty="0"/>
              <a:t>  </a:t>
            </a:r>
            <a:r>
              <a:rPr lang="en-US" sz="2400" dirty="0" err="1">
                <a:solidFill>
                  <a:schemeClr val="accent2"/>
                </a:solidFill>
              </a:rPr>
              <a:t>endif</a:t>
            </a:r>
            <a:r>
              <a:rPr lang="en-US" sz="2400" dirty="0">
                <a:solidFill>
                  <a:schemeClr val="accent2"/>
                </a:solidFill>
              </a:rPr>
              <a:t> </a:t>
            </a:r>
          </a:p>
          <a:p>
            <a:pPr lvl="1" eaLnBrk="1" fontAlgn="auto" hangingPunct="1">
              <a:spcAft>
                <a:spcPts val="0"/>
              </a:spcAft>
              <a:buFontTx/>
              <a:buNone/>
              <a:defRPr/>
            </a:pPr>
            <a:r>
              <a:rPr lang="en-US" sz="2400" dirty="0"/>
              <a:t>        | other non-if statements</a:t>
            </a:r>
          </a:p>
          <a:p>
            <a:pPr lvl="1" eaLnBrk="1" fontAlgn="auto" hangingPunct="1">
              <a:spcAft>
                <a:spcPts val="0"/>
              </a:spcAft>
              <a:buFontTx/>
              <a:buNone/>
              <a:defRPr/>
            </a:pPr>
            <a:endParaRPr lang="en-US" sz="2400" dirty="0"/>
          </a:p>
          <a:p>
            <a:pPr lvl="1" eaLnBrk="1" fontAlgn="auto" hangingPunct="1">
              <a:spcAft>
                <a:spcPts val="0"/>
              </a:spcAft>
              <a:buFontTx/>
              <a:buNone/>
              <a:defRPr/>
            </a:pPr>
            <a:endParaRPr lang="en-US" sz="2400" dirty="0"/>
          </a:p>
          <a:p>
            <a:pPr eaLnBrk="1" fontAlgn="auto" hangingPunct="1">
              <a:spcAft>
                <a:spcPts val="0"/>
              </a:spcAft>
              <a:buFontTx/>
              <a:buNone/>
              <a:defRPr/>
            </a:pPr>
            <a:r>
              <a:rPr lang="en-US" sz="2800" dirty="0"/>
              <a:t>Allowed sentences </a:t>
            </a:r>
          </a:p>
          <a:p>
            <a:pPr lvl="1" eaLnBrk="1" fontAlgn="auto" hangingPunct="1">
              <a:spcAft>
                <a:spcPts val="0"/>
              </a:spcAft>
              <a:buFontTx/>
              <a:buNone/>
              <a:defRPr/>
            </a:pPr>
            <a:r>
              <a:rPr lang="en-US" sz="2400" dirty="0">
                <a:solidFill>
                  <a:schemeClr val="accent2"/>
                </a:solidFill>
              </a:rPr>
              <a:t>if b1 then if b2 then s1 else s2 </a:t>
            </a:r>
            <a:r>
              <a:rPr lang="en-US" sz="2400" dirty="0" err="1">
                <a:solidFill>
                  <a:schemeClr val="accent2"/>
                </a:solidFill>
              </a:rPr>
              <a:t>endif</a:t>
            </a:r>
            <a:r>
              <a:rPr lang="en-US" sz="2400" dirty="0">
                <a:solidFill>
                  <a:schemeClr val="accent2"/>
                </a:solidFill>
              </a:rPr>
              <a:t> </a:t>
            </a:r>
            <a:r>
              <a:rPr lang="en-US" sz="2400" dirty="0" err="1">
                <a:solidFill>
                  <a:schemeClr val="accent2"/>
                </a:solidFill>
              </a:rPr>
              <a:t>endif</a:t>
            </a:r>
            <a:endParaRPr lang="en-US" sz="2400" dirty="0">
              <a:solidFill>
                <a:schemeClr val="accent2"/>
              </a:solidFill>
            </a:endParaRPr>
          </a:p>
          <a:p>
            <a:pPr lvl="1" eaLnBrk="1" fontAlgn="auto" hangingPunct="1">
              <a:spcAft>
                <a:spcPts val="0"/>
              </a:spcAft>
              <a:buFontTx/>
              <a:buNone/>
              <a:defRPr/>
            </a:pPr>
            <a:r>
              <a:rPr lang="en-US" sz="2400" dirty="0">
                <a:solidFill>
                  <a:schemeClr val="accent2"/>
                </a:solidFill>
              </a:rPr>
              <a:t>if b1 then if b2 then s1 </a:t>
            </a:r>
            <a:r>
              <a:rPr lang="en-US" sz="2400" dirty="0" err="1">
                <a:solidFill>
                  <a:schemeClr val="accent2"/>
                </a:solidFill>
              </a:rPr>
              <a:t>endif</a:t>
            </a:r>
            <a:r>
              <a:rPr lang="en-US" sz="2400" dirty="0">
                <a:solidFill>
                  <a:schemeClr val="accent2"/>
                </a:solidFill>
              </a:rPr>
              <a:t> else s2 </a:t>
            </a:r>
            <a:r>
              <a:rPr lang="en-US" sz="2400" dirty="0" err="1">
                <a:solidFill>
                  <a:schemeClr val="accent2"/>
                </a:solidFill>
              </a:rPr>
              <a:t>endif</a:t>
            </a:r>
            <a:endParaRPr lang="en-US" sz="2400" dirty="0">
              <a:solidFill>
                <a:schemeClr val="accent2"/>
              </a:solidFill>
            </a:endParaRPr>
          </a:p>
          <a:p>
            <a:pPr eaLnBrk="1" fontAlgn="auto" hangingPunct="1">
              <a:spcAft>
                <a:spcPts val="0"/>
              </a:spcAft>
              <a:buFontTx/>
              <a:buNone/>
              <a:defRPr/>
            </a:pPr>
            <a:br>
              <a:rPr lang="en-US" sz="2800" dirty="0"/>
            </a:br>
            <a:endParaRPr lang="en-US" sz="2800" dirty="0"/>
          </a:p>
        </p:txBody>
      </p:sp>
      <p:sp>
        <p:nvSpPr>
          <p:cNvPr id="3" name="Slide Number Placeholder 5"/>
          <p:cNvSpPr>
            <a:spLocks noGrp="1"/>
          </p:cNvSpPr>
          <p:nvPr>
            <p:ph type="sldNum" sz="quarter" idx="4294967295"/>
          </p:nvPr>
        </p:nvSpPr>
        <p:spPr>
          <a:xfrm>
            <a:off x="8490857" y="6408738"/>
            <a:ext cx="653143" cy="365125"/>
          </a:xfrm>
          <a:prstGeom prst="rect">
            <a:avLst/>
          </a:prstGeom>
        </p:spPr>
        <p:txBody>
          <a:bodyPr/>
          <a:lstStyle/>
          <a:p>
            <a:pPr>
              <a:defRPr/>
            </a:pPr>
            <a:fld id="{DD9A521C-C5AC-4D30-A895-BE4B402392B2}" type="slidenum">
              <a:rPr lang="en-US"/>
              <a:pPr>
                <a:defRPr/>
              </a:pPr>
              <a:t>32</a:t>
            </a:fld>
            <a:endParaRPr lang="en-US"/>
          </a:p>
        </p:txBody>
      </p:sp>
    </p:spTree>
    <p:extLst>
      <p:ext uri="{BB962C8B-B14F-4D97-AF65-F5344CB8AC3E}">
        <p14:creationId xmlns:p14="http://schemas.microsoft.com/office/powerpoint/2010/main" val="2406779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0F836-D459-4CD4-A60B-3BC8976F3EFC}"/>
              </a:ext>
            </a:extLst>
          </p:cNvPr>
          <p:cNvSpPr>
            <a:spLocks noGrp="1"/>
          </p:cNvSpPr>
          <p:nvPr>
            <p:ph type="title"/>
          </p:nvPr>
        </p:nvSpPr>
        <p:spPr/>
        <p:txBody>
          <a:bodyPr/>
          <a:lstStyle/>
          <a:p>
            <a:r>
              <a:rPr lang="en-US" dirty="0"/>
              <a:t>Recap</a:t>
            </a:r>
          </a:p>
        </p:txBody>
      </p:sp>
      <p:sp>
        <p:nvSpPr>
          <p:cNvPr id="2" name="Content Placeholder 1">
            <a:extLst>
              <a:ext uri="{FF2B5EF4-FFF2-40B4-BE49-F238E27FC236}">
                <a16:creationId xmlns:a16="http://schemas.microsoft.com/office/drawing/2014/main" id="{0757F77C-6A50-4C2A-B279-3576471E21B8}"/>
              </a:ext>
            </a:extLst>
          </p:cNvPr>
          <p:cNvSpPr>
            <a:spLocks noGrp="1"/>
          </p:cNvSpPr>
          <p:nvPr>
            <p:ph idx="10"/>
          </p:nvPr>
        </p:nvSpPr>
        <p:spPr/>
        <p:txBody>
          <a:bodyPr>
            <a:normAutofit/>
          </a:bodyPr>
          <a:lstStyle/>
          <a:p>
            <a:r>
              <a:rPr lang="en-US" dirty="0"/>
              <a:t>Context-free grammars</a:t>
            </a:r>
          </a:p>
          <a:p>
            <a:pPr lvl="1"/>
            <a:r>
              <a:rPr lang="en-US" dirty="0"/>
              <a:t>BNF, EBNF notation</a:t>
            </a:r>
          </a:p>
          <a:p>
            <a:pPr lvl="1"/>
            <a:r>
              <a:rPr lang="en-US" dirty="0"/>
              <a:t>Not unique—many different grammars can specify the same language</a:t>
            </a:r>
          </a:p>
          <a:p>
            <a:r>
              <a:rPr lang="en-US" dirty="0"/>
              <a:t>Parse trees represent structure of sentences</a:t>
            </a:r>
          </a:p>
          <a:p>
            <a:pPr lvl="1"/>
            <a:r>
              <a:rPr lang="en-US" dirty="0"/>
              <a:t>Ambiguous grammars admit multiple parse trees—not desirable</a:t>
            </a:r>
          </a:p>
          <a:p>
            <a:pPr lvl="1"/>
            <a:r>
              <a:rPr lang="en-US" dirty="0"/>
              <a:t>Solutions: </a:t>
            </a:r>
          </a:p>
          <a:p>
            <a:pPr lvl="2"/>
            <a:r>
              <a:rPr lang="en-US" dirty="0"/>
              <a:t>change language</a:t>
            </a:r>
          </a:p>
          <a:p>
            <a:pPr lvl="2"/>
            <a:r>
              <a:rPr lang="en-US" dirty="0"/>
              <a:t>change grammar</a:t>
            </a:r>
          </a:p>
          <a:p>
            <a:pPr lvl="2"/>
            <a:r>
              <a:rPr lang="en-US" dirty="0"/>
              <a:t>disambiguating rule</a:t>
            </a:r>
          </a:p>
          <a:p>
            <a:endParaRPr lang="en-US" dirty="0"/>
          </a:p>
          <a:p>
            <a:pPr lvl="1"/>
            <a:endParaRPr lang="en-US" dirty="0"/>
          </a:p>
          <a:p>
            <a:endParaRPr lang="en-US" dirty="0"/>
          </a:p>
        </p:txBody>
      </p:sp>
      <p:sp>
        <p:nvSpPr>
          <p:cNvPr id="3" name="Slide Number Placeholder 2">
            <a:extLst>
              <a:ext uri="{FF2B5EF4-FFF2-40B4-BE49-F238E27FC236}">
                <a16:creationId xmlns:a16="http://schemas.microsoft.com/office/drawing/2014/main" id="{9097BFAF-E549-481C-8106-FFA009D90E59}"/>
              </a:ext>
            </a:extLst>
          </p:cNvPr>
          <p:cNvSpPr>
            <a:spLocks noGrp="1"/>
          </p:cNvSpPr>
          <p:nvPr>
            <p:ph type="sldNum" sz="quarter" idx="4294967295"/>
          </p:nvPr>
        </p:nvSpPr>
        <p:spPr>
          <a:xfrm>
            <a:off x="8207375" y="6408738"/>
            <a:ext cx="936625" cy="365125"/>
          </a:xfrm>
          <a:prstGeom prst="rect">
            <a:avLst/>
          </a:prstGeom>
        </p:spPr>
        <p:txBody>
          <a:bodyPr/>
          <a:lstStyle/>
          <a:p>
            <a:pPr>
              <a:defRPr/>
            </a:pPr>
            <a:fld id="{47E90088-D2EE-4025-92FD-CCBDA3FD17F9}" type="slidenum">
              <a:rPr lang="en-US" smtClean="0"/>
              <a:pPr>
                <a:defRPr/>
              </a:pPr>
              <a:t>33</a:t>
            </a:fld>
            <a:endParaRPr lang="en-US"/>
          </a:p>
        </p:txBody>
      </p:sp>
    </p:spTree>
    <p:extLst>
      <p:ext uri="{BB962C8B-B14F-4D97-AF65-F5344CB8AC3E}">
        <p14:creationId xmlns:p14="http://schemas.microsoft.com/office/powerpoint/2010/main" val="88814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COP4020</a:t>
            </a:r>
            <a:br>
              <a:rPr lang="en-US" dirty="0"/>
            </a:br>
            <a:r>
              <a:rPr lang="en-US" dirty="0"/>
              <a:t>Programming Language Concepts</a:t>
            </a:r>
          </a:p>
        </p:txBody>
      </p:sp>
      <p:sp>
        <p:nvSpPr>
          <p:cNvPr id="5" name="Text Placeholder 4"/>
          <p:cNvSpPr>
            <a:spLocks noGrp="1"/>
          </p:cNvSpPr>
          <p:nvPr>
            <p:ph type="body" sz="half" idx="2"/>
          </p:nvPr>
        </p:nvSpPr>
        <p:spPr/>
        <p:txBody>
          <a:bodyPr/>
          <a:lstStyle/>
          <a:p>
            <a:r>
              <a:rPr lang="en-US"/>
              <a:t>Parsing 2</a:t>
            </a:r>
            <a:endParaRPr lang="en-US" dirty="0"/>
          </a:p>
        </p:txBody>
      </p:sp>
      <p:sp>
        <p:nvSpPr>
          <p:cNvPr id="2" name="TextBox 1">
            <a:extLst>
              <a:ext uri="{FF2B5EF4-FFF2-40B4-BE49-F238E27FC236}">
                <a16:creationId xmlns:a16="http://schemas.microsoft.com/office/drawing/2014/main" id="{83766A95-786F-4C00-938D-930A7AAA0497}"/>
              </a:ext>
            </a:extLst>
          </p:cNvPr>
          <p:cNvSpPr txBox="1"/>
          <p:nvPr/>
        </p:nvSpPr>
        <p:spPr>
          <a:xfrm>
            <a:off x="5257800" y="6510528"/>
            <a:ext cx="3355848"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 Beverly A Sanders, 2023</a:t>
            </a:r>
          </a:p>
        </p:txBody>
      </p:sp>
    </p:spTree>
    <p:extLst>
      <p:ext uri="{BB962C8B-B14F-4D97-AF65-F5344CB8AC3E}">
        <p14:creationId xmlns:p14="http://schemas.microsoft.com/office/powerpoint/2010/main" val="357352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A2E8-03F3-4FC3-9804-4C3948409D4C}"/>
              </a:ext>
            </a:extLst>
          </p:cNvPr>
          <p:cNvSpPr>
            <a:spLocks noGrp="1"/>
          </p:cNvSpPr>
          <p:nvPr>
            <p:ph type="title"/>
          </p:nvPr>
        </p:nvSpPr>
        <p:spPr/>
        <p:txBody>
          <a:bodyPr/>
          <a:lstStyle/>
          <a:p>
            <a:r>
              <a:rPr lang="en-US" dirty="0"/>
              <a:t>Recap</a:t>
            </a:r>
          </a:p>
        </p:txBody>
      </p:sp>
      <p:sp>
        <p:nvSpPr>
          <p:cNvPr id="31746" name="Rectangle 2"/>
          <p:cNvSpPr>
            <a:spLocks noGrp="1" noChangeArrowheads="1"/>
          </p:cNvSpPr>
          <p:nvPr>
            <p:ph idx="10"/>
          </p:nvPr>
        </p:nvSpPr>
        <p:spPr/>
        <p:txBody>
          <a:bodyPr/>
          <a:lstStyle/>
          <a:p>
            <a:pPr eaLnBrk="1" hangingPunct="1"/>
            <a:r>
              <a:rPr lang="en-US" dirty="0">
                <a:solidFill>
                  <a:schemeClr val="accent2"/>
                </a:solidFill>
              </a:rPr>
              <a:t>Lexical analysis</a:t>
            </a:r>
          </a:p>
          <a:p>
            <a:pPr lvl="1" eaLnBrk="1" hangingPunct="1"/>
            <a:r>
              <a:rPr lang="en-US" dirty="0"/>
              <a:t>can specify tokens with RE</a:t>
            </a:r>
          </a:p>
          <a:p>
            <a:pPr lvl="1" eaLnBrk="1" hangingPunct="1"/>
            <a:r>
              <a:rPr lang="en-US" dirty="0"/>
              <a:t>recognize tokens with DFA implemented by a scanner </a:t>
            </a:r>
          </a:p>
          <a:p>
            <a:pPr lvl="1" eaLnBrk="1" hangingPunct="1"/>
            <a:r>
              <a:rPr lang="en-US" dirty="0"/>
              <a:t>scanners also keep track of position of tokens in the source text and handle white space, keywords, and comments.</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87CBD68B-B25A-4608-9976-B94469EF511C}" type="slidenum">
              <a:rPr lang="en-US"/>
              <a:pPr>
                <a:defRPr/>
              </a:pPr>
              <a:t>35</a:t>
            </a:fld>
            <a:endParaRPr lang="en-US"/>
          </a:p>
        </p:txBody>
      </p:sp>
    </p:spTree>
    <p:extLst>
      <p:ext uri="{BB962C8B-B14F-4D97-AF65-F5344CB8AC3E}">
        <p14:creationId xmlns:p14="http://schemas.microsoft.com/office/powerpoint/2010/main" val="3167759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F986-D08C-4632-AB4D-FEE73187112A}"/>
              </a:ext>
            </a:extLst>
          </p:cNvPr>
          <p:cNvSpPr>
            <a:spLocks noGrp="1"/>
          </p:cNvSpPr>
          <p:nvPr>
            <p:ph type="title"/>
          </p:nvPr>
        </p:nvSpPr>
        <p:spPr/>
        <p:txBody>
          <a:bodyPr/>
          <a:lstStyle/>
          <a:p>
            <a:r>
              <a:rPr lang="en-US" dirty="0"/>
              <a:t>Phrase structure</a:t>
            </a:r>
          </a:p>
        </p:txBody>
      </p:sp>
      <p:sp>
        <p:nvSpPr>
          <p:cNvPr id="32770" name="Rectangle 2"/>
          <p:cNvSpPr>
            <a:spLocks noGrp="1" noChangeArrowheads="1"/>
          </p:cNvSpPr>
          <p:nvPr>
            <p:ph idx="10"/>
          </p:nvPr>
        </p:nvSpPr>
        <p:spPr>
          <a:xfrm>
            <a:off x="414954" y="1839731"/>
            <a:ext cx="7890846" cy="4767898"/>
          </a:xfrm>
        </p:spPr>
        <p:txBody>
          <a:bodyPr/>
          <a:lstStyle/>
          <a:p>
            <a:pPr lvl="1" eaLnBrk="1" hangingPunct="1">
              <a:lnSpc>
                <a:spcPct val="90000"/>
              </a:lnSpc>
            </a:pPr>
            <a:r>
              <a:rPr lang="en-US" dirty="0"/>
              <a:t>use EBNF notation to specify context-free grammar</a:t>
            </a:r>
          </a:p>
          <a:p>
            <a:pPr lvl="2" eaLnBrk="1" hangingPunct="1">
              <a:lnSpc>
                <a:spcPct val="90000"/>
              </a:lnSpc>
            </a:pPr>
            <a:r>
              <a:rPr lang="en-US" dirty="0"/>
              <a:t>in contrast to REs, can be recursive</a:t>
            </a:r>
          </a:p>
          <a:p>
            <a:pPr lvl="2" eaLnBrk="1" hangingPunct="1">
              <a:lnSpc>
                <a:spcPct val="90000"/>
              </a:lnSpc>
            </a:pPr>
            <a:r>
              <a:rPr lang="en-US" dirty="0"/>
              <a:t>allows nested constructs to be specified</a:t>
            </a:r>
          </a:p>
          <a:p>
            <a:pPr lvl="1" eaLnBrk="1" hangingPunct="1">
              <a:lnSpc>
                <a:spcPct val="90000"/>
              </a:lnSpc>
            </a:pPr>
            <a:r>
              <a:rPr lang="en-US" dirty="0"/>
              <a:t>parsers recognize phrases</a:t>
            </a:r>
          </a:p>
          <a:p>
            <a:pPr lvl="1" eaLnBrk="1" hangingPunct="1">
              <a:lnSpc>
                <a:spcPct val="90000"/>
              </a:lnSpc>
            </a:pPr>
            <a:r>
              <a:rPr lang="en-US" dirty="0"/>
              <a:t>multiple CFGs can specify the same language; we try to choose one that is most appropriate for our purposes</a:t>
            </a:r>
          </a:p>
          <a:p>
            <a:pPr lvl="2" eaLnBrk="1" hangingPunct="1">
              <a:lnSpc>
                <a:spcPct val="90000"/>
              </a:lnSpc>
            </a:pPr>
            <a:r>
              <a:rPr lang="en-US" dirty="0"/>
              <a:t>clear to human reader</a:t>
            </a:r>
          </a:p>
          <a:p>
            <a:pPr lvl="2" eaLnBrk="1" hangingPunct="1">
              <a:lnSpc>
                <a:spcPct val="90000"/>
              </a:lnSpc>
            </a:pPr>
            <a:r>
              <a:rPr lang="en-US" dirty="0"/>
              <a:t>can be parsed by a desirable parsing algorithm</a:t>
            </a:r>
          </a:p>
          <a:p>
            <a:pPr lvl="1" eaLnBrk="1" hangingPunct="1">
              <a:lnSpc>
                <a:spcPct val="90000"/>
              </a:lnSpc>
            </a:pPr>
            <a:r>
              <a:rPr lang="en-US" dirty="0"/>
              <a:t>parse trees illustrate the structure of a phrase</a:t>
            </a:r>
          </a:p>
          <a:p>
            <a:pPr lvl="2" eaLnBrk="1" hangingPunct="1">
              <a:lnSpc>
                <a:spcPct val="90000"/>
              </a:lnSpc>
            </a:pPr>
            <a:r>
              <a:rPr lang="en-US" dirty="0"/>
              <a:t>an ambiguous grammar admits multiple parse trees</a:t>
            </a:r>
          </a:p>
          <a:p>
            <a:pPr lvl="2" eaLnBrk="1" hangingPunct="1">
              <a:lnSpc>
                <a:spcPct val="90000"/>
              </a:lnSpc>
            </a:pPr>
            <a:r>
              <a:rPr lang="en-US" dirty="0"/>
              <a:t>Options for dealing with ambiguity</a:t>
            </a:r>
          </a:p>
          <a:p>
            <a:pPr lvl="3" eaLnBrk="1" hangingPunct="1">
              <a:lnSpc>
                <a:spcPct val="90000"/>
              </a:lnSpc>
            </a:pPr>
            <a:r>
              <a:rPr lang="en-US" dirty="0"/>
              <a:t>Impose a disambiguating rule</a:t>
            </a:r>
          </a:p>
          <a:p>
            <a:pPr lvl="3" eaLnBrk="1" hangingPunct="1">
              <a:lnSpc>
                <a:spcPct val="90000"/>
              </a:lnSpc>
            </a:pPr>
            <a:r>
              <a:rPr lang="en-US" dirty="0"/>
              <a:t>Eliminate ambiguity by using a different grammar that generates the same language but is not ambiguous.</a:t>
            </a:r>
          </a:p>
          <a:p>
            <a:pPr lvl="3" eaLnBrk="1" hangingPunct="1">
              <a:lnSpc>
                <a:spcPct val="90000"/>
              </a:lnSpc>
            </a:pPr>
            <a:r>
              <a:rPr lang="en-US" dirty="0"/>
              <a:t>If possible, change the language.</a:t>
            </a:r>
          </a:p>
          <a:p>
            <a:pPr lvl="2" eaLnBrk="1" hangingPunct="1">
              <a:lnSpc>
                <a:spcPct val="90000"/>
              </a:lnSpc>
            </a:pPr>
            <a:endParaRPr lang="en-US"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16CB2A2C-CB27-413F-89B1-CA618C592687}" type="slidenum">
              <a:rPr lang="en-US"/>
              <a:pPr>
                <a:defRPr/>
              </a:pPr>
              <a:t>36</a:t>
            </a:fld>
            <a:endParaRPr lang="en-US"/>
          </a:p>
        </p:txBody>
      </p:sp>
    </p:spTree>
    <p:extLst>
      <p:ext uri="{BB962C8B-B14F-4D97-AF65-F5344CB8AC3E}">
        <p14:creationId xmlns:p14="http://schemas.microsoft.com/office/powerpoint/2010/main" val="94645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Parsing</a:t>
            </a:r>
            <a:r>
              <a:rPr lang="en-US" dirty="0"/>
              <a:t> Complexity</a:t>
            </a:r>
          </a:p>
        </p:txBody>
      </p:sp>
      <p:sp>
        <p:nvSpPr>
          <p:cNvPr id="30722" name="Rectangle 3"/>
          <p:cNvSpPr>
            <a:spLocks noGrp="1" noChangeArrowheads="1"/>
          </p:cNvSpPr>
          <p:nvPr>
            <p:ph idx="10"/>
          </p:nvPr>
        </p:nvSpPr>
        <p:spPr/>
        <p:txBody>
          <a:bodyPr>
            <a:normAutofit/>
          </a:bodyPr>
          <a:lstStyle/>
          <a:p>
            <a:pPr>
              <a:lnSpc>
                <a:spcPct val="80000"/>
              </a:lnSpc>
              <a:spcAft>
                <a:spcPts val="600"/>
              </a:spcAft>
            </a:pPr>
            <a:r>
              <a:rPr lang="en-US" dirty="0"/>
              <a:t>The difficulty of recognition depends on the complexity of the grammar.</a:t>
            </a:r>
            <a:r>
              <a:rPr lang="en-US" sz="2400" dirty="0"/>
              <a:t>  </a:t>
            </a:r>
          </a:p>
          <a:p>
            <a:pPr>
              <a:lnSpc>
                <a:spcPct val="80000"/>
              </a:lnSpc>
              <a:spcAft>
                <a:spcPts val="600"/>
              </a:spcAft>
            </a:pPr>
            <a:r>
              <a:rPr lang="en-US" dirty="0"/>
              <a:t>Grammars can be classified according to the class of parsing algorithms that can recognize the language.</a:t>
            </a:r>
            <a:r>
              <a:rPr lang="en-US" sz="2400" dirty="0"/>
              <a:t> </a:t>
            </a:r>
          </a:p>
          <a:p>
            <a:pPr>
              <a:lnSpc>
                <a:spcPct val="80000"/>
              </a:lnSpc>
              <a:spcAft>
                <a:spcPts val="600"/>
              </a:spcAft>
            </a:pPr>
            <a:r>
              <a:rPr lang="en-US" dirty="0"/>
              <a:t>There are O(n</a:t>
            </a:r>
            <a:r>
              <a:rPr lang="en-US" baseline="30000" dirty="0"/>
              <a:t>3</a:t>
            </a:r>
            <a:r>
              <a:rPr lang="en-US" dirty="0"/>
              <a:t>) algorithms that work for </a:t>
            </a:r>
            <a:r>
              <a:rPr lang="en-US" i="1" dirty="0"/>
              <a:t>any</a:t>
            </a:r>
            <a:r>
              <a:rPr lang="en-US" dirty="0"/>
              <a:t> context free grammar. </a:t>
            </a:r>
          </a:p>
          <a:p>
            <a:pPr>
              <a:lnSpc>
                <a:spcPct val="80000"/>
              </a:lnSpc>
              <a:spcAft>
                <a:spcPts val="600"/>
              </a:spcAft>
            </a:pPr>
            <a:r>
              <a:rPr lang="en-US" dirty="0"/>
              <a:t>For useful subsets of CFG, there are linear parsers.</a:t>
            </a:r>
          </a:p>
          <a:p>
            <a:pPr lvl="1">
              <a:lnSpc>
                <a:spcPct val="80000"/>
              </a:lnSpc>
              <a:spcAft>
                <a:spcPts val="600"/>
              </a:spcAft>
            </a:pPr>
            <a:r>
              <a:rPr lang="en-US" dirty="0"/>
              <a:t>LL (left-to-right, leftmost derivation)  top-down (hand written or generated)</a:t>
            </a:r>
          </a:p>
          <a:p>
            <a:pPr lvl="1">
              <a:lnSpc>
                <a:spcPct val="80000"/>
              </a:lnSpc>
              <a:spcAft>
                <a:spcPts val="600"/>
              </a:spcAft>
            </a:pPr>
            <a:r>
              <a:rPr lang="en-US" dirty="0"/>
              <a:t>LR (left-to-right, rightmost derivation)  bottom-up (usually generated)</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206B33F-7567-4C45-B29B-098B898F600E}" type="slidenum">
              <a:rPr lang="en-US"/>
              <a:pPr>
                <a:defRPr/>
              </a:pPr>
              <a:t>37</a:t>
            </a:fld>
            <a:endParaRPr lang="en-US"/>
          </a:p>
        </p:txBody>
      </p:sp>
    </p:spTree>
    <p:extLst>
      <p:ext uri="{BB962C8B-B14F-4D97-AF65-F5344CB8AC3E}">
        <p14:creationId xmlns:p14="http://schemas.microsoft.com/office/powerpoint/2010/main" val="3410549805"/>
      </p:ext>
    </p:extLst>
  </p:cSld>
  <p:clrMapOvr>
    <a:masterClrMapping/>
  </p:clrMapOvr>
  <mc:AlternateContent xmlns:mc="http://schemas.openxmlformats.org/markup-compatibility/2006" xmlns:p14="http://schemas.microsoft.com/office/powerpoint/2010/main">
    <mc:Choice Requires="p14">
      <p:transition spd="slow" p14:dur="2000" advTm="34538"/>
    </mc:Choice>
    <mc:Fallback xmlns="">
      <p:transition spd="slow" advTm="3453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parsing</a:t>
            </a:r>
          </a:p>
        </p:txBody>
      </p:sp>
      <p:sp>
        <p:nvSpPr>
          <p:cNvPr id="33794" name="Rectangle 2"/>
          <p:cNvSpPr>
            <a:spLocks noGrp="1" noChangeArrowheads="1"/>
          </p:cNvSpPr>
          <p:nvPr>
            <p:ph idx="10"/>
          </p:nvPr>
        </p:nvSpPr>
        <p:spPr/>
        <p:txBody>
          <a:bodyPr>
            <a:normAutofit/>
          </a:bodyPr>
          <a:lstStyle/>
          <a:p>
            <a:r>
              <a:rPr lang="en-US" dirty="0"/>
              <a:t>bottom-up</a:t>
            </a:r>
          </a:p>
          <a:p>
            <a:pPr lvl="1"/>
            <a:r>
              <a:rPr lang="en-US" dirty="0"/>
              <a:t>we will only briefly cover this</a:t>
            </a:r>
          </a:p>
          <a:p>
            <a:r>
              <a:rPr lang="en-US" dirty="0">
                <a:solidFill>
                  <a:schemeClr val="accent2"/>
                </a:solidFill>
              </a:rPr>
              <a:t>top-down (recursive descent)</a:t>
            </a:r>
          </a:p>
          <a:p>
            <a:pPr lvl="1"/>
            <a:r>
              <a:rPr lang="en-US" dirty="0">
                <a:solidFill>
                  <a:schemeClr val="accent2"/>
                </a:solidFill>
              </a:rPr>
              <a:t>we will focus on this and use in our project</a:t>
            </a:r>
          </a:p>
          <a:p>
            <a:pPr lvl="1"/>
            <a:r>
              <a:rPr lang="en-US" dirty="0"/>
              <a:t>characteristics of grammars that allow top-down parsing</a:t>
            </a:r>
          </a:p>
          <a:p>
            <a:pPr lvl="2"/>
            <a:r>
              <a:rPr lang="en-US" dirty="0"/>
              <a:t>LL grammars</a:t>
            </a:r>
          </a:p>
          <a:p>
            <a:pPr lvl="2"/>
            <a:r>
              <a:rPr lang="en-US" dirty="0"/>
              <a:t>FIRST, FOLLOW, and PREDICT sets</a:t>
            </a:r>
          </a:p>
          <a:p>
            <a:pPr lvl="1"/>
            <a:r>
              <a:rPr lang="en-US" dirty="0"/>
              <a:t>transformations on grammars</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4865DC18-7698-4EEB-865B-703C989DD1F5}" type="slidenum">
              <a:rPr lang="en-US"/>
              <a:pPr>
                <a:defRPr/>
              </a:pPr>
              <a:t>38</a:t>
            </a:fld>
            <a:endParaRPr lang="en-US"/>
          </a:p>
        </p:txBody>
      </p:sp>
    </p:spTree>
    <p:extLst>
      <p:ext uri="{BB962C8B-B14F-4D97-AF65-F5344CB8AC3E}">
        <p14:creationId xmlns:p14="http://schemas.microsoft.com/office/powerpoint/2010/main" val="2245167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parsing</a:t>
            </a:r>
          </a:p>
        </p:txBody>
      </p:sp>
      <p:sp>
        <p:nvSpPr>
          <p:cNvPr id="34818" name="Rectangle 3"/>
          <p:cNvSpPr>
            <a:spLocks noGrp="1" noChangeArrowheads="1"/>
          </p:cNvSpPr>
          <p:nvPr>
            <p:ph idx="10"/>
          </p:nvPr>
        </p:nvSpPr>
        <p:spPr/>
        <p:txBody>
          <a:bodyPr/>
          <a:lstStyle/>
          <a:p>
            <a:r>
              <a:rPr lang="en-US" dirty="0"/>
              <a:t>Scan, looking for leftmost substring that matches </a:t>
            </a:r>
            <a:r>
              <a:rPr lang="en-US" dirty="0" err="1"/>
              <a:t>r.h.s</a:t>
            </a:r>
            <a:r>
              <a:rPr lang="en-US" dirty="0"/>
              <a:t> of some production, replace with </a:t>
            </a:r>
            <a:r>
              <a:rPr lang="en-US" dirty="0" err="1"/>
              <a:t>l.h.s</a:t>
            </a:r>
            <a:r>
              <a:rPr lang="en-US" dirty="0"/>
              <a:t>.  </a:t>
            </a:r>
          </a:p>
          <a:p>
            <a:r>
              <a:rPr lang="en-US" dirty="0"/>
              <a:t>Repeat.  </a:t>
            </a:r>
          </a:p>
          <a:p>
            <a:r>
              <a:rPr lang="en-US" dirty="0"/>
              <a:t>If the start symbol is obtained, the sentence is in grammar.</a:t>
            </a:r>
          </a:p>
          <a:p>
            <a:endParaRPr lang="en-US" dirty="0"/>
          </a:p>
          <a:p>
            <a:r>
              <a:rPr lang="en-US" dirty="0"/>
              <a:t>Bottom-up parsers are usually generated by a tool.</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6812AD9-97F8-4371-A040-45CCA35F60CE}" type="slidenum">
              <a:rPr lang="en-US"/>
              <a:pPr>
                <a:defRPr/>
              </a:pPr>
              <a:t>39</a:t>
            </a:fld>
            <a:endParaRPr lang="en-US"/>
          </a:p>
        </p:txBody>
      </p:sp>
    </p:spTree>
    <p:extLst>
      <p:ext uri="{BB962C8B-B14F-4D97-AF65-F5344CB8AC3E}">
        <p14:creationId xmlns:p14="http://schemas.microsoft.com/office/powerpoint/2010/main" val="25253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F16530-ECD4-46D1-BFB4-3E3144E6BA30}"/>
              </a:ext>
            </a:extLst>
          </p:cNvPr>
          <p:cNvSpPr>
            <a:spLocks noGrp="1"/>
          </p:cNvSpPr>
          <p:nvPr>
            <p:ph type="title"/>
          </p:nvPr>
        </p:nvSpPr>
        <p:spPr/>
        <p:txBody>
          <a:bodyPr/>
          <a:lstStyle/>
          <a:p>
            <a:r>
              <a:rPr lang="en-US" dirty="0"/>
              <a:t>Backus-Naur formalism</a:t>
            </a:r>
          </a:p>
        </p:txBody>
      </p:sp>
      <p:sp>
        <p:nvSpPr>
          <p:cNvPr id="6146" name="Rectangle 3"/>
          <p:cNvSpPr>
            <a:spLocks noGrp="1" noChangeArrowheads="1"/>
          </p:cNvSpPr>
          <p:nvPr>
            <p:ph idx="10"/>
          </p:nvPr>
        </p:nvSpPr>
        <p:spPr/>
        <p:txBody>
          <a:bodyPr/>
          <a:lstStyle/>
          <a:p>
            <a:pPr eaLnBrk="1" hangingPunct="1"/>
            <a:r>
              <a:rPr lang="en-US" sz="2800" dirty="0"/>
              <a:t>Instead, we specify the language with a grammar using </a:t>
            </a:r>
            <a:r>
              <a:rPr lang="en-US" sz="2800" dirty="0">
                <a:solidFill>
                  <a:schemeClr val="accent2"/>
                </a:solidFill>
              </a:rPr>
              <a:t>BNF</a:t>
            </a:r>
            <a:r>
              <a:rPr lang="en-US" sz="2800" dirty="0"/>
              <a:t> (Backus-Naur Form) or </a:t>
            </a:r>
            <a:r>
              <a:rPr lang="en-US" sz="2800" dirty="0">
                <a:solidFill>
                  <a:schemeClr val="accent2"/>
                </a:solidFill>
              </a:rPr>
              <a:t>EBNF</a:t>
            </a:r>
            <a:r>
              <a:rPr lang="en-US" sz="2800" dirty="0"/>
              <a:t> (extended BNF) notation.</a:t>
            </a:r>
          </a:p>
          <a:p>
            <a:pPr eaLnBrk="1" hangingPunct="1"/>
            <a:r>
              <a:rPr lang="en-US" sz="2800" dirty="0"/>
              <a:t>In particular, we are interested in </a:t>
            </a:r>
            <a:r>
              <a:rPr lang="en-US" sz="2800" dirty="0">
                <a:solidFill>
                  <a:schemeClr val="accent2"/>
                </a:solidFill>
              </a:rPr>
              <a:t>context-free-grammars  (CFG)</a:t>
            </a:r>
          </a:p>
          <a:p>
            <a:pPr eaLnBrk="1" hangingPunct="1"/>
            <a:endParaRPr lang="en-US" dirty="0">
              <a:solidFill>
                <a:schemeClr val="accent2"/>
              </a:solidFill>
            </a:endParaRP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33E7B17D-07C8-4663-9967-63C51839708F}" type="slidenum">
              <a:rPr lang="en-US"/>
              <a:pPr>
                <a:defRPr/>
              </a:pPr>
              <a:t>4</a:t>
            </a:fld>
            <a:endParaRPr lang="en-US"/>
          </a:p>
        </p:txBody>
      </p:sp>
    </p:spTree>
    <p:extLst>
      <p:ext uri="{BB962C8B-B14F-4D97-AF65-F5344CB8AC3E}">
        <p14:creationId xmlns:p14="http://schemas.microsoft.com/office/powerpoint/2010/main" val="11802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Bottom up parsing</a:t>
            </a:r>
          </a:p>
        </p:txBody>
      </p:sp>
      <p:sp>
        <p:nvSpPr>
          <p:cNvPr id="35842" name="Rectangle 3"/>
          <p:cNvSpPr>
            <a:spLocks noGrp="1" noChangeArrowheads="1"/>
          </p:cNvSpPr>
          <p:nvPr>
            <p:ph idx="10"/>
          </p:nvPr>
        </p:nvSpPr>
        <p:spPr/>
        <p:txBody>
          <a:bodyPr/>
          <a:lstStyle/>
          <a:p>
            <a:pPr lvl="2" eaLnBrk="1" hangingPunct="1">
              <a:buFontTx/>
              <a:buNone/>
            </a:pPr>
            <a:r>
              <a:rPr lang="en-US" sz="2000" dirty="0"/>
              <a:t>S ::= AB    </a:t>
            </a:r>
          </a:p>
          <a:p>
            <a:pPr lvl="2" eaLnBrk="1" hangingPunct="1">
              <a:buFontTx/>
              <a:buNone/>
            </a:pPr>
            <a:r>
              <a:rPr lang="en-US" sz="2000" dirty="0"/>
              <a:t>A ::= </a:t>
            </a:r>
            <a:r>
              <a:rPr lang="en-US" sz="2000" dirty="0">
                <a:solidFill>
                  <a:srgbClr val="FF0000"/>
                </a:solidFill>
              </a:rPr>
              <a:t>x</a:t>
            </a:r>
            <a:r>
              <a:rPr lang="en-US" sz="2000" dirty="0">
                <a:solidFill>
                  <a:schemeClr val="accent2"/>
                </a:solidFill>
              </a:rPr>
              <a:t> </a:t>
            </a:r>
            <a:r>
              <a:rPr lang="en-US" sz="2000" dirty="0"/>
              <a:t>| </a:t>
            </a:r>
            <a:r>
              <a:rPr lang="en-US" sz="2000" dirty="0">
                <a:solidFill>
                  <a:srgbClr val="FF0000"/>
                </a:solidFill>
              </a:rPr>
              <a:t>y</a:t>
            </a:r>
            <a:r>
              <a:rPr lang="en-US" sz="2000" dirty="0"/>
              <a:t>  </a:t>
            </a:r>
          </a:p>
          <a:p>
            <a:pPr lvl="2" eaLnBrk="1" hangingPunct="1">
              <a:buFontTx/>
              <a:buNone/>
            </a:pPr>
            <a:r>
              <a:rPr lang="en-US" sz="2000" dirty="0"/>
              <a:t>B := </a:t>
            </a:r>
            <a:r>
              <a:rPr lang="en-US" sz="2000" dirty="0">
                <a:solidFill>
                  <a:srgbClr val="FF0000"/>
                </a:solidFill>
              </a:rPr>
              <a:t>z</a:t>
            </a:r>
            <a:r>
              <a:rPr lang="en-US" sz="2000" dirty="0">
                <a:solidFill>
                  <a:srgbClr val="0099FF"/>
                </a:solidFill>
              </a:rPr>
              <a:t> </a:t>
            </a:r>
            <a:r>
              <a:rPr lang="en-US" sz="2000" dirty="0"/>
              <a:t>| </a:t>
            </a:r>
            <a:r>
              <a:rPr lang="en-US" sz="2000" dirty="0">
                <a:solidFill>
                  <a:srgbClr val="FF0000"/>
                </a:solidFill>
              </a:rPr>
              <a:t>w</a:t>
            </a:r>
            <a:br>
              <a:rPr lang="en-US" sz="2000" dirty="0">
                <a:solidFill>
                  <a:schemeClr val="accent2"/>
                </a:solidFill>
              </a:rPr>
            </a:br>
            <a:endParaRPr lang="en-US" sz="2000" dirty="0">
              <a:solidFill>
                <a:schemeClr val="accent2"/>
              </a:solidFill>
            </a:endParaRPr>
          </a:p>
          <a:p>
            <a:pPr lvl="2" eaLnBrk="1" hangingPunct="1">
              <a:buFontTx/>
              <a:buNone/>
            </a:pPr>
            <a:r>
              <a:rPr lang="en-US" sz="2000" dirty="0"/>
              <a:t>String to parse:    </a:t>
            </a:r>
            <a:r>
              <a:rPr lang="en-US" sz="2000" dirty="0" err="1">
                <a:solidFill>
                  <a:srgbClr val="FF0000"/>
                </a:solidFill>
              </a:rPr>
              <a:t>xw</a:t>
            </a:r>
            <a:br>
              <a:rPr lang="en-US" sz="2000" dirty="0">
                <a:solidFill>
                  <a:schemeClr val="accent2"/>
                </a:solidFill>
              </a:rPr>
            </a:br>
            <a:endParaRPr lang="en-US" sz="2000" dirty="0">
              <a:solidFill>
                <a:schemeClr val="accent2"/>
              </a:solidFill>
            </a:endParaRPr>
          </a:p>
          <a:p>
            <a:pPr lvl="2" eaLnBrk="1" hangingPunct="1">
              <a:buFontTx/>
              <a:buNone/>
            </a:pPr>
            <a:r>
              <a:rPr lang="en-US" sz="2800" dirty="0"/>
              <a:t> </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3A6F4272-BF66-4FE1-8F5A-3473C1B7E250}" type="slidenum">
              <a:rPr lang="en-US"/>
              <a:pPr>
                <a:defRPr/>
              </a:pPr>
              <a:t>40</a:t>
            </a:fld>
            <a:endParaRPr lang="en-US"/>
          </a:p>
        </p:txBody>
      </p:sp>
    </p:spTree>
    <p:extLst>
      <p:ext uri="{BB962C8B-B14F-4D97-AF65-F5344CB8AC3E}">
        <p14:creationId xmlns:p14="http://schemas.microsoft.com/office/powerpoint/2010/main" val="85368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Bottom up parsing</a:t>
            </a:r>
          </a:p>
        </p:txBody>
      </p:sp>
      <p:sp>
        <p:nvSpPr>
          <p:cNvPr id="38914" name="Rectangle 2"/>
          <p:cNvSpPr>
            <a:spLocks noGrp="1" noChangeArrowheads="1"/>
          </p:cNvSpPr>
          <p:nvPr>
            <p:ph idx="10"/>
          </p:nvPr>
        </p:nvSpPr>
        <p:spPr/>
        <p:txBody>
          <a:bodyPr>
            <a:normAutofit/>
          </a:bodyPr>
          <a:lstStyle/>
          <a:p>
            <a:pPr lvl="2" eaLnBrk="1" hangingPunct="1">
              <a:lnSpc>
                <a:spcPct val="90000"/>
              </a:lnSpc>
              <a:buFontTx/>
              <a:buNone/>
            </a:pPr>
            <a:r>
              <a:rPr lang="en-US" dirty="0">
                <a:solidFill>
                  <a:schemeClr val="accent2"/>
                </a:solidFill>
              </a:rPr>
              <a:t>S ::= AB    </a:t>
            </a:r>
          </a:p>
          <a:p>
            <a:pPr lvl="2" eaLnBrk="1" hangingPunct="1">
              <a:lnSpc>
                <a:spcPct val="90000"/>
              </a:lnSpc>
              <a:buFontTx/>
              <a:buNone/>
            </a:pPr>
            <a:r>
              <a:rPr lang="en-US" dirty="0"/>
              <a:t>A ::= </a:t>
            </a:r>
            <a:r>
              <a:rPr lang="en-US" dirty="0">
                <a:solidFill>
                  <a:schemeClr val="accent4"/>
                </a:solidFill>
              </a:rPr>
              <a:t>x</a:t>
            </a:r>
            <a:r>
              <a:rPr lang="en-US" dirty="0">
                <a:solidFill>
                  <a:schemeClr val="accent2"/>
                </a:solidFill>
              </a:rPr>
              <a:t> </a:t>
            </a:r>
            <a:r>
              <a:rPr lang="en-US" dirty="0"/>
              <a:t>| </a:t>
            </a:r>
            <a:r>
              <a:rPr lang="en-US" dirty="0">
                <a:solidFill>
                  <a:schemeClr val="accent4"/>
                </a:solidFill>
              </a:rPr>
              <a:t>y</a:t>
            </a:r>
            <a:r>
              <a:rPr lang="en-US" dirty="0"/>
              <a:t>  </a:t>
            </a:r>
          </a:p>
          <a:p>
            <a:pPr lvl="2" eaLnBrk="1" hangingPunct="1">
              <a:lnSpc>
                <a:spcPct val="90000"/>
              </a:lnSpc>
              <a:buFontTx/>
              <a:buNone/>
            </a:pPr>
            <a:r>
              <a:rPr lang="en-US" dirty="0"/>
              <a:t>B := </a:t>
            </a:r>
            <a:r>
              <a:rPr lang="en-US" dirty="0">
                <a:solidFill>
                  <a:schemeClr val="accent4"/>
                </a:solidFill>
              </a:rPr>
              <a:t>z</a:t>
            </a:r>
            <a:r>
              <a:rPr lang="en-US" dirty="0">
                <a:solidFill>
                  <a:srgbClr val="0099FF"/>
                </a:solidFill>
              </a:rPr>
              <a:t> </a:t>
            </a:r>
            <a:r>
              <a:rPr lang="en-US" dirty="0"/>
              <a:t>| </a:t>
            </a:r>
            <a:r>
              <a:rPr lang="en-US" dirty="0">
                <a:solidFill>
                  <a:schemeClr val="accent4"/>
                </a:solidFill>
              </a:rPr>
              <a:t>w</a:t>
            </a:r>
            <a:br>
              <a:rPr lang="en-US" dirty="0">
                <a:solidFill>
                  <a:schemeClr val="accent2"/>
                </a:solidFill>
              </a:rPr>
            </a:br>
            <a:endParaRPr lang="en-US" dirty="0">
              <a:solidFill>
                <a:schemeClr val="accent2"/>
              </a:solidFill>
            </a:endParaRPr>
          </a:p>
          <a:p>
            <a:pPr lvl="2" eaLnBrk="1" hangingPunct="1">
              <a:lnSpc>
                <a:spcPct val="90000"/>
              </a:lnSpc>
              <a:buFontTx/>
              <a:buNone/>
            </a:pPr>
            <a:r>
              <a:rPr lang="en-US" dirty="0"/>
              <a:t>String to parse:    </a:t>
            </a:r>
            <a:r>
              <a:rPr lang="en-US" dirty="0" err="1">
                <a:solidFill>
                  <a:schemeClr val="accent2"/>
                </a:solidFill>
              </a:rPr>
              <a:t>xw</a:t>
            </a:r>
            <a:br>
              <a:rPr lang="en-US" dirty="0">
                <a:solidFill>
                  <a:schemeClr val="accent2"/>
                </a:solidFill>
              </a:rPr>
            </a:br>
            <a:endParaRPr lang="en-US" dirty="0">
              <a:solidFill>
                <a:schemeClr val="accent2"/>
              </a:solidFill>
            </a:endParaRPr>
          </a:p>
          <a:p>
            <a:pPr lvl="2" eaLnBrk="1" hangingPunct="1">
              <a:lnSpc>
                <a:spcPct val="90000"/>
              </a:lnSpc>
              <a:buFontTx/>
              <a:buNone/>
            </a:pPr>
            <a:r>
              <a:rPr lang="en-US" dirty="0">
                <a:solidFill>
                  <a:srgbClr val="0099FF"/>
                </a:solidFill>
              </a:rPr>
              <a:t>	</a:t>
            </a:r>
            <a:r>
              <a:rPr lang="en-US" dirty="0" err="1">
                <a:solidFill>
                  <a:schemeClr val="accent2"/>
                </a:solidFill>
              </a:rPr>
              <a:t>xw</a:t>
            </a:r>
            <a:endParaRPr lang="en-US" dirty="0">
              <a:solidFill>
                <a:schemeClr val="accent2"/>
              </a:solidFill>
            </a:endParaRPr>
          </a:p>
          <a:p>
            <a:pPr lvl="2" eaLnBrk="1" hangingPunct="1">
              <a:lnSpc>
                <a:spcPct val="90000"/>
              </a:lnSpc>
              <a:buFontTx/>
              <a:buNone/>
            </a:pPr>
            <a:r>
              <a:rPr lang="en-US" dirty="0"/>
              <a:t> 	 </a:t>
            </a:r>
            <a:r>
              <a:rPr lang="en-US" dirty="0">
                <a:cs typeface="Arial" charset="0"/>
              </a:rPr>
              <a:t>←</a:t>
            </a:r>
            <a:r>
              <a:rPr lang="en-US" dirty="0"/>
              <a:t> </a:t>
            </a:r>
            <a:br>
              <a:rPr lang="en-US" dirty="0"/>
            </a:br>
            <a:r>
              <a:rPr lang="en-US" dirty="0"/>
              <a:t>A</a:t>
            </a:r>
            <a:r>
              <a:rPr lang="en-US" dirty="0">
                <a:solidFill>
                  <a:schemeClr val="accent2"/>
                </a:solidFill>
              </a:rPr>
              <a:t>w</a:t>
            </a:r>
            <a:br>
              <a:rPr lang="en-US" dirty="0"/>
            </a:br>
            <a:r>
              <a:rPr lang="en-US" dirty="0"/>
              <a:t> </a:t>
            </a:r>
            <a:r>
              <a:rPr lang="en-US" dirty="0">
                <a:cs typeface="Arial" charset="0"/>
              </a:rPr>
              <a:t>←</a:t>
            </a:r>
            <a:r>
              <a:rPr lang="en-US" dirty="0"/>
              <a:t> </a:t>
            </a:r>
            <a:br>
              <a:rPr lang="en-US" dirty="0"/>
            </a:br>
            <a:r>
              <a:rPr lang="en-US" dirty="0">
                <a:solidFill>
                  <a:schemeClr val="accent2"/>
                </a:solidFill>
              </a:rPr>
              <a:t>AB</a:t>
            </a:r>
            <a:br>
              <a:rPr lang="en-US" dirty="0"/>
            </a:br>
            <a:r>
              <a:rPr lang="en-US" dirty="0"/>
              <a:t> </a:t>
            </a:r>
            <a:r>
              <a:rPr lang="en-US" dirty="0">
                <a:cs typeface="Arial" charset="0"/>
              </a:rPr>
              <a:t>←</a:t>
            </a:r>
            <a:r>
              <a:rPr lang="en-US" dirty="0"/>
              <a:t> </a:t>
            </a:r>
            <a:br>
              <a:rPr lang="en-US" dirty="0"/>
            </a:br>
            <a:r>
              <a:rPr lang="en-US" dirty="0">
                <a:solidFill>
                  <a:schemeClr val="accent2"/>
                </a:solidFill>
              </a:rPr>
              <a:t>S</a:t>
            </a:r>
            <a:r>
              <a:rPr lang="en-US" dirty="0">
                <a:solidFill>
                  <a:schemeClr val="hlink"/>
                </a:solidFill>
              </a:rPr>
              <a:t>    </a:t>
            </a:r>
            <a:r>
              <a:rPr lang="en-US" sz="2000" dirty="0"/>
              <a:t>This is the start symbol, so the string is in the language</a:t>
            </a:r>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A63C89B6-EC20-4F1E-B94B-64F592A889E5}" type="slidenum">
              <a:rPr lang="en-US"/>
              <a:pPr>
                <a:defRPr/>
              </a:pPr>
              <a:t>41</a:t>
            </a:fld>
            <a:endParaRPr lang="en-US"/>
          </a:p>
        </p:txBody>
      </p:sp>
    </p:spTree>
    <p:extLst>
      <p:ext uri="{BB962C8B-B14F-4D97-AF65-F5344CB8AC3E}">
        <p14:creationId xmlns:p14="http://schemas.microsoft.com/office/powerpoint/2010/main" val="1719257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Bottom-up parsing (1)</a:t>
            </a:r>
          </a:p>
        </p:txBody>
      </p:sp>
      <p:sp>
        <p:nvSpPr>
          <p:cNvPr id="39938" name="Rectangle 3"/>
          <p:cNvSpPr>
            <a:spLocks noGrp="1" noChangeArrowheads="1"/>
          </p:cNvSpPr>
          <p:nvPr>
            <p:ph idx="10"/>
          </p:nvPr>
        </p:nvSpPr>
        <p:spPr/>
        <p:txBody>
          <a:bodyPr/>
          <a:lstStyle/>
          <a:p>
            <a:pPr eaLnBrk="1" hangingPunct="1">
              <a:lnSpc>
                <a:spcPct val="80000"/>
              </a:lnSpc>
              <a:buFontTx/>
              <a:buNone/>
            </a:pPr>
            <a:r>
              <a:rPr lang="en-US" sz="2000" dirty="0"/>
              <a:t>S ::= </a:t>
            </a:r>
            <a:r>
              <a:rPr lang="en-US" sz="2000" dirty="0" err="1">
                <a:solidFill>
                  <a:schemeClr val="accent2"/>
                </a:solidFill>
              </a:rPr>
              <a:t>a</a:t>
            </a:r>
            <a:r>
              <a:rPr lang="en-US" sz="2000" dirty="0" err="1"/>
              <a:t>AB</a:t>
            </a:r>
            <a:r>
              <a:rPr lang="en-US" sz="2000" dirty="0" err="1">
                <a:solidFill>
                  <a:schemeClr val="accent2"/>
                </a:solidFill>
              </a:rPr>
              <a:t>e</a:t>
            </a:r>
            <a:endParaRPr lang="en-US" sz="2000" dirty="0">
              <a:solidFill>
                <a:schemeClr val="accent2"/>
              </a:solidFill>
            </a:endParaRPr>
          </a:p>
          <a:p>
            <a:pPr eaLnBrk="1" hangingPunct="1">
              <a:lnSpc>
                <a:spcPct val="80000"/>
              </a:lnSpc>
              <a:buFontTx/>
              <a:buNone/>
            </a:pPr>
            <a:r>
              <a:rPr lang="en-US" sz="2000" dirty="0"/>
              <a:t>A ::= </a:t>
            </a:r>
            <a:r>
              <a:rPr lang="en-US" sz="2000" dirty="0" err="1"/>
              <a:t>A</a:t>
            </a:r>
            <a:r>
              <a:rPr lang="en-US" sz="2000" dirty="0" err="1">
                <a:solidFill>
                  <a:schemeClr val="accent2"/>
                </a:solidFill>
              </a:rPr>
              <a:t>bc</a:t>
            </a:r>
            <a:r>
              <a:rPr lang="en-US" sz="2000" dirty="0">
                <a:solidFill>
                  <a:schemeClr val="accent2"/>
                </a:solidFill>
              </a:rPr>
              <a:t> </a:t>
            </a:r>
            <a:r>
              <a:rPr lang="en-US" sz="2000" dirty="0"/>
              <a:t>| </a:t>
            </a:r>
            <a:r>
              <a:rPr lang="en-US" sz="2000" dirty="0">
                <a:solidFill>
                  <a:schemeClr val="accent2"/>
                </a:solidFill>
              </a:rPr>
              <a:t>b</a:t>
            </a:r>
          </a:p>
          <a:p>
            <a:pPr eaLnBrk="1" hangingPunct="1">
              <a:lnSpc>
                <a:spcPct val="80000"/>
              </a:lnSpc>
              <a:buFontTx/>
              <a:buNone/>
            </a:pPr>
            <a:r>
              <a:rPr lang="en-US" sz="2000" dirty="0"/>
              <a:t>B ::= </a:t>
            </a:r>
            <a:r>
              <a:rPr lang="en-US" sz="2000" dirty="0">
                <a:solidFill>
                  <a:schemeClr val="accent2"/>
                </a:solidFill>
              </a:rPr>
              <a:t>d</a:t>
            </a:r>
            <a:br>
              <a:rPr lang="en-US" sz="2000" dirty="0"/>
            </a:br>
            <a:endParaRPr lang="en-US" sz="2000" dirty="0"/>
          </a:p>
          <a:p>
            <a:pPr eaLnBrk="1" hangingPunct="1">
              <a:lnSpc>
                <a:spcPct val="80000"/>
              </a:lnSpc>
              <a:buFontTx/>
              <a:buNone/>
            </a:pPr>
            <a:r>
              <a:rPr lang="en-US" sz="2000" dirty="0"/>
              <a:t>String to recognize:  </a:t>
            </a:r>
            <a:r>
              <a:rPr lang="en-US" sz="2000" dirty="0" err="1">
                <a:solidFill>
                  <a:schemeClr val="accent2"/>
                </a:solidFill>
              </a:rPr>
              <a:t>abbcde</a:t>
            </a:r>
            <a:r>
              <a:rPr lang="en-US" sz="2000" dirty="0"/>
              <a:t> </a:t>
            </a:r>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C03CD1D2-8145-4850-B4CF-B9409BE0C561}" type="slidenum">
              <a:rPr lang="en-US"/>
              <a:pPr>
                <a:defRPr/>
              </a:pPr>
              <a:t>42</a:t>
            </a:fld>
            <a:endParaRPr lang="en-US"/>
          </a:p>
        </p:txBody>
      </p:sp>
    </p:spTree>
    <p:extLst>
      <p:ext uri="{BB962C8B-B14F-4D97-AF65-F5344CB8AC3E}">
        <p14:creationId xmlns:p14="http://schemas.microsoft.com/office/powerpoint/2010/main" val="43587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952319"/>
            <a:ext cx="7556500" cy="1116012"/>
          </a:xfrm>
        </p:spPr>
        <p:txBody>
          <a:bodyPr>
            <a:normAutofit/>
          </a:bodyPr>
          <a:lstStyle/>
          <a:p>
            <a:r>
              <a:rPr lang="en-US" dirty="0"/>
              <a:t>Example 2: Bottom-up parsing (2) </a:t>
            </a:r>
          </a:p>
        </p:txBody>
      </p:sp>
      <p:sp>
        <p:nvSpPr>
          <p:cNvPr id="40962" name="Rectangle 2"/>
          <p:cNvSpPr>
            <a:spLocks noGrp="1" noChangeArrowheads="1"/>
          </p:cNvSpPr>
          <p:nvPr>
            <p:ph idx="10"/>
          </p:nvPr>
        </p:nvSpPr>
        <p:spPr>
          <a:xfrm>
            <a:off x="414953" y="1937702"/>
            <a:ext cx="7556500" cy="4098827"/>
          </a:xfrm>
        </p:spPr>
        <p:txBody>
          <a:bodyPr/>
          <a:lstStyle/>
          <a:p>
            <a:pPr eaLnBrk="1" hangingPunct="1">
              <a:lnSpc>
                <a:spcPct val="80000"/>
              </a:lnSpc>
              <a:buFontTx/>
              <a:buNone/>
            </a:pPr>
            <a:r>
              <a:rPr lang="en-US" sz="2000" dirty="0"/>
              <a:t>S ::= </a:t>
            </a:r>
            <a:r>
              <a:rPr lang="en-US" sz="2000" dirty="0" err="1">
                <a:solidFill>
                  <a:schemeClr val="accent2"/>
                </a:solidFill>
              </a:rPr>
              <a:t>a</a:t>
            </a:r>
            <a:r>
              <a:rPr lang="en-US" sz="2000" dirty="0" err="1"/>
              <a:t>AB</a:t>
            </a:r>
            <a:r>
              <a:rPr lang="en-US" sz="2000" dirty="0" err="1">
                <a:solidFill>
                  <a:schemeClr val="accent2"/>
                </a:solidFill>
              </a:rPr>
              <a:t>e</a:t>
            </a:r>
            <a:endParaRPr lang="en-US" sz="2000" dirty="0">
              <a:solidFill>
                <a:schemeClr val="accent2"/>
              </a:solidFill>
            </a:endParaRPr>
          </a:p>
          <a:p>
            <a:pPr eaLnBrk="1" hangingPunct="1">
              <a:lnSpc>
                <a:spcPct val="80000"/>
              </a:lnSpc>
              <a:buFontTx/>
              <a:buNone/>
            </a:pPr>
            <a:r>
              <a:rPr lang="en-US" sz="2000" dirty="0">
                <a:solidFill>
                  <a:schemeClr val="hlink"/>
                </a:solidFill>
              </a:rPr>
              <a:t>A</a:t>
            </a:r>
            <a:r>
              <a:rPr lang="en-US" sz="2000" dirty="0"/>
              <a:t> ::= </a:t>
            </a:r>
            <a:r>
              <a:rPr lang="en-US" sz="2000" dirty="0" err="1"/>
              <a:t>A</a:t>
            </a:r>
            <a:r>
              <a:rPr lang="en-US" sz="2000" dirty="0" err="1">
                <a:solidFill>
                  <a:schemeClr val="accent2"/>
                </a:solidFill>
              </a:rPr>
              <a:t>bc</a:t>
            </a:r>
            <a:r>
              <a:rPr lang="en-US" sz="2000" dirty="0">
                <a:solidFill>
                  <a:schemeClr val="accent2"/>
                </a:solidFill>
              </a:rPr>
              <a:t> </a:t>
            </a:r>
            <a:r>
              <a:rPr lang="en-US" sz="2000" dirty="0"/>
              <a:t>| </a:t>
            </a:r>
            <a:r>
              <a:rPr lang="en-US" sz="2000" dirty="0">
                <a:solidFill>
                  <a:schemeClr val="hlink"/>
                </a:solidFill>
              </a:rPr>
              <a:t>b</a:t>
            </a:r>
          </a:p>
          <a:p>
            <a:pPr eaLnBrk="1" hangingPunct="1">
              <a:lnSpc>
                <a:spcPct val="80000"/>
              </a:lnSpc>
              <a:buFontTx/>
              <a:buNone/>
            </a:pPr>
            <a:r>
              <a:rPr lang="en-US" sz="2000" dirty="0"/>
              <a:t>B ::= </a:t>
            </a:r>
            <a:r>
              <a:rPr lang="en-US" sz="2000" dirty="0">
                <a:solidFill>
                  <a:schemeClr val="accent2"/>
                </a:solidFill>
              </a:rPr>
              <a:t>d</a:t>
            </a:r>
            <a:br>
              <a:rPr lang="en-US" sz="2000" dirty="0"/>
            </a:br>
            <a:endParaRPr lang="en-US" sz="2000" dirty="0"/>
          </a:p>
          <a:p>
            <a:pPr eaLnBrk="1" hangingPunct="1">
              <a:lnSpc>
                <a:spcPct val="80000"/>
              </a:lnSpc>
              <a:buFontTx/>
              <a:buNone/>
            </a:pPr>
            <a:r>
              <a:rPr lang="en-US" sz="2000" dirty="0"/>
              <a:t>String to recognize:  </a:t>
            </a:r>
            <a:r>
              <a:rPr lang="en-US" sz="2000" dirty="0" err="1">
                <a:solidFill>
                  <a:schemeClr val="accent2"/>
                </a:solidFill>
              </a:rPr>
              <a:t>abbcde</a:t>
            </a:r>
            <a:r>
              <a:rPr lang="en-US" sz="2000" dirty="0">
                <a:solidFill>
                  <a:schemeClr val="accent2"/>
                </a:solidFill>
              </a:rPr>
              <a:t> </a:t>
            </a:r>
          </a:p>
          <a:p>
            <a:pPr eaLnBrk="1" hangingPunct="1">
              <a:lnSpc>
                <a:spcPct val="80000"/>
              </a:lnSpc>
            </a:pPr>
            <a:r>
              <a:rPr lang="en-US" sz="2000" dirty="0"/>
              <a:t>Scan, looking for substring that matches the right side of some production.  </a:t>
            </a:r>
          </a:p>
          <a:p>
            <a:pPr eaLnBrk="1" hangingPunct="1">
              <a:lnSpc>
                <a:spcPct val="80000"/>
              </a:lnSpc>
            </a:pPr>
            <a:r>
              <a:rPr lang="en-US" sz="2000" dirty="0">
                <a:solidFill>
                  <a:schemeClr val="accent2"/>
                </a:solidFill>
              </a:rPr>
              <a:t>b</a:t>
            </a:r>
            <a:r>
              <a:rPr lang="en-US" sz="2000" dirty="0"/>
              <a:t> and </a:t>
            </a:r>
            <a:r>
              <a:rPr lang="en-US" sz="2000" dirty="0">
                <a:solidFill>
                  <a:schemeClr val="accent2"/>
                </a:solidFill>
              </a:rPr>
              <a:t>d</a:t>
            </a:r>
            <a:r>
              <a:rPr lang="en-US" sz="2000" dirty="0"/>
              <a:t> qualify.  </a:t>
            </a:r>
          </a:p>
          <a:p>
            <a:pPr eaLnBrk="1" hangingPunct="1">
              <a:lnSpc>
                <a:spcPct val="80000"/>
              </a:lnSpc>
            </a:pPr>
            <a:r>
              <a:rPr lang="en-US" sz="2000" dirty="0"/>
              <a:t>Choose leftmost one, </a:t>
            </a:r>
            <a:r>
              <a:rPr lang="en-US" sz="2000" dirty="0">
                <a:solidFill>
                  <a:schemeClr val="accent2"/>
                </a:solidFill>
              </a:rPr>
              <a:t>b</a:t>
            </a:r>
            <a:r>
              <a:rPr lang="en-US" sz="2000" dirty="0"/>
              <a:t>, and replace it by A</a:t>
            </a:r>
          </a:p>
          <a:p>
            <a:pPr lvl="1" eaLnBrk="1" hangingPunct="1">
              <a:lnSpc>
                <a:spcPct val="80000"/>
              </a:lnSpc>
              <a:buFontTx/>
              <a:buNone/>
            </a:pPr>
            <a:r>
              <a:rPr lang="en-US" sz="2000" dirty="0" err="1">
                <a:solidFill>
                  <a:schemeClr val="accent2"/>
                </a:solidFill>
              </a:rPr>
              <a:t>a</a:t>
            </a:r>
            <a:r>
              <a:rPr lang="en-US" sz="2000" dirty="0" err="1">
                <a:solidFill>
                  <a:schemeClr val="hlink"/>
                </a:solidFill>
              </a:rPr>
              <a:t>b</a:t>
            </a:r>
            <a:r>
              <a:rPr lang="en-US" sz="2000" dirty="0" err="1">
                <a:solidFill>
                  <a:schemeClr val="accent2"/>
                </a:solidFill>
              </a:rPr>
              <a:t>bcde</a:t>
            </a:r>
            <a:endParaRPr lang="en-US" sz="2000" dirty="0">
              <a:solidFill>
                <a:schemeClr val="accent2"/>
              </a:solidFill>
            </a:endParaRPr>
          </a:p>
          <a:p>
            <a:pPr lvl="1" eaLnBrk="1" hangingPunct="1">
              <a:lnSpc>
                <a:spcPct val="80000"/>
              </a:lnSpc>
              <a:buFontTx/>
              <a:buNone/>
            </a:pPr>
            <a:r>
              <a:rPr lang="en-US" sz="2000" dirty="0">
                <a:cs typeface="Arial" charset="0"/>
              </a:rPr>
              <a:t>←</a:t>
            </a:r>
          </a:p>
          <a:p>
            <a:pPr lvl="1" eaLnBrk="1" hangingPunct="1">
              <a:lnSpc>
                <a:spcPct val="80000"/>
              </a:lnSpc>
              <a:buFontTx/>
              <a:buNone/>
            </a:pPr>
            <a:r>
              <a:rPr lang="en-US" sz="2000" dirty="0" err="1">
                <a:solidFill>
                  <a:schemeClr val="accent2"/>
                </a:solidFill>
              </a:rPr>
              <a:t>a</a:t>
            </a:r>
            <a:r>
              <a:rPr lang="en-US" sz="2000" dirty="0" err="1">
                <a:solidFill>
                  <a:schemeClr val="hlink"/>
                </a:solidFill>
              </a:rPr>
              <a:t>A</a:t>
            </a:r>
            <a:r>
              <a:rPr lang="en-US" sz="2000" dirty="0" err="1">
                <a:solidFill>
                  <a:schemeClr val="accent2"/>
                </a:solidFill>
              </a:rPr>
              <a:t>bcde</a:t>
            </a:r>
            <a:r>
              <a:rPr lang="en-US" sz="1800" dirty="0"/>
              <a:t>    </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0A160FE0-42CC-4FC9-A091-F1E9145F0A3C}" type="slidenum">
              <a:rPr lang="en-US"/>
              <a:pPr>
                <a:defRPr/>
              </a:pPr>
              <a:t>43</a:t>
            </a:fld>
            <a:endParaRPr lang="en-US"/>
          </a:p>
        </p:txBody>
      </p:sp>
    </p:spTree>
    <p:extLst>
      <p:ext uri="{BB962C8B-B14F-4D97-AF65-F5344CB8AC3E}">
        <p14:creationId xmlns:p14="http://schemas.microsoft.com/office/powerpoint/2010/main" val="2226886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Bottom-up parsing (3)</a:t>
            </a:r>
          </a:p>
        </p:txBody>
      </p:sp>
      <p:sp>
        <p:nvSpPr>
          <p:cNvPr id="41986" name="Rectangle 2"/>
          <p:cNvSpPr>
            <a:spLocks noGrp="1" noChangeArrowheads="1"/>
          </p:cNvSpPr>
          <p:nvPr>
            <p:ph idx="10"/>
          </p:nvPr>
        </p:nvSpPr>
        <p:spPr>
          <a:xfrm>
            <a:off x="327868" y="2307816"/>
            <a:ext cx="8282732" cy="4098827"/>
          </a:xfrm>
        </p:spPr>
        <p:txBody>
          <a:bodyPr>
            <a:normAutofit fontScale="85000" lnSpcReduction="20000"/>
          </a:bodyPr>
          <a:lstStyle/>
          <a:p>
            <a:pPr eaLnBrk="1" hangingPunct="1">
              <a:lnSpc>
                <a:spcPct val="80000"/>
              </a:lnSpc>
              <a:buFontTx/>
              <a:buNone/>
            </a:pPr>
            <a:r>
              <a:rPr lang="en-US" sz="2000" dirty="0"/>
              <a:t>S ::= </a:t>
            </a:r>
            <a:r>
              <a:rPr lang="en-US" sz="2000" dirty="0" err="1">
                <a:solidFill>
                  <a:schemeClr val="accent2"/>
                </a:solidFill>
              </a:rPr>
              <a:t>a</a:t>
            </a:r>
            <a:r>
              <a:rPr lang="en-US" sz="2000" dirty="0" err="1"/>
              <a:t>AB</a:t>
            </a:r>
            <a:r>
              <a:rPr lang="en-US" sz="2000" dirty="0" err="1">
                <a:solidFill>
                  <a:schemeClr val="accent2"/>
                </a:solidFill>
              </a:rPr>
              <a:t>e</a:t>
            </a:r>
            <a:endParaRPr lang="en-US" sz="2000" dirty="0">
              <a:solidFill>
                <a:schemeClr val="accent2"/>
              </a:solidFill>
            </a:endParaRPr>
          </a:p>
          <a:p>
            <a:pPr eaLnBrk="1" hangingPunct="1">
              <a:lnSpc>
                <a:spcPct val="80000"/>
              </a:lnSpc>
              <a:buFontTx/>
              <a:buNone/>
            </a:pPr>
            <a:r>
              <a:rPr lang="en-US" sz="2000" dirty="0">
                <a:solidFill>
                  <a:schemeClr val="hlink"/>
                </a:solidFill>
              </a:rPr>
              <a:t>A</a:t>
            </a:r>
            <a:r>
              <a:rPr lang="en-US" sz="2000" dirty="0"/>
              <a:t> ::= </a:t>
            </a:r>
            <a:r>
              <a:rPr lang="en-US" sz="2000" dirty="0" err="1">
                <a:solidFill>
                  <a:schemeClr val="hlink"/>
                </a:solidFill>
              </a:rPr>
              <a:t>Abc</a:t>
            </a:r>
            <a:r>
              <a:rPr lang="en-US" sz="2000" dirty="0">
                <a:solidFill>
                  <a:schemeClr val="accent2"/>
                </a:solidFill>
              </a:rPr>
              <a:t> </a:t>
            </a:r>
            <a:r>
              <a:rPr lang="en-US" sz="2000" dirty="0"/>
              <a:t>| </a:t>
            </a:r>
            <a:r>
              <a:rPr lang="en-US" sz="2000" dirty="0">
                <a:solidFill>
                  <a:schemeClr val="accent2"/>
                </a:solidFill>
              </a:rPr>
              <a:t>b</a:t>
            </a:r>
          </a:p>
          <a:p>
            <a:pPr eaLnBrk="1" hangingPunct="1">
              <a:lnSpc>
                <a:spcPct val="80000"/>
              </a:lnSpc>
              <a:buFontTx/>
              <a:buNone/>
            </a:pPr>
            <a:r>
              <a:rPr lang="en-US" sz="2000" dirty="0"/>
              <a:t>B ::= </a:t>
            </a:r>
            <a:r>
              <a:rPr lang="en-US" sz="2000" dirty="0">
                <a:solidFill>
                  <a:schemeClr val="accent2"/>
                </a:solidFill>
              </a:rPr>
              <a:t>d</a:t>
            </a:r>
            <a:br>
              <a:rPr lang="en-US" sz="2000" dirty="0"/>
            </a:br>
            <a:endParaRPr lang="en-US" sz="2000" dirty="0"/>
          </a:p>
          <a:p>
            <a:pPr eaLnBrk="1" hangingPunct="1">
              <a:lnSpc>
                <a:spcPct val="80000"/>
              </a:lnSpc>
              <a:buFontTx/>
              <a:buNone/>
            </a:pPr>
            <a:r>
              <a:rPr lang="en-US" sz="2000" dirty="0"/>
              <a:t>String to recognize:  </a:t>
            </a:r>
            <a:r>
              <a:rPr lang="en-US" sz="2000" dirty="0" err="1">
                <a:solidFill>
                  <a:schemeClr val="accent2"/>
                </a:solidFill>
              </a:rPr>
              <a:t>abbcde</a:t>
            </a:r>
            <a:r>
              <a:rPr lang="en-US" sz="2000" dirty="0">
                <a:solidFill>
                  <a:schemeClr val="accent2"/>
                </a:solidFill>
              </a:rPr>
              <a:t> </a:t>
            </a:r>
          </a:p>
          <a:p>
            <a:pPr lvl="1" eaLnBrk="1" hangingPunct="1">
              <a:lnSpc>
                <a:spcPct val="80000"/>
              </a:lnSpc>
              <a:buFontTx/>
              <a:buNone/>
            </a:pPr>
            <a:r>
              <a:rPr lang="en-US" sz="2000" dirty="0" err="1">
                <a:solidFill>
                  <a:schemeClr val="accent2"/>
                </a:solidFill>
              </a:rPr>
              <a:t>abbcde</a:t>
            </a:r>
            <a:endParaRPr lang="en-US" sz="2000" dirty="0">
              <a:solidFill>
                <a:schemeClr val="accent2"/>
              </a:solidFill>
            </a:endParaRPr>
          </a:p>
          <a:p>
            <a:pPr lvl="1" eaLnBrk="1" hangingPunct="1">
              <a:lnSpc>
                <a:spcPct val="80000"/>
              </a:lnSpc>
              <a:buFontTx/>
              <a:buNone/>
            </a:pPr>
            <a:r>
              <a:rPr lang="en-US" sz="2000" dirty="0">
                <a:cs typeface="Arial" charset="0"/>
              </a:rPr>
              <a:t>←</a:t>
            </a:r>
          </a:p>
          <a:p>
            <a:pPr lvl="1" eaLnBrk="1" hangingPunct="1">
              <a:lnSpc>
                <a:spcPct val="80000"/>
              </a:lnSpc>
              <a:buFontTx/>
              <a:buNone/>
            </a:pPr>
            <a:r>
              <a:rPr lang="en-US" sz="2000" dirty="0" err="1">
                <a:solidFill>
                  <a:schemeClr val="accent2"/>
                </a:solidFill>
              </a:rPr>
              <a:t>a</a:t>
            </a:r>
            <a:r>
              <a:rPr lang="en-US" sz="2000" dirty="0" err="1"/>
              <a:t>A</a:t>
            </a:r>
            <a:r>
              <a:rPr lang="en-US" sz="2000" dirty="0" err="1">
                <a:solidFill>
                  <a:schemeClr val="accent2"/>
                </a:solidFill>
              </a:rPr>
              <a:t>bcde</a:t>
            </a:r>
            <a:r>
              <a:rPr lang="en-US" sz="1800" dirty="0"/>
              <a:t>  </a:t>
            </a:r>
          </a:p>
          <a:p>
            <a:pPr eaLnBrk="1" hangingPunct="1">
              <a:lnSpc>
                <a:spcPct val="80000"/>
              </a:lnSpc>
            </a:pPr>
            <a:r>
              <a:rPr lang="en-US" sz="2000" dirty="0"/>
              <a:t>Now substrings </a:t>
            </a:r>
            <a:r>
              <a:rPr lang="en-US" sz="2000" dirty="0" err="1"/>
              <a:t>A</a:t>
            </a:r>
            <a:r>
              <a:rPr lang="en-US" sz="2000" dirty="0" err="1">
                <a:solidFill>
                  <a:schemeClr val="accent2"/>
                </a:solidFill>
              </a:rPr>
              <a:t>bc</a:t>
            </a:r>
            <a:r>
              <a:rPr lang="en-US" sz="2000" dirty="0">
                <a:solidFill>
                  <a:srgbClr val="0099FF"/>
                </a:solidFill>
              </a:rPr>
              <a:t>,</a:t>
            </a:r>
            <a:r>
              <a:rPr lang="en-US" sz="2000" dirty="0"/>
              <a:t> </a:t>
            </a:r>
            <a:r>
              <a:rPr lang="en-US" sz="2000" dirty="0">
                <a:solidFill>
                  <a:schemeClr val="accent2"/>
                </a:solidFill>
              </a:rPr>
              <a:t>b</a:t>
            </a:r>
            <a:r>
              <a:rPr lang="en-US" sz="2000" dirty="0">
                <a:solidFill>
                  <a:srgbClr val="0099FF"/>
                </a:solidFill>
              </a:rPr>
              <a:t>,</a:t>
            </a:r>
            <a:r>
              <a:rPr lang="en-US" sz="2000" dirty="0"/>
              <a:t> and </a:t>
            </a:r>
            <a:r>
              <a:rPr lang="en-US" sz="2000" dirty="0">
                <a:solidFill>
                  <a:schemeClr val="accent2"/>
                </a:solidFill>
              </a:rPr>
              <a:t>d</a:t>
            </a:r>
            <a:r>
              <a:rPr lang="en-US" sz="2000" dirty="0"/>
              <a:t> match a </a:t>
            </a:r>
            <a:r>
              <a:rPr lang="en-US" sz="2000" dirty="0" err="1"/>
              <a:t>r.h.s</a:t>
            </a:r>
            <a:r>
              <a:rPr lang="en-US" sz="2000" dirty="0"/>
              <a:t>, </a:t>
            </a:r>
            <a:r>
              <a:rPr lang="en-US" sz="2000" dirty="0" err="1"/>
              <a:t>A</a:t>
            </a:r>
            <a:r>
              <a:rPr lang="en-US" sz="2000" dirty="0" err="1">
                <a:solidFill>
                  <a:schemeClr val="accent2"/>
                </a:solidFill>
              </a:rPr>
              <a:t>bc</a:t>
            </a:r>
            <a:r>
              <a:rPr lang="en-US" sz="2000" dirty="0">
                <a:solidFill>
                  <a:schemeClr val="accent2"/>
                </a:solidFill>
              </a:rPr>
              <a:t> </a:t>
            </a:r>
            <a:r>
              <a:rPr lang="en-US" sz="2000" dirty="0"/>
              <a:t>is leftmost, so replace </a:t>
            </a:r>
            <a:r>
              <a:rPr lang="en-US" sz="2000" dirty="0" err="1"/>
              <a:t>A</a:t>
            </a:r>
            <a:r>
              <a:rPr lang="en-US" sz="2000" dirty="0" err="1">
                <a:solidFill>
                  <a:schemeClr val="accent2"/>
                </a:solidFill>
              </a:rPr>
              <a:t>bc</a:t>
            </a:r>
            <a:r>
              <a:rPr lang="en-US" sz="2000" dirty="0"/>
              <a:t> by A</a:t>
            </a:r>
          </a:p>
          <a:p>
            <a:pPr lvl="1" eaLnBrk="1" hangingPunct="1">
              <a:lnSpc>
                <a:spcPct val="80000"/>
              </a:lnSpc>
              <a:buFontTx/>
              <a:buNone/>
            </a:pPr>
            <a:r>
              <a:rPr lang="en-US" sz="2800" dirty="0" err="1">
                <a:solidFill>
                  <a:schemeClr val="accent2"/>
                </a:solidFill>
              </a:rPr>
              <a:t>a</a:t>
            </a:r>
            <a:r>
              <a:rPr lang="en-US" sz="2800" dirty="0" err="1">
                <a:solidFill>
                  <a:schemeClr val="hlink"/>
                </a:solidFill>
              </a:rPr>
              <a:t>Abc</a:t>
            </a:r>
            <a:r>
              <a:rPr lang="en-US" sz="2800" dirty="0" err="1">
                <a:solidFill>
                  <a:schemeClr val="accent2"/>
                </a:solidFill>
              </a:rPr>
              <a:t>de</a:t>
            </a:r>
            <a:endParaRPr lang="en-US" sz="2000" dirty="0"/>
          </a:p>
          <a:p>
            <a:pPr lvl="1" eaLnBrk="1" hangingPunct="1">
              <a:lnSpc>
                <a:spcPct val="80000"/>
              </a:lnSpc>
              <a:buFontTx/>
              <a:buNone/>
            </a:pPr>
            <a:r>
              <a:rPr lang="en-US" sz="2000" dirty="0">
                <a:cs typeface="Arial" charset="0"/>
              </a:rPr>
              <a:t>←</a:t>
            </a:r>
            <a:r>
              <a:rPr lang="en-US" sz="2000" dirty="0"/>
              <a:t> </a:t>
            </a:r>
          </a:p>
          <a:p>
            <a:pPr lvl="1" eaLnBrk="1" hangingPunct="1">
              <a:lnSpc>
                <a:spcPct val="80000"/>
              </a:lnSpc>
              <a:buFontTx/>
              <a:buNone/>
            </a:pPr>
            <a:r>
              <a:rPr lang="en-US" sz="2800" dirty="0" err="1">
                <a:solidFill>
                  <a:schemeClr val="accent2"/>
                </a:solidFill>
              </a:rPr>
              <a:t>a</a:t>
            </a:r>
            <a:r>
              <a:rPr lang="en-US" sz="2800" dirty="0" err="1">
                <a:solidFill>
                  <a:schemeClr val="hlink"/>
                </a:solidFill>
              </a:rPr>
              <a:t>A</a:t>
            </a:r>
            <a:r>
              <a:rPr lang="en-US" sz="2800" dirty="0" err="1">
                <a:solidFill>
                  <a:schemeClr val="accent2"/>
                </a:solidFill>
              </a:rPr>
              <a:t>de</a:t>
            </a:r>
            <a:r>
              <a:rPr lang="en-US" sz="1800" dirty="0">
                <a:solidFill>
                  <a:schemeClr val="accent2"/>
                </a:solidFill>
              </a:rPr>
              <a:t> </a:t>
            </a:r>
            <a:r>
              <a:rPr lang="en-US" sz="2000" dirty="0"/>
              <a:t>  </a:t>
            </a:r>
          </a:p>
          <a:p>
            <a:pPr lvl="1" eaLnBrk="1" hangingPunct="1">
              <a:lnSpc>
                <a:spcPct val="80000"/>
              </a:lnSpc>
              <a:buFontTx/>
              <a:buNone/>
            </a:pPr>
            <a:r>
              <a:rPr lang="en-US" sz="2000" dirty="0"/>
              <a:t>  </a:t>
            </a:r>
            <a:endParaRPr lang="en-US"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D105D3DE-7045-45FB-8BFF-4852EC17C8E5}" type="slidenum">
              <a:rPr lang="en-US"/>
              <a:pPr>
                <a:defRPr/>
              </a:pPr>
              <a:t>44</a:t>
            </a:fld>
            <a:endParaRPr lang="en-US"/>
          </a:p>
        </p:txBody>
      </p:sp>
    </p:spTree>
    <p:extLst>
      <p:ext uri="{BB962C8B-B14F-4D97-AF65-F5344CB8AC3E}">
        <p14:creationId xmlns:p14="http://schemas.microsoft.com/office/powerpoint/2010/main" val="3609385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Bottom-up parsing (4)</a:t>
            </a:r>
          </a:p>
        </p:txBody>
      </p:sp>
      <p:sp>
        <p:nvSpPr>
          <p:cNvPr id="43010" name="Rectangle 2"/>
          <p:cNvSpPr>
            <a:spLocks noGrp="1" noChangeArrowheads="1"/>
          </p:cNvSpPr>
          <p:nvPr>
            <p:ph idx="10"/>
          </p:nvPr>
        </p:nvSpPr>
        <p:spPr/>
        <p:txBody>
          <a:bodyPr>
            <a:normAutofit fontScale="85000" lnSpcReduction="20000"/>
          </a:bodyPr>
          <a:lstStyle/>
          <a:p>
            <a:pPr eaLnBrk="1" hangingPunct="1">
              <a:lnSpc>
                <a:spcPct val="80000"/>
              </a:lnSpc>
              <a:buFontTx/>
              <a:buNone/>
            </a:pPr>
            <a:r>
              <a:rPr lang="en-US" sz="2000" dirty="0"/>
              <a:t>S ::= </a:t>
            </a:r>
            <a:r>
              <a:rPr lang="en-US" sz="2000" dirty="0" err="1">
                <a:solidFill>
                  <a:schemeClr val="accent2"/>
                </a:solidFill>
              </a:rPr>
              <a:t>a</a:t>
            </a:r>
            <a:r>
              <a:rPr lang="en-US" sz="2000" dirty="0" err="1"/>
              <a:t>AB</a:t>
            </a:r>
            <a:r>
              <a:rPr lang="en-US" sz="2000" dirty="0" err="1">
                <a:solidFill>
                  <a:schemeClr val="accent2"/>
                </a:solidFill>
              </a:rPr>
              <a:t>e</a:t>
            </a:r>
            <a:endParaRPr lang="en-US" sz="2000" dirty="0">
              <a:solidFill>
                <a:schemeClr val="accent2"/>
              </a:solidFill>
            </a:endParaRPr>
          </a:p>
          <a:p>
            <a:pPr eaLnBrk="1" hangingPunct="1">
              <a:lnSpc>
                <a:spcPct val="80000"/>
              </a:lnSpc>
              <a:buFontTx/>
              <a:buNone/>
            </a:pPr>
            <a:r>
              <a:rPr lang="en-US" sz="2000" dirty="0"/>
              <a:t>A ::= </a:t>
            </a:r>
            <a:r>
              <a:rPr lang="en-US" sz="2000" dirty="0" err="1"/>
              <a:t>A</a:t>
            </a:r>
            <a:r>
              <a:rPr lang="en-US" sz="2000" dirty="0" err="1">
                <a:solidFill>
                  <a:schemeClr val="accent2"/>
                </a:solidFill>
              </a:rPr>
              <a:t>bc</a:t>
            </a:r>
            <a:r>
              <a:rPr lang="en-US" sz="2000" dirty="0">
                <a:solidFill>
                  <a:schemeClr val="accent2"/>
                </a:solidFill>
              </a:rPr>
              <a:t> </a:t>
            </a:r>
            <a:r>
              <a:rPr lang="en-US" sz="2000" dirty="0"/>
              <a:t>| </a:t>
            </a:r>
            <a:r>
              <a:rPr lang="en-US" sz="2000" dirty="0">
                <a:solidFill>
                  <a:schemeClr val="accent2"/>
                </a:solidFill>
              </a:rPr>
              <a:t>b</a:t>
            </a:r>
          </a:p>
          <a:p>
            <a:pPr eaLnBrk="1" hangingPunct="1">
              <a:lnSpc>
                <a:spcPct val="80000"/>
              </a:lnSpc>
              <a:buFontTx/>
              <a:buNone/>
            </a:pPr>
            <a:r>
              <a:rPr lang="en-US" sz="2000" dirty="0">
                <a:solidFill>
                  <a:schemeClr val="hlink"/>
                </a:solidFill>
              </a:rPr>
              <a:t>B</a:t>
            </a:r>
            <a:r>
              <a:rPr lang="en-US" sz="2000" dirty="0"/>
              <a:t> ::= </a:t>
            </a:r>
            <a:r>
              <a:rPr lang="en-US" sz="2000" dirty="0">
                <a:solidFill>
                  <a:schemeClr val="hlink"/>
                </a:solidFill>
              </a:rPr>
              <a:t>d</a:t>
            </a:r>
            <a:br>
              <a:rPr lang="en-US" sz="2000" dirty="0"/>
            </a:br>
            <a:endParaRPr lang="en-US" sz="2000" dirty="0"/>
          </a:p>
          <a:p>
            <a:pPr eaLnBrk="1" hangingPunct="1">
              <a:lnSpc>
                <a:spcPct val="80000"/>
              </a:lnSpc>
              <a:buFontTx/>
              <a:buNone/>
            </a:pPr>
            <a:r>
              <a:rPr lang="en-US" sz="2000" dirty="0"/>
              <a:t>String to recognize:  </a:t>
            </a:r>
            <a:r>
              <a:rPr lang="en-US" sz="2000" dirty="0" err="1">
                <a:solidFill>
                  <a:schemeClr val="accent2"/>
                </a:solidFill>
              </a:rPr>
              <a:t>abbcde</a:t>
            </a:r>
            <a:r>
              <a:rPr lang="en-US" sz="2000" dirty="0">
                <a:solidFill>
                  <a:schemeClr val="accent2"/>
                </a:solidFill>
              </a:rPr>
              <a:t> </a:t>
            </a:r>
          </a:p>
          <a:p>
            <a:pPr lvl="1" eaLnBrk="1" hangingPunct="1">
              <a:lnSpc>
                <a:spcPct val="80000"/>
              </a:lnSpc>
              <a:buFontTx/>
              <a:buNone/>
            </a:pPr>
            <a:r>
              <a:rPr lang="en-US" sz="2000" dirty="0" err="1">
                <a:solidFill>
                  <a:schemeClr val="accent2"/>
                </a:solidFill>
              </a:rPr>
              <a:t>abbcde</a:t>
            </a:r>
            <a:endParaRPr lang="en-US" sz="2000" dirty="0">
              <a:solidFill>
                <a:schemeClr val="accent2"/>
              </a:solidFill>
            </a:endParaRPr>
          </a:p>
          <a:p>
            <a:pPr lvl="1" eaLnBrk="1" hangingPunct="1">
              <a:lnSpc>
                <a:spcPct val="80000"/>
              </a:lnSpc>
              <a:buFontTx/>
              <a:buNone/>
            </a:pPr>
            <a:r>
              <a:rPr lang="en-US" sz="2000" dirty="0">
                <a:cs typeface="Arial" charset="0"/>
              </a:rPr>
              <a:t>←</a:t>
            </a:r>
          </a:p>
          <a:p>
            <a:pPr lvl="1" eaLnBrk="1" hangingPunct="1">
              <a:lnSpc>
                <a:spcPct val="80000"/>
              </a:lnSpc>
              <a:buFontTx/>
              <a:buNone/>
            </a:pPr>
            <a:r>
              <a:rPr lang="en-US" sz="2000" dirty="0" err="1">
                <a:solidFill>
                  <a:schemeClr val="accent2"/>
                </a:solidFill>
              </a:rPr>
              <a:t>a</a:t>
            </a:r>
            <a:r>
              <a:rPr lang="en-US" sz="2000" dirty="0" err="1"/>
              <a:t>A</a:t>
            </a:r>
            <a:r>
              <a:rPr lang="en-US" sz="2000" dirty="0" err="1">
                <a:solidFill>
                  <a:schemeClr val="accent2"/>
                </a:solidFill>
              </a:rPr>
              <a:t>bcde</a:t>
            </a:r>
            <a:r>
              <a:rPr lang="en-US" sz="1800" dirty="0"/>
              <a:t>  </a:t>
            </a:r>
          </a:p>
          <a:p>
            <a:pPr lvl="1" eaLnBrk="1" hangingPunct="1">
              <a:lnSpc>
                <a:spcPct val="80000"/>
              </a:lnSpc>
              <a:buFontTx/>
              <a:buNone/>
            </a:pPr>
            <a:r>
              <a:rPr lang="en-US" sz="2000" dirty="0">
                <a:cs typeface="Arial" charset="0"/>
              </a:rPr>
              <a:t>←</a:t>
            </a:r>
            <a:r>
              <a:rPr lang="en-US" sz="2000" dirty="0"/>
              <a:t> </a:t>
            </a:r>
          </a:p>
          <a:p>
            <a:pPr lvl="1" eaLnBrk="1" hangingPunct="1">
              <a:lnSpc>
                <a:spcPct val="80000"/>
              </a:lnSpc>
              <a:buFontTx/>
              <a:buNone/>
            </a:pPr>
            <a:r>
              <a:rPr lang="en-US" sz="2000" dirty="0" err="1">
                <a:solidFill>
                  <a:schemeClr val="accent2"/>
                </a:solidFill>
              </a:rPr>
              <a:t>a</a:t>
            </a:r>
            <a:r>
              <a:rPr lang="en-US" sz="2000" dirty="0" err="1"/>
              <a:t>A</a:t>
            </a:r>
            <a:r>
              <a:rPr lang="en-US" sz="2000" dirty="0" err="1">
                <a:solidFill>
                  <a:schemeClr val="accent2"/>
                </a:solidFill>
              </a:rPr>
              <a:t>de</a:t>
            </a:r>
            <a:r>
              <a:rPr lang="en-US" sz="1600" dirty="0">
                <a:solidFill>
                  <a:schemeClr val="accent2"/>
                </a:solidFill>
              </a:rPr>
              <a:t> </a:t>
            </a:r>
            <a:r>
              <a:rPr lang="en-US" sz="1800" dirty="0"/>
              <a:t>  </a:t>
            </a:r>
          </a:p>
          <a:p>
            <a:pPr eaLnBrk="1" hangingPunct="1">
              <a:lnSpc>
                <a:spcPct val="80000"/>
              </a:lnSpc>
            </a:pPr>
            <a:r>
              <a:rPr lang="en-US" sz="2400" dirty="0"/>
              <a:t>replace </a:t>
            </a:r>
            <a:r>
              <a:rPr lang="en-US" sz="2400" dirty="0">
                <a:solidFill>
                  <a:schemeClr val="accent2"/>
                </a:solidFill>
              </a:rPr>
              <a:t>d</a:t>
            </a:r>
            <a:r>
              <a:rPr lang="en-US" sz="2400" dirty="0"/>
              <a:t> with B</a:t>
            </a:r>
          </a:p>
          <a:p>
            <a:pPr lvl="1" eaLnBrk="1" hangingPunct="1">
              <a:lnSpc>
                <a:spcPct val="80000"/>
              </a:lnSpc>
              <a:buFontTx/>
              <a:buNone/>
            </a:pPr>
            <a:r>
              <a:rPr lang="en-US" sz="2800" dirty="0" err="1">
                <a:solidFill>
                  <a:schemeClr val="accent2"/>
                </a:solidFill>
              </a:rPr>
              <a:t>a</a:t>
            </a:r>
            <a:r>
              <a:rPr lang="en-US" sz="2800" dirty="0" err="1"/>
              <a:t>A</a:t>
            </a:r>
            <a:r>
              <a:rPr lang="en-US" sz="2800" dirty="0" err="1">
                <a:solidFill>
                  <a:schemeClr val="hlink"/>
                </a:solidFill>
              </a:rPr>
              <a:t>d</a:t>
            </a:r>
            <a:r>
              <a:rPr lang="en-US" sz="2800" dirty="0" err="1">
                <a:solidFill>
                  <a:schemeClr val="accent2"/>
                </a:solidFill>
              </a:rPr>
              <a:t>e</a:t>
            </a:r>
            <a:r>
              <a:rPr lang="en-US" sz="2000" dirty="0">
                <a:solidFill>
                  <a:schemeClr val="accent2"/>
                </a:solidFill>
              </a:rPr>
              <a:t> </a:t>
            </a:r>
          </a:p>
          <a:p>
            <a:pPr lvl="1" eaLnBrk="1" hangingPunct="1">
              <a:lnSpc>
                <a:spcPct val="80000"/>
              </a:lnSpc>
              <a:buFontTx/>
              <a:buNone/>
            </a:pPr>
            <a:r>
              <a:rPr lang="en-US" sz="1800" dirty="0">
                <a:cs typeface="Arial" charset="0"/>
              </a:rPr>
              <a:t>←</a:t>
            </a:r>
            <a:r>
              <a:rPr lang="en-US" sz="1800" dirty="0"/>
              <a:t> </a:t>
            </a:r>
          </a:p>
          <a:p>
            <a:pPr lvl="1" eaLnBrk="1" hangingPunct="1">
              <a:lnSpc>
                <a:spcPct val="80000"/>
              </a:lnSpc>
              <a:buFontTx/>
              <a:buNone/>
            </a:pPr>
            <a:r>
              <a:rPr lang="en-US" sz="2800" dirty="0" err="1">
                <a:solidFill>
                  <a:schemeClr val="accent2"/>
                </a:solidFill>
              </a:rPr>
              <a:t>a</a:t>
            </a:r>
            <a:r>
              <a:rPr lang="en-US" sz="2800" dirty="0" err="1">
                <a:solidFill>
                  <a:schemeClr val="tx2"/>
                </a:solidFill>
              </a:rPr>
              <a:t>A</a:t>
            </a:r>
            <a:r>
              <a:rPr lang="en-US" sz="2800" dirty="0" err="1">
                <a:solidFill>
                  <a:schemeClr val="hlink"/>
                </a:solidFill>
              </a:rPr>
              <a:t>B</a:t>
            </a:r>
            <a:r>
              <a:rPr lang="en-US" sz="2800" dirty="0" err="1">
                <a:solidFill>
                  <a:schemeClr val="accent2"/>
                </a:solidFill>
              </a:rPr>
              <a:t>e</a:t>
            </a:r>
            <a:endParaRPr lang="en-US" sz="2400"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A1AFD6F0-EE56-4EA1-88FF-0E7B0773A8A5}" type="slidenum">
              <a:rPr lang="en-US"/>
              <a:pPr>
                <a:defRPr/>
              </a:pPr>
              <a:t>45</a:t>
            </a:fld>
            <a:endParaRPr lang="en-US"/>
          </a:p>
        </p:txBody>
      </p:sp>
    </p:spTree>
    <p:extLst>
      <p:ext uri="{BB962C8B-B14F-4D97-AF65-F5344CB8AC3E}">
        <p14:creationId xmlns:p14="http://schemas.microsoft.com/office/powerpoint/2010/main" val="315527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Bottom-up parsing (5)</a:t>
            </a:r>
          </a:p>
        </p:txBody>
      </p:sp>
      <p:sp>
        <p:nvSpPr>
          <p:cNvPr id="44034" name="Rectangle 2"/>
          <p:cNvSpPr>
            <a:spLocks noGrp="1" noChangeArrowheads="1"/>
          </p:cNvSpPr>
          <p:nvPr>
            <p:ph idx="10"/>
          </p:nvPr>
        </p:nvSpPr>
        <p:spPr/>
        <p:txBody>
          <a:bodyPr>
            <a:normAutofit fontScale="92500" lnSpcReduction="20000"/>
          </a:bodyPr>
          <a:lstStyle/>
          <a:p>
            <a:pPr eaLnBrk="1" hangingPunct="1">
              <a:lnSpc>
                <a:spcPct val="80000"/>
              </a:lnSpc>
              <a:buFontTx/>
              <a:buNone/>
            </a:pPr>
            <a:r>
              <a:rPr lang="en-US" sz="2000" dirty="0">
                <a:solidFill>
                  <a:schemeClr val="hlink"/>
                </a:solidFill>
              </a:rPr>
              <a:t>S ::= </a:t>
            </a:r>
            <a:r>
              <a:rPr lang="en-US" sz="2000" dirty="0" err="1">
                <a:solidFill>
                  <a:schemeClr val="hlink"/>
                </a:solidFill>
              </a:rPr>
              <a:t>aABe</a:t>
            </a:r>
            <a:endParaRPr lang="en-US" sz="2000" dirty="0">
              <a:solidFill>
                <a:schemeClr val="hlink"/>
              </a:solidFill>
            </a:endParaRPr>
          </a:p>
          <a:p>
            <a:pPr eaLnBrk="1" hangingPunct="1">
              <a:lnSpc>
                <a:spcPct val="80000"/>
              </a:lnSpc>
              <a:buFontTx/>
              <a:buNone/>
            </a:pPr>
            <a:r>
              <a:rPr lang="en-US" sz="2000" dirty="0"/>
              <a:t>A ::= </a:t>
            </a:r>
            <a:r>
              <a:rPr lang="en-US" sz="2000" dirty="0" err="1"/>
              <a:t>A</a:t>
            </a:r>
            <a:r>
              <a:rPr lang="en-US" sz="2000" dirty="0" err="1">
                <a:solidFill>
                  <a:schemeClr val="accent2"/>
                </a:solidFill>
              </a:rPr>
              <a:t>bc</a:t>
            </a:r>
            <a:r>
              <a:rPr lang="en-US" sz="2000" dirty="0">
                <a:solidFill>
                  <a:schemeClr val="accent2"/>
                </a:solidFill>
              </a:rPr>
              <a:t> </a:t>
            </a:r>
            <a:r>
              <a:rPr lang="en-US" sz="2000" dirty="0"/>
              <a:t>| </a:t>
            </a:r>
            <a:r>
              <a:rPr lang="en-US" sz="2000" dirty="0">
                <a:solidFill>
                  <a:schemeClr val="accent2"/>
                </a:solidFill>
              </a:rPr>
              <a:t>b</a:t>
            </a:r>
          </a:p>
          <a:p>
            <a:pPr eaLnBrk="1" hangingPunct="1">
              <a:lnSpc>
                <a:spcPct val="80000"/>
              </a:lnSpc>
              <a:buFontTx/>
              <a:buNone/>
            </a:pPr>
            <a:r>
              <a:rPr lang="en-US" sz="2000" dirty="0"/>
              <a:t>B ::= </a:t>
            </a:r>
            <a:r>
              <a:rPr lang="en-US" sz="2000" dirty="0">
                <a:solidFill>
                  <a:schemeClr val="accent2"/>
                </a:solidFill>
              </a:rPr>
              <a:t>d</a:t>
            </a:r>
            <a:br>
              <a:rPr lang="en-US" sz="2000" dirty="0"/>
            </a:br>
            <a:endParaRPr lang="en-US" sz="2000" dirty="0"/>
          </a:p>
          <a:p>
            <a:pPr eaLnBrk="1" hangingPunct="1">
              <a:lnSpc>
                <a:spcPct val="80000"/>
              </a:lnSpc>
              <a:buFontTx/>
              <a:buNone/>
            </a:pPr>
            <a:r>
              <a:rPr lang="en-US" sz="2000" dirty="0"/>
              <a:t>String to recognize:  </a:t>
            </a:r>
            <a:r>
              <a:rPr lang="en-US" sz="2000" dirty="0" err="1">
                <a:solidFill>
                  <a:schemeClr val="accent2"/>
                </a:solidFill>
              </a:rPr>
              <a:t>abbcde</a:t>
            </a:r>
            <a:r>
              <a:rPr lang="en-US" sz="2000" dirty="0">
                <a:solidFill>
                  <a:schemeClr val="accent2"/>
                </a:solidFill>
              </a:rPr>
              <a:t> </a:t>
            </a:r>
          </a:p>
          <a:p>
            <a:pPr lvl="1" eaLnBrk="1" hangingPunct="1">
              <a:lnSpc>
                <a:spcPct val="80000"/>
              </a:lnSpc>
              <a:buFontTx/>
              <a:buNone/>
            </a:pPr>
            <a:r>
              <a:rPr lang="en-US" sz="2000" dirty="0" err="1">
                <a:solidFill>
                  <a:schemeClr val="accent2"/>
                </a:solidFill>
              </a:rPr>
              <a:t>abbcde</a:t>
            </a:r>
            <a:endParaRPr lang="en-US" sz="2000" dirty="0">
              <a:solidFill>
                <a:schemeClr val="accent2"/>
              </a:solidFill>
            </a:endParaRPr>
          </a:p>
          <a:p>
            <a:pPr lvl="1" eaLnBrk="1" hangingPunct="1">
              <a:lnSpc>
                <a:spcPct val="80000"/>
              </a:lnSpc>
              <a:buFontTx/>
              <a:buNone/>
            </a:pPr>
            <a:r>
              <a:rPr lang="en-US" sz="2000" dirty="0">
                <a:cs typeface="Arial" charset="0"/>
              </a:rPr>
              <a:t>←</a:t>
            </a:r>
          </a:p>
          <a:p>
            <a:pPr lvl="1" eaLnBrk="1" hangingPunct="1">
              <a:lnSpc>
                <a:spcPct val="80000"/>
              </a:lnSpc>
              <a:buFontTx/>
              <a:buNone/>
            </a:pPr>
            <a:r>
              <a:rPr lang="en-US" sz="2000" dirty="0" err="1">
                <a:solidFill>
                  <a:schemeClr val="accent2"/>
                </a:solidFill>
              </a:rPr>
              <a:t>a</a:t>
            </a:r>
            <a:r>
              <a:rPr lang="en-US" sz="2000" dirty="0" err="1"/>
              <a:t>A</a:t>
            </a:r>
            <a:r>
              <a:rPr lang="en-US" sz="2000" dirty="0" err="1">
                <a:solidFill>
                  <a:schemeClr val="accent2"/>
                </a:solidFill>
              </a:rPr>
              <a:t>bcde</a:t>
            </a:r>
            <a:r>
              <a:rPr lang="en-US" sz="1800" dirty="0"/>
              <a:t>  </a:t>
            </a:r>
          </a:p>
          <a:p>
            <a:pPr lvl="1" eaLnBrk="1" hangingPunct="1">
              <a:lnSpc>
                <a:spcPct val="80000"/>
              </a:lnSpc>
              <a:buFontTx/>
              <a:buNone/>
            </a:pPr>
            <a:r>
              <a:rPr lang="en-US" sz="2000" dirty="0">
                <a:cs typeface="Arial" charset="0"/>
              </a:rPr>
              <a:t>←</a:t>
            </a:r>
            <a:r>
              <a:rPr lang="en-US" sz="2000" dirty="0"/>
              <a:t> </a:t>
            </a:r>
          </a:p>
          <a:p>
            <a:pPr lvl="1" eaLnBrk="1" hangingPunct="1">
              <a:lnSpc>
                <a:spcPct val="80000"/>
              </a:lnSpc>
              <a:buFontTx/>
              <a:buNone/>
            </a:pPr>
            <a:r>
              <a:rPr lang="en-US" sz="2000" dirty="0" err="1">
                <a:solidFill>
                  <a:schemeClr val="accent2"/>
                </a:solidFill>
              </a:rPr>
              <a:t>a</a:t>
            </a:r>
            <a:r>
              <a:rPr lang="en-US" sz="2000" dirty="0" err="1"/>
              <a:t>A</a:t>
            </a:r>
            <a:r>
              <a:rPr lang="en-US" sz="2000" dirty="0" err="1">
                <a:solidFill>
                  <a:schemeClr val="accent2"/>
                </a:solidFill>
              </a:rPr>
              <a:t>de</a:t>
            </a:r>
            <a:r>
              <a:rPr lang="en-US" sz="1600" dirty="0">
                <a:solidFill>
                  <a:schemeClr val="accent2"/>
                </a:solidFill>
              </a:rPr>
              <a:t> </a:t>
            </a:r>
            <a:r>
              <a:rPr lang="en-US" sz="1800" dirty="0"/>
              <a:t>  </a:t>
            </a:r>
          </a:p>
          <a:p>
            <a:pPr lvl="1" eaLnBrk="1" hangingPunct="1">
              <a:lnSpc>
                <a:spcPct val="80000"/>
              </a:lnSpc>
              <a:buFontTx/>
              <a:buNone/>
            </a:pPr>
            <a:r>
              <a:rPr lang="en-US" sz="1800" dirty="0">
                <a:cs typeface="Arial" charset="0"/>
              </a:rPr>
              <a:t>←</a:t>
            </a:r>
            <a:r>
              <a:rPr lang="en-US" sz="1800" dirty="0"/>
              <a:t> </a:t>
            </a:r>
          </a:p>
          <a:p>
            <a:pPr lvl="1" eaLnBrk="1" hangingPunct="1">
              <a:lnSpc>
                <a:spcPct val="80000"/>
              </a:lnSpc>
              <a:buFontTx/>
              <a:buNone/>
            </a:pPr>
            <a:r>
              <a:rPr lang="en-US" sz="2000" dirty="0" err="1">
                <a:solidFill>
                  <a:schemeClr val="hlink"/>
                </a:solidFill>
              </a:rPr>
              <a:t>aABe</a:t>
            </a:r>
            <a:endParaRPr lang="en-US" sz="2000" dirty="0">
              <a:solidFill>
                <a:schemeClr val="hlink"/>
              </a:solidFill>
            </a:endParaRPr>
          </a:p>
          <a:p>
            <a:pPr lvl="1" eaLnBrk="1" hangingPunct="1">
              <a:lnSpc>
                <a:spcPct val="80000"/>
              </a:lnSpc>
              <a:buFontTx/>
              <a:buNone/>
            </a:pPr>
            <a:r>
              <a:rPr lang="en-US" sz="1800" dirty="0">
                <a:cs typeface="Arial" charset="0"/>
              </a:rPr>
              <a:t>←</a:t>
            </a:r>
            <a:r>
              <a:rPr lang="en-US" sz="1800" dirty="0"/>
              <a:t> </a:t>
            </a:r>
          </a:p>
          <a:p>
            <a:pPr lvl="1" eaLnBrk="1" hangingPunct="1">
              <a:lnSpc>
                <a:spcPct val="80000"/>
              </a:lnSpc>
              <a:buFontTx/>
              <a:buNone/>
            </a:pPr>
            <a:r>
              <a:rPr lang="en-US" sz="2000" dirty="0">
                <a:solidFill>
                  <a:schemeClr val="hlink"/>
                </a:solidFill>
              </a:rPr>
              <a:t>S</a:t>
            </a:r>
          </a:p>
          <a:p>
            <a:pPr lvl="1" eaLnBrk="1" hangingPunct="1">
              <a:lnSpc>
                <a:spcPct val="80000"/>
              </a:lnSpc>
              <a:buFontTx/>
              <a:buNone/>
            </a:pPr>
            <a:endParaRPr lang="en-US" sz="2000" dirty="0"/>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7FEB4F51-0F10-4A64-A83D-915D3E93FE6F}" type="slidenum">
              <a:rPr lang="en-US"/>
              <a:pPr>
                <a:defRPr/>
              </a:pPr>
              <a:t>46</a:t>
            </a:fld>
            <a:endParaRPr lang="en-US"/>
          </a:p>
        </p:txBody>
      </p:sp>
    </p:spTree>
    <p:extLst>
      <p:ext uri="{BB962C8B-B14F-4D97-AF65-F5344CB8AC3E}">
        <p14:creationId xmlns:p14="http://schemas.microsoft.com/office/powerpoint/2010/main" val="121896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Top-down parsing</a:t>
            </a:r>
          </a:p>
        </p:txBody>
      </p:sp>
      <p:sp>
        <p:nvSpPr>
          <p:cNvPr id="45058" name="Rectangle 3"/>
          <p:cNvSpPr>
            <a:spLocks noGrp="1" noChangeArrowheads="1"/>
          </p:cNvSpPr>
          <p:nvPr>
            <p:ph idx="10"/>
          </p:nvPr>
        </p:nvSpPr>
        <p:spPr/>
        <p:txBody>
          <a:bodyPr/>
          <a:lstStyle/>
          <a:p>
            <a:pPr lvl="1" eaLnBrk="1" hangingPunct="1"/>
            <a:r>
              <a:rPr lang="en-US" dirty="0"/>
              <a:t>Start with start  symbol in language</a:t>
            </a:r>
          </a:p>
          <a:p>
            <a:pPr lvl="1" eaLnBrk="1" hangingPunct="1"/>
            <a:r>
              <a:rPr lang="en-US" dirty="0"/>
              <a:t>At each step, replace a </a:t>
            </a:r>
            <a:r>
              <a:rPr lang="en-US" dirty="0" err="1"/>
              <a:t>nonterminal</a:t>
            </a:r>
            <a:r>
              <a:rPr lang="en-US" dirty="0"/>
              <a:t> symbol with one of its productions, trying to match prefixes in the sentence </a:t>
            </a:r>
          </a:p>
          <a:p>
            <a:pPr lvl="1" eaLnBrk="1" hangingPunct="1"/>
            <a:r>
              <a:rPr lang="en-US" dirty="0"/>
              <a:t>Remove matching prefixes</a:t>
            </a:r>
          </a:p>
          <a:p>
            <a:pPr lvl="1" eaLnBrk="1" hangingPunct="1"/>
            <a:r>
              <a:rPr lang="en-US" dirty="0"/>
              <a:t>If the resulting string is empty, then the sentence is in the grammar</a:t>
            </a:r>
          </a:p>
        </p:txBody>
      </p:sp>
      <p:sp>
        <p:nvSpPr>
          <p:cNvPr id="3"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78871119-6207-4520-A378-C1C04EC53996}" type="slidenum">
              <a:rPr lang="en-US"/>
              <a:pPr>
                <a:defRPr/>
              </a:pPr>
              <a:t>47</a:t>
            </a:fld>
            <a:endParaRPr lang="en-US"/>
          </a:p>
        </p:txBody>
      </p:sp>
    </p:spTree>
    <p:extLst>
      <p:ext uri="{BB962C8B-B14F-4D97-AF65-F5344CB8AC3E}">
        <p14:creationId xmlns:p14="http://schemas.microsoft.com/office/powerpoint/2010/main" val="3464307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Top-down parsing (1)</a:t>
            </a:r>
          </a:p>
        </p:txBody>
      </p:sp>
      <p:sp>
        <p:nvSpPr>
          <p:cNvPr id="46082" name="Rectangle 3"/>
          <p:cNvSpPr>
            <a:spLocks noGrp="1" noChangeArrowheads="1"/>
          </p:cNvSpPr>
          <p:nvPr>
            <p:ph idx="10"/>
          </p:nvPr>
        </p:nvSpPr>
        <p:spPr/>
        <p:txBody>
          <a:bodyPr/>
          <a:lstStyle/>
          <a:p>
            <a:pPr lvl="2" eaLnBrk="1" hangingPunct="1">
              <a:buFontTx/>
              <a:buNone/>
            </a:pPr>
            <a:r>
              <a:rPr lang="en-US" dirty="0"/>
              <a:t>S ::= AB    </a:t>
            </a:r>
          </a:p>
          <a:p>
            <a:pPr lvl="2" eaLnBrk="1" hangingPunct="1">
              <a:buFontTx/>
              <a:buNone/>
            </a:pPr>
            <a:r>
              <a:rPr lang="en-US" dirty="0"/>
              <a:t>A ::= </a:t>
            </a:r>
            <a:r>
              <a:rPr lang="en-US" dirty="0">
                <a:solidFill>
                  <a:schemeClr val="accent4"/>
                </a:solidFill>
              </a:rPr>
              <a:t>x</a:t>
            </a:r>
            <a:r>
              <a:rPr lang="en-US" dirty="0">
                <a:solidFill>
                  <a:srgbClr val="0099FF"/>
                </a:solidFill>
              </a:rPr>
              <a:t> </a:t>
            </a:r>
            <a:r>
              <a:rPr lang="en-US" dirty="0"/>
              <a:t>| </a:t>
            </a:r>
            <a:r>
              <a:rPr lang="en-US" dirty="0">
                <a:solidFill>
                  <a:schemeClr val="accent4"/>
                </a:solidFill>
              </a:rPr>
              <a:t>y</a:t>
            </a:r>
            <a:r>
              <a:rPr lang="en-US" dirty="0"/>
              <a:t>  </a:t>
            </a:r>
          </a:p>
          <a:p>
            <a:pPr lvl="2" eaLnBrk="1" hangingPunct="1">
              <a:buFontTx/>
              <a:buNone/>
            </a:pPr>
            <a:r>
              <a:rPr lang="en-US" dirty="0"/>
              <a:t>B := </a:t>
            </a:r>
            <a:r>
              <a:rPr lang="en-US" dirty="0">
                <a:solidFill>
                  <a:schemeClr val="accent4"/>
                </a:solidFill>
              </a:rPr>
              <a:t>z</a:t>
            </a:r>
            <a:r>
              <a:rPr lang="en-US" dirty="0">
                <a:solidFill>
                  <a:srgbClr val="0099FF"/>
                </a:solidFill>
              </a:rPr>
              <a:t> </a:t>
            </a:r>
            <a:r>
              <a:rPr lang="en-US" dirty="0"/>
              <a:t>| </a:t>
            </a:r>
            <a:r>
              <a:rPr lang="en-US" dirty="0">
                <a:solidFill>
                  <a:schemeClr val="accent4"/>
                </a:solidFill>
              </a:rPr>
              <a:t>w</a:t>
            </a:r>
            <a:br>
              <a:rPr lang="en-US" dirty="0">
                <a:solidFill>
                  <a:srgbClr val="0099FF"/>
                </a:solidFill>
              </a:rPr>
            </a:br>
            <a:endParaRPr lang="en-US" dirty="0">
              <a:solidFill>
                <a:srgbClr val="0099FF"/>
              </a:solidFill>
            </a:endParaRPr>
          </a:p>
          <a:p>
            <a:pPr eaLnBrk="1" hangingPunct="1">
              <a:buFontTx/>
              <a:buNone/>
            </a:pPr>
            <a:r>
              <a:rPr lang="en-US" sz="2000" dirty="0"/>
              <a:t>String to parse </a:t>
            </a:r>
            <a:r>
              <a:rPr lang="en-US" sz="2000" dirty="0" err="1">
                <a:solidFill>
                  <a:schemeClr val="accent4"/>
                </a:solidFill>
              </a:rPr>
              <a:t>xw</a:t>
            </a:r>
            <a:endParaRPr lang="en-US" sz="2000" dirty="0">
              <a:solidFill>
                <a:schemeClr val="accent4"/>
              </a:solidFill>
            </a:endParaRPr>
          </a:p>
          <a:p>
            <a:pPr eaLnBrk="1" hangingPunct="1">
              <a:buFontTx/>
              <a:buNone/>
            </a:pPr>
            <a:endParaRPr lang="en-US" dirty="0">
              <a:solidFill>
                <a:srgbClr val="0099FF"/>
              </a:solidFill>
            </a:endParaRPr>
          </a:p>
        </p:txBody>
      </p:sp>
      <p:sp>
        <p:nvSpPr>
          <p:cNvPr id="3" name="Slide Number Placeholder 5"/>
          <p:cNvSpPr>
            <a:spLocks noGrp="1"/>
          </p:cNvSpPr>
          <p:nvPr>
            <p:ph type="sldNum" sz="quarter" idx="4294967295"/>
          </p:nvPr>
        </p:nvSpPr>
        <p:spPr>
          <a:xfrm>
            <a:off x="8186057" y="6408738"/>
            <a:ext cx="957943" cy="365125"/>
          </a:xfrm>
          <a:prstGeom prst="rect">
            <a:avLst/>
          </a:prstGeom>
        </p:spPr>
        <p:txBody>
          <a:bodyPr/>
          <a:lstStyle/>
          <a:p>
            <a:pPr>
              <a:defRPr/>
            </a:pPr>
            <a:fld id="{73F30B7A-0A9D-46CA-BA0D-DF249CC36392}" type="slidenum">
              <a:rPr lang="en-US"/>
              <a:pPr>
                <a:defRPr/>
              </a:pPr>
              <a:t>48</a:t>
            </a:fld>
            <a:endParaRPr lang="en-US"/>
          </a:p>
        </p:txBody>
      </p:sp>
    </p:spTree>
    <p:extLst>
      <p:ext uri="{BB962C8B-B14F-4D97-AF65-F5344CB8AC3E}">
        <p14:creationId xmlns:p14="http://schemas.microsoft.com/office/powerpoint/2010/main" val="988759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Top-down parsing (2)</a:t>
            </a:r>
          </a:p>
        </p:txBody>
      </p:sp>
      <p:sp>
        <p:nvSpPr>
          <p:cNvPr id="47106" name="Rectangle 2"/>
          <p:cNvSpPr>
            <a:spLocks noGrp="1" noChangeArrowheads="1"/>
          </p:cNvSpPr>
          <p:nvPr>
            <p:ph idx="10"/>
          </p:nvPr>
        </p:nvSpPr>
        <p:spPr>
          <a:xfrm>
            <a:off x="327868" y="2307816"/>
            <a:ext cx="3580103" cy="4098827"/>
          </a:xfrm>
        </p:spPr>
        <p:txBody>
          <a:bodyPr/>
          <a:lstStyle/>
          <a:p>
            <a:pPr lvl="2" eaLnBrk="1" hangingPunct="1">
              <a:buFontTx/>
              <a:buNone/>
            </a:pPr>
            <a:r>
              <a:rPr lang="en-US" dirty="0"/>
              <a:t>S ::= AB    </a:t>
            </a:r>
          </a:p>
          <a:p>
            <a:pPr lvl="2" eaLnBrk="1" hangingPunct="1">
              <a:buFontTx/>
              <a:buNone/>
            </a:pPr>
            <a:r>
              <a:rPr lang="en-US" dirty="0"/>
              <a:t>A ::= </a:t>
            </a:r>
            <a:r>
              <a:rPr lang="en-US" dirty="0">
                <a:solidFill>
                  <a:schemeClr val="accent4"/>
                </a:solidFill>
              </a:rPr>
              <a:t>x</a:t>
            </a:r>
            <a:r>
              <a:rPr lang="en-US" dirty="0">
                <a:solidFill>
                  <a:srgbClr val="0099FF"/>
                </a:solidFill>
              </a:rPr>
              <a:t> </a:t>
            </a:r>
            <a:r>
              <a:rPr lang="en-US" dirty="0"/>
              <a:t>| </a:t>
            </a:r>
            <a:r>
              <a:rPr lang="en-US" dirty="0">
                <a:solidFill>
                  <a:schemeClr val="accent4"/>
                </a:solidFill>
              </a:rPr>
              <a:t>y</a:t>
            </a:r>
            <a:r>
              <a:rPr lang="en-US" dirty="0"/>
              <a:t>  </a:t>
            </a:r>
          </a:p>
          <a:p>
            <a:pPr lvl="2" eaLnBrk="1" hangingPunct="1">
              <a:buFontTx/>
              <a:buNone/>
            </a:pPr>
            <a:r>
              <a:rPr lang="en-US" dirty="0"/>
              <a:t>B :=  </a:t>
            </a:r>
            <a:r>
              <a:rPr lang="en-US" dirty="0">
                <a:solidFill>
                  <a:schemeClr val="accent4"/>
                </a:solidFill>
              </a:rPr>
              <a:t>z</a:t>
            </a:r>
            <a:r>
              <a:rPr lang="en-US" dirty="0">
                <a:solidFill>
                  <a:srgbClr val="0099FF"/>
                </a:solidFill>
              </a:rPr>
              <a:t> </a:t>
            </a:r>
            <a:r>
              <a:rPr lang="en-US" dirty="0"/>
              <a:t>| </a:t>
            </a:r>
            <a:r>
              <a:rPr lang="en-US" dirty="0">
                <a:solidFill>
                  <a:schemeClr val="accent4"/>
                </a:solidFill>
              </a:rPr>
              <a:t>w</a:t>
            </a:r>
            <a:br>
              <a:rPr lang="en-US" dirty="0">
                <a:solidFill>
                  <a:srgbClr val="0099FF"/>
                </a:solidFill>
              </a:rPr>
            </a:br>
            <a:endParaRPr lang="en-US" dirty="0">
              <a:solidFill>
                <a:srgbClr val="0099FF"/>
              </a:solidFill>
            </a:endParaRPr>
          </a:p>
          <a:p>
            <a:pPr eaLnBrk="1" hangingPunct="1">
              <a:buFontTx/>
              <a:buNone/>
            </a:pPr>
            <a:r>
              <a:rPr lang="en-US" sz="2000" dirty="0"/>
              <a:t>String to parse </a:t>
            </a:r>
            <a:r>
              <a:rPr lang="en-US" sz="2000" dirty="0" err="1">
                <a:solidFill>
                  <a:schemeClr val="accent4"/>
                </a:solidFill>
              </a:rPr>
              <a:t>xw</a:t>
            </a:r>
            <a:endParaRPr lang="en-US" sz="2000" dirty="0">
              <a:solidFill>
                <a:schemeClr val="accent4"/>
              </a:solidFill>
            </a:endParaRPr>
          </a:p>
          <a:p>
            <a:endParaRPr lang="en-US" dirty="0">
              <a:solidFill>
                <a:srgbClr val="0099FF"/>
              </a:solidFill>
            </a:endParaRPr>
          </a:p>
        </p:txBody>
      </p:sp>
      <p:sp>
        <p:nvSpPr>
          <p:cNvPr id="3" name="Slide Number Placeholder 5"/>
          <p:cNvSpPr>
            <a:spLocks noGrp="1"/>
          </p:cNvSpPr>
          <p:nvPr>
            <p:ph type="sldNum" sz="quarter" idx="4294967295"/>
          </p:nvPr>
        </p:nvSpPr>
        <p:spPr>
          <a:xfrm>
            <a:off x="8777288" y="6408738"/>
            <a:ext cx="366712" cy="365125"/>
          </a:xfrm>
          <a:prstGeom prst="rect">
            <a:avLst/>
          </a:prstGeom>
        </p:spPr>
        <p:txBody>
          <a:bodyPr/>
          <a:lstStyle/>
          <a:p>
            <a:pPr>
              <a:defRPr/>
            </a:pPr>
            <a:fld id="{EF8FECD8-F7B0-4660-9CC6-A4A504450146}" type="slidenum">
              <a:rPr lang="en-US"/>
              <a:pPr>
                <a:defRPr/>
              </a:pPr>
              <a:t>49</a:t>
            </a:fld>
            <a:endParaRPr lang="en-US"/>
          </a:p>
        </p:txBody>
      </p:sp>
      <p:sp>
        <p:nvSpPr>
          <p:cNvPr id="4" name="TextBox 3">
            <a:extLst>
              <a:ext uri="{FF2B5EF4-FFF2-40B4-BE49-F238E27FC236}">
                <a16:creationId xmlns:a16="http://schemas.microsoft.com/office/drawing/2014/main" id="{985CB3C2-1E34-487A-8C48-84AA9A5E8FA5}"/>
              </a:ext>
            </a:extLst>
          </p:cNvPr>
          <p:cNvSpPr txBox="1"/>
          <p:nvPr/>
        </p:nvSpPr>
        <p:spPr>
          <a:xfrm>
            <a:off x="5072743" y="2307817"/>
            <a:ext cx="1632857" cy="2585323"/>
          </a:xfrm>
          <a:prstGeom prst="rect">
            <a:avLst/>
          </a:prstGeom>
          <a:noFill/>
        </p:spPr>
        <p:txBody>
          <a:bodyPr wrap="square" rtlCol="0">
            <a:spAutoFit/>
          </a:bodyPr>
          <a:lstStyle/>
          <a:p>
            <a:r>
              <a:rPr lang="en-US" dirty="0"/>
              <a:t>S 	</a:t>
            </a:r>
            <a:r>
              <a:rPr lang="en-US" dirty="0" err="1"/>
              <a:t>xw</a:t>
            </a:r>
            <a:endParaRPr lang="en-US" dirty="0"/>
          </a:p>
          <a:p>
            <a:r>
              <a:rPr lang="en-US" dirty="0"/>
              <a:t>-&gt;</a:t>
            </a:r>
          </a:p>
          <a:p>
            <a:r>
              <a:rPr lang="en-US" dirty="0"/>
              <a:t>AB	</a:t>
            </a:r>
            <a:r>
              <a:rPr lang="en-US" dirty="0" err="1"/>
              <a:t>xw</a:t>
            </a:r>
            <a:endParaRPr lang="en-US" dirty="0"/>
          </a:p>
          <a:p>
            <a:r>
              <a:rPr lang="en-US" dirty="0"/>
              <a:t>-&gt;</a:t>
            </a:r>
          </a:p>
          <a:p>
            <a:r>
              <a:rPr lang="en-US" dirty="0" err="1"/>
              <a:t>xB</a:t>
            </a:r>
            <a:r>
              <a:rPr lang="en-US" dirty="0"/>
              <a:t>	</a:t>
            </a:r>
            <a:r>
              <a:rPr lang="en-US" dirty="0" err="1"/>
              <a:t>xw</a:t>
            </a:r>
            <a:endParaRPr lang="en-US" dirty="0"/>
          </a:p>
          <a:p>
            <a:r>
              <a:rPr lang="en-US" dirty="0"/>
              <a:t>-&gt;</a:t>
            </a:r>
          </a:p>
          <a:p>
            <a:r>
              <a:rPr lang="en-US" dirty="0"/>
              <a:t>B	w</a:t>
            </a:r>
          </a:p>
          <a:p>
            <a:r>
              <a:rPr lang="en-US" dirty="0"/>
              <a:t>-&gt;</a:t>
            </a:r>
          </a:p>
          <a:p>
            <a:r>
              <a:rPr lang="en-US" dirty="0"/>
              <a:t>w	w</a:t>
            </a:r>
          </a:p>
        </p:txBody>
      </p:sp>
    </p:spTree>
    <p:extLst>
      <p:ext uri="{BB962C8B-B14F-4D97-AF65-F5344CB8AC3E}">
        <p14:creationId xmlns:p14="http://schemas.microsoft.com/office/powerpoint/2010/main" val="302861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a:solidFill>
                  <a:schemeClr val="accent1"/>
                </a:solidFill>
              </a:rPr>
              <a:t>Context Free Grammar</a:t>
            </a:r>
          </a:p>
        </p:txBody>
      </p:sp>
      <p:sp>
        <p:nvSpPr>
          <p:cNvPr id="1030" name="Rectangle 3"/>
          <p:cNvSpPr>
            <a:spLocks noGrp="1" noChangeArrowheads="1"/>
          </p:cNvSpPr>
          <p:nvPr>
            <p:ph idx="10"/>
          </p:nvPr>
        </p:nvSpPr>
        <p:spPr/>
        <p:txBody>
          <a:bodyPr/>
          <a:lstStyle/>
          <a:p>
            <a:pPr eaLnBrk="1" hangingPunct="1">
              <a:lnSpc>
                <a:spcPct val="90000"/>
              </a:lnSpc>
              <a:spcAft>
                <a:spcPts val="600"/>
              </a:spcAft>
            </a:pPr>
            <a:r>
              <a:rPr lang="en-US" dirty="0"/>
              <a:t>A </a:t>
            </a:r>
            <a:r>
              <a:rPr lang="en-US" dirty="0">
                <a:solidFill>
                  <a:schemeClr val="accent2"/>
                </a:solidFill>
              </a:rPr>
              <a:t>grammar</a:t>
            </a:r>
            <a:r>
              <a:rPr lang="en-US" dirty="0"/>
              <a:t> is a </a:t>
            </a:r>
            <a:r>
              <a:rPr lang="en-US" dirty="0" err="1"/>
              <a:t>tuple</a:t>
            </a:r>
            <a:r>
              <a:rPr lang="en-US" dirty="0"/>
              <a:t> (</a:t>
            </a:r>
            <a:r>
              <a:rPr lang="en-US" dirty="0">
                <a:sym typeface="Symbol" pitchFamily="18" charset="2"/>
              </a:rPr>
              <a:t></a:t>
            </a:r>
            <a:r>
              <a:rPr lang="en-US" dirty="0"/>
              <a:t>, N, P, S) where</a:t>
            </a:r>
          </a:p>
          <a:p>
            <a:pPr lvl="1" eaLnBrk="1" hangingPunct="1">
              <a:lnSpc>
                <a:spcPct val="90000"/>
              </a:lnSpc>
              <a:spcAft>
                <a:spcPts val="600"/>
              </a:spcAft>
            </a:pPr>
            <a:r>
              <a:rPr lang="en-US" dirty="0">
                <a:solidFill>
                  <a:schemeClr val="hlink"/>
                </a:solidFill>
                <a:sym typeface="Symbol" pitchFamily="18" charset="2"/>
              </a:rPr>
              <a:t></a:t>
            </a:r>
            <a:r>
              <a:rPr lang="en-US" dirty="0"/>
              <a:t>  is a set specifying the </a:t>
            </a:r>
            <a:r>
              <a:rPr lang="en-US" dirty="0">
                <a:solidFill>
                  <a:schemeClr val="accent2"/>
                </a:solidFill>
              </a:rPr>
              <a:t>alphabet</a:t>
            </a:r>
            <a:r>
              <a:rPr lang="en-US" dirty="0"/>
              <a:t> of tokens (also called </a:t>
            </a:r>
            <a:r>
              <a:rPr lang="en-US" dirty="0">
                <a:solidFill>
                  <a:schemeClr val="accent2"/>
                </a:solidFill>
              </a:rPr>
              <a:t>terminal symbols</a:t>
            </a:r>
            <a:r>
              <a:rPr lang="en-US" dirty="0"/>
              <a:t>).  </a:t>
            </a:r>
          </a:p>
          <a:p>
            <a:pPr lvl="1" eaLnBrk="1" hangingPunct="1">
              <a:lnSpc>
                <a:spcPct val="90000"/>
              </a:lnSpc>
              <a:spcAft>
                <a:spcPts val="600"/>
              </a:spcAft>
            </a:pPr>
            <a:r>
              <a:rPr lang="en-US" dirty="0">
                <a:solidFill>
                  <a:schemeClr val="hlink"/>
                </a:solidFill>
              </a:rPr>
              <a:t>N</a:t>
            </a:r>
            <a:r>
              <a:rPr lang="en-US" dirty="0"/>
              <a:t> is the set of </a:t>
            </a:r>
            <a:r>
              <a:rPr lang="en-US" dirty="0">
                <a:solidFill>
                  <a:schemeClr val="accent2"/>
                </a:solidFill>
              </a:rPr>
              <a:t>non-terminal symbols</a:t>
            </a:r>
            <a:r>
              <a:rPr lang="en-US" dirty="0"/>
              <a:t>. </a:t>
            </a:r>
          </a:p>
          <a:p>
            <a:pPr lvl="2" eaLnBrk="1" hangingPunct="1">
              <a:lnSpc>
                <a:spcPct val="90000"/>
              </a:lnSpc>
              <a:spcAft>
                <a:spcPts val="600"/>
              </a:spcAft>
            </a:pPr>
            <a:r>
              <a:rPr lang="en-US" dirty="0"/>
              <a:t>non-terminals are variables that denote sets of sentences.  </a:t>
            </a:r>
          </a:p>
          <a:p>
            <a:pPr lvl="2" eaLnBrk="1" hangingPunct="1">
              <a:lnSpc>
                <a:spcPct val="90000"/>
              </a:lnSpc>
              <a:spcAft>
                <a:spcPts val="600"/>
              </a:spcAft>
            </a:pPr>
            <a:r>
              <a:rPr lang="en-US" dirty="0"/>
              <a:t>impose a hierarchical structure on sentences.</a:t>
            </a:r>
          </a:p>
          <a:p>
            <a:pPr lvl="1" eaLnBrk="1" hangingPunct="1">
              <a:lnSpc>
                <a:spcPct val="90000"/>
              </a:lnSpc>
              <a:spcAft>
                <a:spcPts val="600"/>
              </a:spcAft>
            </a:pPr>
            <a:r>
              <a:rPr lang="en-US" dirty="0">
                <a:solidFill>
                  <a:schemeClr val="hlink"/>
                </a:solidFill>
              </a:rPr>
              <a:t>P</a:t>
            </a:r>
            <a:r>
              <a:rPr lang="en-US" dirty="0"/>
              <a:t> is a set of </a:t>
            </a:r>
            <a:r>
              <a:rPr lang="en-US" dirty="0">
                <a:solidFill>
                  <a:schemeClr val="accent2"/>
                </a:solidFill>
              </a:rPr>
              <a:t>productions </a:t>
            </a:r>
            <a:r>
              <a:rPr lang="en-US" dirty="0"/>
              <a:t>(substitution rules). </a:t>
            </a:r>
          </a:p>
          <a:p>
            <a:pPr lvl="1" eaLnBrk="1" hangingPunct="1">
              <a:lnSpc>
                <a:spcPct val="90000"/>
              </a:lnSpc>
              <a:spcAft>
                <a:spcPts val="600"/>
              </a:spcAft>
            </a:pPr>
            <a:r>
              <a:rPr lang="en-US" dirty="0">
                <a:solidFill>
                  <a:schemeClr val="hlink"/>
                </a:solidFill>
              </a:rPr>
              <a:t>S</a:t>
            </a:r>
            <a:r>
              <a:rPr lang="en-US" dirty="0"/>
              <a:t> is the </a:t>
            </a:r>
            <a:r>
              <a:rPr lang="en-US" dirty="0">
                <a:solidFill>
                  <a:schemeClr val="accent2"/>
                </a:solidFill>
              </a:rPr>
              <a:t>start symbol</a:t>
            </a:r>
            <a:r>
              <a:rPr lang="en-US" dirty="0"/>
              <a:t> where S  is in N.  </a:t>
            </a:r>
          </a:p>
        </p:txBody>
      </p:sp>
      <p:sp>
        <p:nvSpPr>
          <p:cNvPr id="9"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512B241D-C861-4661-8C6C-952EBA47E25B}" type="slidenum">
              <a:rPr lang="en-US"/>
              <a:pPr>
                <a:defRPr/>
              </a:pPr>
              <a:t>5</a:t>
            </a:fld>
            <a:endParaRPr lang="en-US"/>
          </a:p>
        </p:txBody>
      </p:sp>
      <p:sp>
        <p:nvSpPr>
          <p:cNvPr id="103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33"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2446829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Grammars and Parsing</a:t>
            </a:r>
          </a:p>
        </p:txBody>
      </p:sp>
      <p:sp>
        <p:nvSpPr>
          <p:cNvPr id="10243" name="Rectangle 2"/>
          <p:cNvSpPr>
            <a:spLocks noGrp="1" noChangeArrowheads="1"/>
          </p:cNvSpPr>
          <p:nvPr>
            <p:ph idx="10"/>
          </p:nvPr>
        </p:nvSpPr>
        <p:spPr/>
        <p:txBody>
          <a:bodyPr>
            <a:normAutofit fontScale="85000" lnSpcReduction="20000"/>
          </a:bodyPr>
          <a:lstStyle/>
          <a:p>
            <a:pPr eaLnBrk="1" hangingPunct="1"/>
            <a:r>
              <a:rPr lang="en-US" sz="2400" dirty="0"/>
              <a:t>Recall grammars generate, parsers recognize </a:t>
            </a:r>
          </a:p>
          <a:p>
            <a:r>
              <a:rPr lang="en-US" sz="2400" dirty="0"/>
              <a:t>O(n</a:t>
            </a:r>
            <a:r>
              <a:rPr lang="en-US" sz="2400" baseline="30000" dirty="0"/>
              <a:t>3</a:t>
            </a:r>
            <a:r>
              <a:rPr lang="en-US" sz="2400" dirty="0"/>
              <a:t>) parsing algorithms that work with any context-free grammar exist, but we want a linear algorithm</a:t>
            </a:r>
          </a:p>
          <a:p>
            <a:r>
              <a:rPr lang="en-US" sz="2400" dirty="0"/>
              <a:t>Goal:  identify special classes of context-free grammars that can be parsed with linear algorithms</a:t>
            </a:r>
          </a:p>
          <a:p>
            <a:pPr lvl="1"/>
            <a:r>
              <a:rPr lang="en-US" sz="1800" dirty="0"/>
              <a:t>LL grammars  (top down parsing alg.)</a:t>
            </a:r>
          </a:p>
          <a:p>
            <a:pPr lvl="1"/>
            <a:r>
              <a:rPr lang="en-US" sz="1800" dirty="0"/>
              <a:t>LR grammars (bottom up parsing alg.)</a:t>
            </a:r>
          </a:p>
          <a:p>
            <a:pPr marL="393192" lvl="1" indent="0">
              <a:buNone/>
            </a:pPr>
            <a:endParaRPr lang="en-US" sz="1800" dirty="0"/>
          </a:p>
          <a:p>
            <a:r>
              <a:rPr lang="en-US" sz="2400" dirty="0"/>
              <a:t>Now we will explore LL(1) grammars in more detail</a:t>
            </a:r>
          </a:p>
          <a:p>
            <a:pPr lvl="1"/>
            <a:r>
              <a:rPr lang="en-US" sz="1800" dirty="0"/>
              <a:t>Look at some motivating examples to see problems</a:t>
            </a:r>
          </a:p>
          <a:p>
            <a:pPr lvl="1"/>
            <a:r>
              <a:rPr lang="en-US" sz="1800" dirty="0"/>
              <a:t>State rules for grammars that rule out the problematic situations</a:t>
            </a:r>
          </a:p>
          <a:p>
            <a:pPr lvl="1"/>
            <a:r>
              <a:rPr lang="en-US" dirty="0"/>
              <a:t>LL(k) means that the grammar can be parsed by looking ahead at most k tokens.  (This idea will be clearer later)</a:t>
            </a: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10242" name="Slide Number Placeholder 5"/>
          <p:cNvSpPr>
            <a:spLocks noGrp="1"/>
          </p:cNvSpPr>
          <p:nvPr>
            <p:ph type="sldNum" sz="quarter" idx="4294967295"/>
          </p:nvPr>
        </p:nvSpPr>
        <p:spPr>
          <a:xfrm>
            <a:off x="8207375" y="6408738"/>
            <a:ext cx="936625" cy="365125"/>
          </a:xfrm>
          <a:prstGeom prst="rect">
            <a:avLst/>
          </a:prstGeom>
          <a:noFill/>
        </p:spPr>
        <p:txBody>
          <a:bodyPr/>
          <a:lstStyle/>
          <a:p>
            <a:fld id="{C67BD40E-2D89-49A6-866D-58EA833122EC}" type="slidenum">
              <a:rPr lang="en-US" smtClean="0"/>
              <a:pPr/>
              <a:t>50</a:t>
            </a:fld>
            <a:endParaRPr lang="en-US"/>
          </a:p>
        </p:txBody>
      </p:sp>
    </p:spTree>
    <p:extLst>
      <p:ext uri="{BB962C8B-B14F-4D97-AF65-F5344CB8AC3E}">
        <p14:creationId xmlns:p14="http://schemas.microsoft.com/office/powerpoint/2010/main" val="396625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t>Top-down parsing</a:t>
            </a:r>
          </a:p>
        </p:txBody>
      </p:sp>
      <p:sp>
        <p:nvSpPr>
          <p:cNvPr id="12292" name="Rectangle 3"/>
          <p:cNvSpPr>
            <a:spLocks noGrp="1" noChangeArrowheads="1"/>
          </p:cNvSpPr>
          <p:nvPr>
            <p:ph idx="10"/>
          </p:nvPr>
        </p:nvSpPr>
        <p:spPr/>
        <p:txBody>
          <a:bodyPr/>
          <a:lstStyle/>
          <a:p>
            <a:pPr eaLnBrk="1" hangingPunct="1">
              <a:buFontTx/>
              <a:buNone/>
            </a:pPr>
            <a:endParaRPr lang="en-US" dirty="0"/>
          </a:p>
          <a:p>
            <a:pPr lvl="1" eaLnBrk="1" hangingPunct="1">
              <a:buFontTx/>
              <a:buNone/>
            </a:pPr>
            <a:r>
              <a:rPr lang="en-US" dirty="0"/>
              <a:t>S ::= A|B</a:t>
            </a:r>
          </a:p>
          <a:p>
            <a:pPr lvl="1" eaLnBrk="1" hangingPunct="1">
              <a:buFontTx/>
              <a:buNone/>
            </a:pPr>
            <a:r>
              <a:rPr lang="en-US" dirty="0"/>
              <a:t>A ::= </a:t>
            </a:r>
            <a:r>
              <a:rPr lang="en-US" dirty="0" err="1"/>
              <a:t>xA</a:t>
            </a:r>
            <a:r>
              <a:rPr lang="en-US" dirty="0"/>
              <a:t> | y</a:t>
            </a:r>
          </a:p>
          <a:p>
            <a:pPr lvl="1" eaLnBrk="1" hangingPunct="1">
              <a:buFontTx/>
              <a:buNone/>
            </a:pPr>
            <a:r>
              <a:rPr lang="en-US" dirty="0"/>
              <a:t>B ::= </a:t>
            </a:r>
            <a:r>
              <a:rPr lang="en-US" dirty="0" err="1"/>
              <a:t>xB</a:t>
            </a:r>
            <a:r>
              <a:rPr lang="en-US" dirty="0"/>
              <a:t> | z</a:t>
            </a:r>
          </a:p>
          <a:p>
            <a:pPr eaLnBrk="1" hangingPunct="1">
              <a:buFontTx/>
              <a:buNone/>
            </a:pPr>
            <a:endParaRPr lang="en-US" dirty="0"/>
          </a:p>
          <a:p>
            <a:pPr eaLnBrk="1" hangingPunct="1">
              <a:buFontTx/>
              <a:buNone/>
            </a:pPr>
            <a:r>
              <a:rPr lang="en-US" dirty="0"/>
              <a:t>String to parse:   </a:t>
            </a:r>
            <a:r>
              <a:rPr lang="en-US" dirty="0" err="1"/>
              <a:t>xxz</a:t>
            </a:r>
            <a:endParaRPr lang="en-US" dirty="0"/>
          </a:p>
          <a:p>
            <a:pPr eaLnBrk="1" hangingPunct="1">
              <a:buFontTx/>
              <a:buNone/>
            </a:pPr>
            <a:endParaRPr lang="en-US" dirty="0"/>
          </a:p>
          <a:p>
            <a:pPr eaLnBrk="1" hangingPunct="1">
              <a:buFontTx/>
              <a:buNone/>
            </a:pPr>
            <a:r>
              <a:rPr lang="en-US" dirty="0"/>
              <a:t>What language is described by this grammar?</a:t>
            </a:r>
          </a:p>
          <a:p>
            <a:pPr eaLnBrk="1" hangingPunct="1">
              <a:buFontTx/>
              <a:buNone/>
            </a:pPr>
            <a:endParaRPr lang="en-US" dirty="0"/>
          </a:p>
        </p:txBody>
      </p:sp>
      <p:sp>
        <p:nvSpPr>
          <p:cNvPr id="12290" name="Slide Number Placeholder 6"/>
          <p:cNvSpPr>
            <a:spLocks noGrp="1"/>
          </p:cNvSpPr>
          <p:nvPr>
            <p:ph type="sldNum" sz="quarter" idx="4294967295"/>
          </p:nvPr>
        </p:nvSpPr>
        <p:spPr>
          <a:xfrm>
            <a:off x="8777288" y="6408738"/>
            <a:ext cx="366712" cy="365125"/>
          </a:xfrm>
          <a:prstGeom prst="rect">
            <a:avLst/>
          </a:prstGeom>
          <a:noFill/>
        </p:spPr>
        <p:txBody>
          <a:bodyPr/>
          <a:lstStyle/>
          <a:p>
            <a:fld id="{7A06ED29-2DFB-44F5-A7D7-AFF35837989C}"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4140669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Top-down parsing</a:t>
            </a:r>
          </a:p>
        </p:txBody>
      </p:sp>
      <p:sp>
        <p:nvSpPr>
          <p:cNvPr id="16388" name="Rectangle 3"/>
          <p:cNvSpPr>
            <a:spLocks noGrp="1" noChangeArrowheads="1"/>
          </p:cNvSpPr>
          <p:nvPr>
            <p:ph idx="10"/>
          </p:nvPr>
        </p:nvSpPr>
        <p:spPr/>
        <p:txBody>
          <a:bodyPr/>
          <a:lstStyle/>
          <a:p>
            <a:pPr lvl="1" eaLnBrk="1" hangingPunct="1">
              <a:lnSpc>
                <a:spcPct val="90000"/>
              </a:lnSpc>
              <a:buFontTx/>
              <a:buNone/>
            </a:pPr>
            <a:r>
              <a:rPr lang="en-US" dirty="0"/>
              <a:t>S ::= A|B</a:t>
            </a:r>
          </a:p>
          <a:p>
            <a:pPr lvl="1" eaLnBrk="1" hangingPunct="1">
              <a:lnSpc>
                <a:spcPct val="90000"/>
              </a:lnSpc>
              <a:buFontTx/>
              <a:buNone/>
            </a:pPr>
            <a:r>
              <a:rPr lang="en-US" dirty="0"/>
              <a:t>A ::= </a:t>
            </a:r>
            <a:r>
              <a:rPr lang="en-US" u="sng" dirty="0" err="1">
                <a:solidFill>
                  <a:srgbClr val="FF3300"/>
                </a:solidFill>
              </a:rPr>
              <a:t>x</a:t>
            </a:r>
            <a:r>
              <a:rPr lang="en-US" dirty="0" err="1">
                <a:solidFill>
                  <a:srgbClr val="FF3300"/>
                </a:solidFill>
              </a:rPr>
              <a:t>A</a:t>
            </a:r>
            <a:r>
              <a:rPr lang="en-US" dirty="0"/>
              <a:t> | y</a:t>
            </a:r>
          </a:p>
          <a:p>
            <a:pPr lvl="1" eaLnBrk="1" hangingPunct="1">
              <a:lnSpc>
                <a:spcPct val="90000"/>
              </a:lnSpc>
              <a:buFontTx/>
              <a:buNone/>
            </a:pPr>
            <a:r>
              <a:rPr lang="en-US" dirty="0"/>
              <a:t>B ::= </a:t>
            </a:r>
            <a:r>
              <a:rPr lang="en-US" dirty="0" err="1"/>
              <a:t>xB</a:t>
            </a:r>
            <a:r>
              <a:rPr lang="en-US" dirty="0"/>
              <a:t> | z</a:t>
            </a:r>
          </a:p>
          <a:p>
            <a:pPr eaLnBrk="1" hangingPunct="1">
              <a:lnSpc>
                <a:spcPct val="90000"/>
              </a:lnSpc>
              <a:buFontTx/>
              <a:buNone/>
            </a:pPr>
            <a:endParaRPr lang="en-US" dirty="0"/>
          </a:p>
          <a:p>
            <a:pPr eaLnBrk="1" hangingPunct="1">
              <a:lnSpc>
                <a:spcPct val="90000"/>
              </a:lnSpc>
              <a:buFontTx/>
              <a:buNone/>
            </a:pPr>
            <a:r>
              <a:rPr lang="en-US" sz="2400" dirty="0"/>
              <a:t>String to parse:   </a:t>
            </a:r>
            <a:r>
              <a:rPr lang="en-US" sz="2400" dirty="0" err="1"/>
              <a:t>xxz</a:t>
            </a:r>
            <a:endParaRPr lang="en-US" sz="2400" dirty="0"/>
          </a:p>
          <a:p>
            <a:pPr eaLnBrk="1" hangingPunct="1">
              <a:lnSpc>
                <a:spcPct val="90000"/>
              </a:lnSpc>
              <a:buFontTx/>
              <a:buNone/>
            </a:pPr>
            <a:endParaRPr lang="en-US" sz="2400" dirty="0"/>
          </a:p>
          <a:p>
            <a:pPr eaLnBrk="1" hangingPunct="1">
              <a:lnSpc>
                <a:spcPct val="90000"/>
              </a:lnSpc>
              <a:buFontTx/>
              <a:buNone/>
            </a:pPr>
            <a:r>
              <a:rPr lang="en-US" sz="2400" dirty="0">
                <a:solidFill>
                  <a:schemeClr val="hlink"/>
                </a:solidFill>
              </a:rPr>
              <a:t>Parsing failed,</a:t>
            </a:r>
          </a:p>
          <a:p>
            <a:pPr eaLnBrk="1" hangingPunct="1">
              <a:lnSpc>
                <a:spcPct val="90000"/>
              </a:lnSpc>
              <a:buFontTx/>
              <a:buNone/>
            </a:pPr>
            <a:r>
              <a:rPr lang="en-US" sz="2400" dirty="0">
                <a:solidFill>
                  <a:schemeClr val="hlink"/>
                </a:solidFill>
              </a:rPr>
              <a:t>but string is in language!!</a:t>
            </a:r>
          </a:p>
        </p:txBody>
      </p:sp>
      <p:sp>
        <p:nvSpPr>
          <p:cNvPr id="16386" name="Slide Number Placeholder 6"/>
          <p:cNvSpPr>
            <a:spLocks noGrp="1"/>
          </p:cNvSpPr>
          <p:nvPr>
            <p:ph type="sldNum" sz="quarter" idx="4294967295"/>
          </p:nvPr>
        </p:nvSpPr>
        <p:spPr>
          <a:xfrm>
            <a:off x="8512629" y="6408738"/>
            <a:ext cx="631371" cy="365125"/>
          </a:xfrm>
          <a:prstGeom prst="rect">
            <a:avLst/>
          </a:prstGeom>
          <a:noFill/>
        </p:spPr>
        <p:txBody>
          <a:bodyPr/>
          <a:lstStyle/>
          <a:p>
            <a:fld id="{7AE883B4-7EA6-4E7B-A476-FBE3397EA685}" type="slidenum">
              <a:rPr lang="en-US" smtClean="0">
                <a:solidFill>
                  <a:prstClr val="black"/>
                </a:solidFill>
              </a:rPr>
              <a:pPr/>
              <a:t>52</a:t>
            </a:fld>
            <a:endParaRPr lang="en-US" dirty="0">
              <a:solidFill>
                <a:prstClr val="black"/>
              </a:solidFill>
            </a:endParaRPr>
          </a:p>
        </p:txBody>
      </p:sp>
      <p:sp>
        <p:nvSpPr>
          <p:cNvPr id="16389" name="Rectangle 4"/>
          <p:cNvSpPr>
            <a:spLocks noGrp="1" noChangeArrowheads="1"/>
          </p:cNvSpPr>
          <p:nvPr>
            <p:ph sz="half" idx="4294967295"/>
          </p:nvPr>
        </p:nvSpPr>
        <p:spPr>
          <a:xfrm>
            <a:off x="5105400" y="1481138"/>
            <a:ext cx="4038600" cy="4525962"/>
          </a:xfrm>
        </p:spPr>
        <p:txBody>
          <a:bodyPr/>
          <a:lstStyle/>
          <a:p>
            <a:pPr eaLnBrk="1" hangingPunct="1">
              <a:lnSpc>
                <a:spcPct val="90000"/>
              </a:lnSpc>
              <a:spcBef>
                <a:spcPts val="0"/>
              </a:spcBef>
              <a:buFontTx/>
              <a:buNone/>
            </a:pPr>
            <a:r>
              <a:rPr lang="en-US" sz="2400" dirty="0"/>
              <a:t>S		</a:t>
            </a:r>
            <a:r>
              <a:rPr lang="en-US" sz="2400" dirty="0" err="1"/>
              <a:t>xxz</a:t>
            </a:r>
            <a:endParaRPr lang="en-US" sz="2400" dirty="0"/>
          </a:p>
          <a:p>
            <a:pPr eaLnBrk="1" hangingPunct="1">
              <a:lnSpc>
                <a:spcPct val="90000"/>
              </a:lnSpc>
              <a:spcBef>
                <a:spcPts val="0"/>
              </a:spcBef>
              <a:buFontTx/>
              <a:buNone/>
            </a:pPr>
            <a:r>
              <a:rPr lang="en-US" sz="2400" dirty="0">
                <a:cs typeface="Arial" charset="0"/>
              </a:rPr>
              <a:t>→    </a:t>
            </a:r>
            <a:r>
              <a:rPr lang="en-US" sz="2000" dirty="0">
                <a:solidFill>
                  <a:srgbClr val="FF3300"/>
                </a:solidFill>
                <a:cs typeface="Arial" charset="0"/>
              </a:rPr>
              <a:t>(choose A) </a:t>
            </a:r>
            <a:endParaRPr lang="en-US" sz="2400" dirty="0">
              <a:cs typeface="Arial" charset="0"/>
            </a:endParaRPr>
          </a:p>
          <a:p>
            <a:pPr eaLnBrk="1" hangingPunct="1">
              <a:lnSpc>
                <a:spcPct val="90000"/>
              </a:lnSpc>
              <a:spcBef>
                <a:spcPts val="0"/>
              </a:spcBef>
              <a:buFontTx/>
              <a:buNone/>
            </a:pPr>
            <a:r>
              <a:rPr lang="en-US" sz="2400" dirty="0">
                <a:cs typeface="Arial" charset="0"/>
              </a:rPr>
              <a:t>A		</a:t>
            </a:r>
            <a:r>
              <a:rPr lang="en-US" sz="2400" dirty="0" err="1">
                <a:cs typeface="Arial" charset="0"/>
              </a:rPr>
              <a:t>xxz</a:t>
            </a:r>
            <a:endParaRPr lang="en-US" sz="2400" dirty="0">
              <a:cs typeface="Arial" charset="0"/>
            </a:endParaRPr>
          </a:p>
          <a:p>
            <a:pPr eaLnBrk="1" hangingPunct="1">
              <a:lnSpc>
                <a:spcPct val="90000"/>
              </a:lnSpc>
              <a:spcBef>
                <a:spcPts val="0"/>
              </a:spcBef>
              <a:buFontTx/>
              <a:buNone/>
            </a:pPr>
            <a:r>
              <a:rPr lang="en-US" sz="2400" dirty="0">
                <a:cs typeface="Arial" charset="0"/>
              </a:rPr>
              <a:t>→</a:t>
            </a:r>
          </a:p>
          <a:p>
            <a:pPr eaLnBrk="1" hangingPunct="1">
              <a:lnSpc>
                <a:spcPct val="90000"/>
              </a:lnSpc>
              <a:spcBef>
                <a:spcPts val="0"/>
              </a:spcBef>
              <a:buFontTx/>
              <a:buNone/>
            </a:pPr>
            <a:r>
              <a:rPr lang="en-US" sz="2400" dirty="0" err="1">
                <a:solidFill>
                  <a:schemeClr val="accent2"/>
                </a:solidFill>
                <a:cs typeface="Arial" charset="0"/>
              </a:rPr>
              <a:t>x</a:t>
            </a:r>
            <a:r>
              <a:rPr lang="en-US" sz="2400" dirty="0" err="1">
                <a:cs typeface="Arial" charset="0"/>
              </a:rPr>
              <a:t>A</a:t>
            </a:r>
            <a:r>
              <a:rPr lang="en-US" sz="2400" dirty="0">
                <a:cs typeface="Arial" charset="0"/>
              </a:rPr>
              <a:t>	</a:t>
            </a:r>
            <a:r>
              <a:rPr lang="en-US" sz="2400" dirty="0" err="1">
                <a:solidFill>
                  <a:schemeClr val="accent2"/>
                </a:solidFill>
                <a:cs typeface="Arial" charset="0"/>
              </a:rPr>
              <a:t>x</a:t>
            </a:r>
            <a:r>
              <a:rPr lang="en-US" sz="2400" dirty="0" err="1">
                <a:cs typeface="Arial" charset="0"/>
              </a:rPr>
              <a:t>xz</a:t>
            </a:r>
            <a:endParaRPr lang="en-US" sz="2400" dirty="0">
              <a:cs typeface="Arial" charset="0"/>
            </a:endParaRPr>
          </a:p>
          <a:p>
            <a:pPr eaLnBrk="1" hangingPunct="1">
              <a:lnSpc>
                <a:spcPct val="90000"/>
              </a:lnSpc>
              <a:spcBef>
                <a:spcPts val="0"/>
              </a:spcBef>
              <a:buFontTx/>
              <a:buNone/>
            </a:pPr>
            <a:r>
              <a:rPr lang="en-US" sz="2400" dirty="0">
                <a:cs typeface="Arial" charset="0"/>
              </a:rPr>
              <a:t>→ (consume x)</a:t>
            </a:r>
          </a:p>
          <a:p>
            <a:pPr eaLnBrk="1" hangingPunct="1">
              <a:lnSpc>
                <a:spcPct val="90000"/>
              </a:lnSpc>
              <a:spcBef>
                <a:spcPts val="0"/>
              </a:spcBef>
              <a:buFontTx/>
              <a:buNone/>
            </a:pPr>
            <a:r>
              <a:rPr lang="en-US" sz="2400" dirty="0">
                <a:solidFill>
                  <a:srgbClr val="FF3300"/>
                </a:solidFill>
                <a:cs typeface="Arial" charset="0"/>
              </a:rPr>
              <a:t>A</a:t>
            </a:r>
            <a:r>
              <a:rPr lang="en-US" sz="2400" dirty="0">
                <a:cs typeface="Arial" charset="0"/>
              </a:rPr>
              <a:t>		</a:t>
            </a:r>
            <a:r>
              <a:rPr lang="en-US" sz="2400" u="sng" dirty="0" err="1">
                <a:cs typeface="Arial" charset="0"/>
              </a:rPr>
              <a:t>x</a:t>
            </a:r>
            <a:r>
              <a:rPr lang="en-US" sz="2400" dirty="0" err="1">
                <a:cs typeface="Arial" charset="0"/>
              </a:rPr>
              <a:t>z</a:t>
            </a:r>
            <a:endParaRPr lang="en-US" sz="2400" dirty="0">
              <a:cs typeface="Arial" charset="0"/>
            </a:endParaRPr>
          </a:p>
          <a:p>
            <a:pPr eaLnBrk="1" hangingPunct="1">
              <a:lnSpc>
                <a:spcPct val="90000"/>
              </a:lnSpc>
              <a:spcBef>
                <a:spcPts val="0"/>
              </a:spcBef>
              <a:buFontTx/>
              <a:buNone/>
            </a:pPr>
            <a:r>
              <a:rPr lang="en-US" sz="2400" dirty="0">
                <a:cs typeface="Arial" charset="0"/>
              </a:rPr>
              <a:t>→</a:t>
            </a:r>
          </a:p>
          <a:p>
            <a:pPr eaLnBrk="1" hangingPunct="1">
              <a:lnSpc>
                <a:spcPct val="90000"/>
              </a:lnSpc>
              <a:spcBef>
                <a:spcPts val="0"/>
              </a:spcBef>
              <a:buFontTx/>
              <a:buNone/>
            </a:pPr>
            <a:r>
              <a:rPr lang="en-US" sz="2400" dirty="0" err="1">
                <a:cs typeface="Arial" charset="0"/>
              </a:rPr>
              <a:t>xA</a:t>
            </a:r>
            <a:r>
              <a:rPr lang="en-US" sz="2400" dirty="0">
                <a:cs typeface="Arial" charset="0"/>
              </a:rPr>
              <a:t>	</a:t>
            </a:r>
            <a:r>
              <a:rPr lang="en-US" sz="2400" dirty="0" err="1">
                <a:cs typeface="Arial" charset="0"/>
              </a:rPr>
              <a:t>xz</a:t>
            </a:r>
            <a:endParaRPr lang="en-US" sz="2400" dirty="0">
              <a:cs typeface="Arial" charset="0"/>
            </a:endParaRPr>
          </a:p>
          <a:p>
            <a:pPr eaLnBrk="1" hangingPunct="1">
              <a:lnSpc>
                <a:spcPct val="90000"/>
              </a:lnSpc>
              <a:spcBef>
                <a:spcPts val="0"/>
              </a:spcBef>
              <a:buFontTx/>
              <a:buNone/>
            </a:pPr>
            <a:r>
              <a:rPr lang="en-US" sz="2400" dirty="0">
                <a:cs typeface="Arial" charset="0"/>
              </a:rPr>
              <a:t>→ (consume x)</a:t>
            </a:r>
          </a:p>
          <a:p>
            <a:pPr eaLnBrk="1" hangingPunct="1">
              <a:lnSpc>
                <a:spcPct val="90000"/>
              </a:lnSpc>
              <a:spcBef>
                <a:spcPts val="0"/>
              </a:spcBef>
              <a:buFontTx/>
              <a:buNone/>
            </a:pPr>
            <a:r>
              <a:rPr lang="en-US" sz="2400" dirty="0">
                <a:cs typeface="Arial" charset="0"/>
              </a:rPr>
              <a:t>A		z                       </a:t>
            </a:r>
          </a:p>
        </p:txBody>
      </p:sp>
    </p:spTree>
    <p:extLst>
      <p:ext uri="{BB962C8B-B14F-4D97-AF65-F5344CB8AC3E}">
        <p14:creationId xmlns:p14="http://schemas.microsoft.com/office/powerpoint/2010/main" val="171602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Top-down parsing</a:t>
            </a:r>
          </a:p>
        </p:txBody>
      </p:sp>
      <p:sp>
        <p:nvSpPr>
          <p:cNvPr id="17412" name="Rectangle 3"/>
          <p:cNvSpPr>
            <a:spLocks noGrp="1" noChangeArrowheads="1"/>
          </p:cNvSpPr>
          <p:nvPr>
            <p:ph idx="10"/>
          </p:nvPr>
        </p:nvSpPr>
        <p:spPr/>
        <p:txBody>
          <a:bodyPr/>
          <a:lstStyle/>
          <a:p>
            <a:pPr lvl="1" eaLnBrk="1" hangingPunct="1">
              <a:lnSpc>
                <a:spcPct val="80000"/>
              </a:lnSpc>
              <a:buFontTx/>
              <a:buNone/>
            </a:pPr>
            <a:r>
              <a:rPr lang="en-US" dirty="0"/>
              <a:t>S ::= A|</a:t>
            </a:r>
            <a:r>
              <a:rPr lang="en-US" dirty="0">
                <a:solidFill>
                  <a:srgbClr val="FF3300"/>
                </a:solidFill>
              </a:rPr>
              <a:t>B   </a:t>
            </a:r>
          </a:p>
          <a:p>
            <a:pPr lvl="1" eaLnBrk="1" hangingPunct="1">
              <a:lnSpc>
                <a:spcPct val="80000"/>
              </a:lnSpc>
              <a:buFontTx/>
              <a:buNone/>
            </a:pPr>
            <a:r>
              <a:rPr lang="en-US" dirty="0"/>
              <a:t>A ::= </a:t>
            </a:r>
            <a:r>
              <a:rPr lang="en-US" u="sng" dirty="0" err="1"/>
              <a:t>x</a:t>
            </a:r>
            <a:r>
              <a:rPr lang="en-US" dirty="0" err="1"/>
              <a:t>A</a:t>
            </a:r>
            <a:r>
              <a:rPr lang="en-US" dirty="0"/>
              <a:t> | y</a:t>
            </a:r>
          </a:p>
          <a:p>
            <a:pPr lvl="1" eaLnBrk="1" hangingPunct="1">
              <a:lnSpc>
                <a:spcPct val="80000"/>
              </a:lnSpc>
              <a:buFontTx/>
              <a:buNone/>
            </a:pPr>
            <a:r>
              <a:rPr lang="en-US" dirty="0"/>
              <a:t>B ::= </a:t>
            </a:r>
            <a:r>
              <a:rPr lang="en-US" dirty="0" err="1"/>
              <a:t>xB</a:t>
            </a:r>
            <a:r>
              <a:rPr lang="en-US" dirty="0"/>
              <a:t> | z</a:t>
            </a:r>
          </a:p>
          <a:p>
            <a:pPr eaLnBrk="1" hangingPunct="1">
              <a:lnSpc>
                <a:spcPct val="80000"/>
              </a:lnSpc>
              <a:buFontTx/>
              <a:buNone/>
            </a:pPr>
            <a:endParaRPr lang="en-US" dirty="0"/>
          </a:p>
          <a:p>
            <a:pPr eaLnBrk="1" hangingPunct="1">
              <a:lnSpc>
                <a:spcPct val="80000"/>
              </a:lnSpc>
              <a:buFontTx/>
              <a:buNone/>
            </a:pPr>
            <a:r>
              <a:rPr lang="en-US" sz="2400" dirty="0"/>
              <a:t>String to parse:   </a:t>
            </a:r>
            <a:r>
              <a:rPr lang="en-US" sz="2400" dirty="0" err="1"/>
              <a:t>xxz</a:t>
            </a:r>
            <a:endParaRPr lang="en-US" sz="2400" dirty="0"/>
          </a:p>
          <a:p>
            <a:pPr eaLnBrk="1" hangingPunct="1">
              <a:lnSpc>
                <a:spcPct val="80000"/>
              </a:lnSpc>
              <a:buFontTx/>
              <a:buNone/>
            </a:pPr>
            <a:endParaRPr lang="en-US" sz="2400" dirty="0"/>
          </a:p>
        </p:txBody>
      </p:sp>
      <p:sp>
        <p:nvSpPr>
          <p:cNvPr id="17410" name="Slide Number Placeholder 6"/>
          <p:cNvSpPr>
            <a:spLocks noGrp="1"/>
          </p:cNvSpPr>
          <p:nvPr>
            <p:ph type="sldNum" sz="quarter" idx="4294967295"/>
          </p:nvPr>
        </p:nvSpPr>
        <p:spPr>
          <a:xfrm>
            <a:off x="8777288" y="6408738"/>
            <a:ext cx="366712" cy="365125"/>
          </a:xfrm>
          <a:prstGeom prst="rect">
            <a:avLst/>
          </a:prstGeom>
          <a:noFill/>
        </p:spPr>
        <p:txBody>
          <a:bodyPr/>
          <a:lstStyle/>
          <a:p>
            <a:fld id="{80799DC2-DB6E-4441-89A8-4DCF52042FA6}"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4112820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Top-down parsing</a:t>
            </a:r>
          </a:p>
        </p:txBody>
      </p:sp>
      <p:sp>
        <p:nvSpPr>
          <p:cNvPr id="17412" name="Rectangle 3"/>
          <p:cNvSpPr>
            <a:spLocks noGrp="1" noChangeArrowheads="1"/>
          </p:cNvSpPr>
          <p:nvPr>
            <p:ph idx="10"/>
          </p:nvPr>
        </p:nvSpPr>
        <p:spPr/>
        <p:txBody>
          <a:bodyPr/>
          <a:lstStyle/>
          <a:p>
            <a:pPr lvl="1" eaLnBrk="1" hangingPunct="1">
              <a:lnSpc>
                <a:spcPct val="80000"/>
              </a:lnSpc>
              <a:buFontTx/>
              <a:buNone/>
            </a:pPr>
            <a:r>
              <a:rPr lang="en-US" dirty="0"/>
              <a:t>S ::= A|</a:t>
            </a:r>
            <a:r>
              <a:rPr lang="en-US" dirty="0">
                <a:solidFill>
                  <a:srgbClr val="FF3300"/>
                </a:solidFill>
              </a:rPr>
              <a:t>B   </a:t>
            </a:r>
          </a:p>
          <a:p>
            <a:pPr lvl="1" eaLnBrk="1" hangingPunct="1">
              <a:lnSpc>
                <a:spcPct val="80000"/>
              </a:lnSpc>
              <a:buFontTx/>
              <a:buNone/>
            </a:pPr>
            <a:r>
              <a:rPr lang="en-US" dirty="0"/>
              <a:t>A ::= </a:t>
            </a:r>
            <a:r>
              <a:rPr lang="en-US" u="sng" dirty="0" err="1"/>
              <a:t>x</a:t>
            </a:r>
            <a:r>
              <a:rPr lang="en-US" dirty="0" err="1"/>
              <a:t>A</a:t>
            </a:r>
            <a:r>
              <a:rPr lang="en-US" dirty="0"/>
              <a:t> | y</a:t>
            </a:r>
          </a:p>
          <a:p>
            <a:pPr lvl="1" eaLnBrk="1" hangingPunct="1">
              <a:lnSpc>
                <a:spcPct val="80000"/>
              </a:lnSpc>
              <a:buFontTx/>
              <a:buNone/>
            </a:pPr>
            <a:r>
              <a:rPr lang="en-US" dirty="0"/>
              <a:t>B ::= </a:t>
            </a:r>
            <a:r>
              <a:rPr lang="en-US" dirty="0" err="1"/>
              <a:t>xB</a:t>
            </a:r>
            <a:r>
              <a:rPr lang="en-US" dirty="0"/>
              <a:t> | z</a:t>
            </a:r>
          </a:p>
          <a:p>
            <a:pPr eaLnBrk="1" hangingPunct="1">
              <a:lnSpc>
                <a:spcPct val="80000"/>
              </a:lnSpc>
              <a:buFontTx/>
              <a:buNone/>
            </a:pPr>
            <a:endParaRPr lang="en-US" dirty="0"/>
          </a:p>
          <a:p>
            <a:pPr eaLnBrk="1" hangingPunct="1">
              <a:lnSpc>
                <a:spcPct val="80000"/>
              </a:lnSpc>
              <a:buFontTx/>
              <a:buNone/>
            </a:pPr>
            <a:r>
              <a:rPr lang="en-US" sz="2400" dirty="0"/>
              <a:t>String to parse:   </a:t>
            </a:r>
            <a:r>
              <a:rPr lang="en-US" sz="2400" dirty="0" err="1"/>
              <a:t>xxz</a:t>
            </a:r>
            <a:endParaRPr lang="en-US" sz="2400" dirty="0"/>
          </a:p>
          <a:p>
            <a:pPr eaLnBrk="1" hangingPunct="1">
              <a:lnSpc>
                <a:spcPct val="80000"/>
              </a:lnSpc>
              <a:buFontTx/>
              <a:buNone/>
            </a:pPr>
            <a:endParaRPr lang="en-US" sz="2400" dirty="0"/>
          </a:p>
        </p:txBody>
      </p:sp>
      <p:sp>
        <p:nvSpPr>
          <p:cNvPr id="17410" name="Slide Number Placeholder 6"/>
          <p:cNvSpPr>
            <a:spLocks noGrp="1"/>
          </p:cNvSpPr>
          <p:nvPr>
            <p:ph type="sldNum" sz="quarter" idx="4294967295"/>
          </p:nvPr>
        </p:nvSpPr>
        <p:spPr>
          <a:xfrm>
            <a:off x="8621486" y="6408738"/>
            <a:ext cx="522514" cy="365125"/>
          </a:xfrm>
          <a:prstGeom prst="rect">
            <a:avLst/>
          </a:prstGeom>
          <a:noFill/>
        </p:spPr>
        <p:txBody>
          <a:bodyPr/>
          <a:lstStyle/>
          <a:p>
            <a:fld id="{80799DC2-DB6E-4441-89A8-4DCF52042FA6}" type="slidenum">
              <a:rPr lang="en-US" smtClean="0">
                <a:solidFill>
                  <a:prstClr val="black"/>
                </a:solidFill>
              </a:rPr>
              <a:pPr/>
              <a:t>54</a:t>
            </a:fld>
            <a:endParaRPr lang="en-US" dirty="0">
              <a:solidFill>
                <a:prstClr val="black"/>
              </a:solidFill>
            </a:endParaRPr>
          </a:p>
        </p:txBody>
      </p:sp>
      <p:sp>
        <p:nvSpPr>
          <p:cNvPr id="5" name="Rectangle 4">
            <a:extLst>
              <a:ext uri="{FF2B5EF4-FFF2-40B4-BE49-F238E27FC236}">
                <a16:creationId xmlns:a16="http://schemas.microsoft.com/office/drawing/2014/main" id="{BCAEB3B2-DC31-4C7C-A6F5-B49571BA428D}"/>
              </a:ext>
            </a:extLst>
          </p:cNvPr>
          <p:cNvSpPr txBox="1">
            <a:spLocks noChangeArrowheads="1"/>
          </p:cNvSpPr>
          <p:nvPr/>
        </p:nvSpPr>
        <p:spPr bwMode="auto">
          <a:xfrm>
            <a:off x="5105400" y="1481138"/>
            <a:ext cx="4038600" cy="452596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defTabSz="914400" eaLnBrk="1" hangingPunct="1">
              <a:lnSpc>
                <a:spcPct val="90000"/>
              </a:lnSpc>
              <a:spcBef>
                <a:spcPts val="0"/>
              </a:spcBef>
              <a:buFontTx/>
              <a:buNone/>
            </a:pPr>
            <a:r>
              <a:rPr lang="en-US" sz="2400" dirty="0"/>
              <a:t>S		</a:t>
            </a:r>
            <a:r>
              <a:rPr lang="en-US" sz="2400" dirty="0" err="1"/>
              <a:t>xxz</a:t>
            </a:r>
            <a:endParaRPr lang="en-US" sz="2400" dirty="0"/>
          </a:p>
          <a:p>
            <a:pPr defTabSz="914400" eaLnBrk="1" hangingPunct="1">
              <a:lnSpc>
                <a:spcPct val="90000"/>
              </a:lnSpc>
              <a:spcBef>
                <a:spcPts val="0"/>
              </a:spcBef>
              <a:buFontTx/>
              <a:buNone/>
            </a:pPr>
            <a:r>
              <a:rPr lang="en-US" sz="2400" dirty="0">
                <a:cs typeface="Arial" charset="0"/>
              </a:rPr>
              <a:t>→    </a:t>
            </a:r>
            <a:r>
              <a:rPr lang="en-US" dirty="0">
                <a:solidFill>
                  <a:srgbClr val="FF3300"/>
                </a:solidFill>
                <a:cs typeface="Arial" charset="0"/>
              </a:rPr>
              <a:t>(choose B) </a:t>
            </a:r>
            <a:endParaRPr lang="en-US" sz="2400" dirty="0">
              <a:cs typeface="Arial" charset="0"/>
            </a:endParaRPr>
          </a:p>
          <a:p>
            <a:pPr defTabSz="914400" eaLnBrk="1" hangingPunct="1">
              <a:lnSpc>
                <a:spcPct val="90000"/>
              </a:lnSpc>
              <a:spcBef>
                <a:spcPts val="0"/>
              </a:spcBef>
              <a:buFontTx/>
              <a:buNone/>
            </a:pPr>
            <a:r>
              <a:rPr lang="en-US" sz="2400" dirty="0">
                <a:cs typeface="Arial" charset="0"/>
              </a:rPr>
              <a:t>B		</a:t>
            </a:r>
            <a:r>
              <a:rPr lang="en-US" sz="2400" dirty="0" err="1">
                <a:cs typeface="Arial" charset="0"/>
              </a:rPr>
              <a:t>xxz</a:t>
            </a:r>
            <a:endParaRPr lang="en-US" sz="2400" dirty="0">
              <a:cs typeface="Arial" charset="0"/>
            </a:endParaRPr>
          </a:p>
          <a:p>
            <a:pPr defTabSz="914400" eaLnBrk="1" hangingPunct="1">
              <a:lnSpc>
                <a:spcPct val="90000"/>
              </a:lnSpc>
              <a:spcBef>
                <a:spcPts val="0"/>
              </a:spcBef>
              <a:buFontTx/>
              <a:buNone/>
            </a:pPr>
            <a:r>
              <a:rPr lang="en-US" sz="2400" dirty="0">
                <a:cs typeface="Arial" charset="0"/>
              </a:rPr>
              <a:t>→</a:t>
            </a:r>
          </a:p>
          <a:p>
            <a:pPr defTabSz="914400" eaLnBrk="1" hangingPunct="1">
              <a:lnSpc>
                <a:spcPct val="90000"/>
              </a:lnSpc>
              <a:spcBef>
                <a:spcPts val="0"/>
              </a:spcBef>
              <a:buFontTx/>
              <a:buNone/>
            </a:pPr>
            <a:r>
              <a:rPr lang="en-US" sz="2400" dirty="0" err="1">
                <a:solidFill>
                  <a:schemeClr val="accent2"/>
                </a:solidFill>
                <a:cs typeface="Arial" charset="0"/>
              </a:rPr>
              <a:t>x</a:t>
            </a:r>
            <a:r>
              <a:rPr lang="en-US" sz="2400" dirty="0" err="1">
                <a:cs typeface="Arial" charset="0"/>
              </a:rPr>
              <a:t>B</a:t>
            </a:r>
            <a:r>
              <a:rPr lang="en-US" sz="2400" dirty="0">
                <a:cs typeface="Arial" charset="0"/>
              </a:rPr>
              <a:t>	</a:t>
            </a:r>
            <a:r>
              <a:rPr lang="en-US" sz="2400" dirty="0" err="1">
                <a:solidFill>
                  <a:schemeClr val="accent2"/>
                </a:solidFill>
                <a:cs typeface="Arial" charset="0"/>
              </a:rPr>
              <a:t>x</a:t>
            </a:r>
            <a:r>
              <a:rPr lang="en-US" sz="2400" dirty="0" err="1">
                <a:cs typeface="Arial" charset="0"/>
              </a:rPr>
              <a:t>xz</a:t>
            </a:r>
            <a:endParaRPr lang="en-US" sz="2400" dirty="0">
              <a:cs typeface="Arial" charset="0"/>
            </a:endParaRPr>
          </a:p>
          <a:p>
            <a:pPr defTabSz="914400" eaLnBrk="1" hangingPunct="1">
              <a:lnSpc>
                <a:spcPct val="90000"/>
              </a:lnSpc>
              <a:spcBef>
                <a:spcPts val="0"/>
              </a:spcBef>
              <a:buFontTx/>
              <a:buNone/>
            </a:pPr>
            <a:r>
              <a:rPr lang="en-US" sz="2400" dirty="0">
                <a:cs typeface="Arial" charset="0"/>
              </a:rPr>
              <a:t>→ (consume x)</a:t>
            </a:r>
          </a:p>
          <a:p>
            <a:pPr defTabSz="914400" eaLnBrk="1" hangingPunct="1">
              <a:lnSpc>
                <a:spcPct val="90000"/>
              </a:lnSpc>
              <a:spcBef>
                <a:spcPts val="0"/>
              </a:spcBef>
              <a:buFontTx/>
              <a:buNone/>
            </a:pPr>
            <a:r>
              <a:rPr lang="en-US" sz="2400" dirty="0">
                <a:solidFill>
                  <a:srgbClr val="FF3300"/>
                </a:solidFill>
                <a:cs typeface="Arial" charset="0"/>
              </a:rPr>
              <a:t>B</a:t>
            </a:r>
            <a:r>
              <a:rPr lang="en-US" sz="2400" dirty="0">
                <a:cs typeface="Arial" charset="0"/>
              </a:rPr>
              <a:t>		</a:t>
            </a:r>
            <a:r>
              <a:rPr lang="en-US" sz="2400" u="sng" dirty="0" err="1">
                <a:cs typeface="Arial" charset="0"/>
              </a:rPr>
              <a:t>x</a:t>
            </a:r>
            <a:r>
              <a:rPr lang="en-US" sz="2400" dirty="0" err="1">
                <a:cs typeface="Arial" charset="0"/>
              </a:rPr>
              <a:t>z</a:t>
            </a:r>
            <a:endParaRPr lang="en-US" sz="2400" dirty="0">
              <a:cs typeface="Arial" charset="0"/>
            </a:endParaRPr>
          </a:p>
          <a:p>
            <a:pPr defTabSz="914400" eaLnBrk="1" hangingPunct="1">
              <a:lnSpc>
                <a:spcPct val="90000"/>
              </a:lnSpc>
              <a:spcBef>
                <a:spcPts val="0"/>
              </a:spcBef>
              <a:buFontTx/>
              <a:buNone/>
            </a:pPr>
            <a:r>
              <a:rPr lang="en-US" sz="2400" dirty="0">
                <a:cs typeface="Arial" charset="0"/>
              </a:rPr>
              <a:t>→</a:t>
            </a:r>
          </a:p>
          <a:p>
            <a:pPr defTabSz="914400" eaLnBrk="1" hangingPunct="1">
              <a:lnSpc>
                <a:spcPct val="90000"/>
              </a:lnSpc>
              <a:spcBef>
                <a:spcPts val="0"/>
              </a:spcBef>
              <a:buFontTx/>
              <a:buNone/>
            </a:pPr>
            <a:r>
              <a:rPr lang="en-US" sz="2400" dirty="0" err="1">
                <a:cs typeface="Arial" charset="0"/>
              </a:rPr>
              <a:t>xB</a:t>
            </a:r>
            <a:r>
              <a:rPr lang="en-US" sz="2400" dirty="0">
                <a:cs typeface="Arial" charset="0"/>
              </a:rPr>
              <a:t>	</a:t>
            </a:r>
            <a:r>
              <a:rPr lang="en-US" sz="2400" dirty="0" err="1">
                <a:cs typeface="Arial" charset="0"/>
              </a:rPr>
              <a:t>xz</a:t>
            </a:r>
            <a:endParaRPr lang="en-US" sz="2400" dirty="0">
              <a:cs typeface="Arial" charset="0"/>
            </a:endParaRPr>
          </a:p>
          <a:p>
            <a:pPr defTabSz="914400" eaLnBrk="1" hangingPunct="1">
              <a:lnSpc>
                <a:spcPct val="90000"/>
              </a:lnSpc>
              <a:spcBef>
                <a:spcPts val="0"/>
              </a:spcBef>
              <a:buFontTx/>
              <a:buNone/>
            </a:pPr>
            <a:r>
              <a:rPr lang="en-US" sz="2400" dirty="0">
                <a:cs typeface="Arial" charset="0"/>
              </a:rPr>
              <a:t>→ (consume x)</a:t>
            </a:r>
          </a:p>
          <a:p>
            <a:pPr defTabSz="914400" eaLnBrk="1" hangingPunct="1">
              <a:lnSpc>
                <a:spcPct val="90000"/>
              </a:lnSpc>
              <a:spcBef>
                <a:spcPts val="0"/>
              </a:spcBef>
              <a:buFontTx/>
              <a:buNone/>
            </a:pPr>
            <a:r>
              <a:rPr lang="en-US" sz="2400" dirty="0">
                <a:cs typeface="Arial" charset="0"/>
              </a:rPr>
              <a:t>B		z</a:t>
            </a:r>
          </a:p>
          <a:p>
            <a:pPr defTabSz="914400" eaLnBrk="1" hangingPunct="1">
              <a:lnSpc>
                <a:spcPct val="90000"/>
              </a:lnSpc>
              <a:spcBef>
                <a:spcPts val="0"/>
              </a:spcBef>
              <a:buFontTx/>
              <a:buNone/>
            </a:pPr>
            <a:r>
              <a:rPr lang="en-US" sz="2400" dirty="0">
                <a:cs typeface="Arial" charset="0"/>
              </a:rPr>
              <a:t>-&gt;</a:t>
            </a:r>
          </a:p>
          <a:p>
            <a:pPr defTabSz="914400" eaLnBrk="1" hangingPunct="1">
              <a:lnSpc>
                <a:spcPct val="90000"/>
              </a:lnSpc>
              <a:spcBef>
                <a:spcPts val="0"/>
              </a:spcBef>
              <a:buFontTx/>
              <a:buNone/>
            </a:pPr>
            <a:r>
              <a:rPr lang="en-US" sz="2400" dirty="0">
                <a:cs typeface="Arial" charset="0"/>
              </a:rPr>
              <a:t>z		z                       </a:t>
            </a:r>
          </a:p>
        </p:txBody>
      </p:sp>
    </p:spTree>
    <p:extLst>
      <p:ext uri="{BB962C8B-B14F-4D97-AF65-F5344CB8AC3E}">
        <p14:creationId xmlns:p14="http://schemas.microsoft.com/office/powerpoint/2010/main" val="2511510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Look-ahead and prediction</a:t>
            </a:r>
          </a:p>
        </p:txBody>
      </p:sp>
      <p:sp>
        <p:nvSpPr>
          <p:cNvPr id="18435" name="Rectangle 2"/>
          <p:cNvSpPr>
            <a:spLocks noGrp="1" noChangeArrowheads="1"/>
          </p:cNvSpPr>
          <p:nvPr>
            <p:ph idx="10"/>
          </p:nvPr>
        </p:nvSpPr>
        <p:spPr/>
        <p:txBody>
          <a:bodyPr>
            <a:normAutofit fontScale="62500" lnSpcReduction="20000"/>
          </a:bodyPr>
          <a:lstStyle/>
          <a:p>
            <a:pPr eaLnBrk="1" hangingPunct="1">
              <a:lnSpc>
                <a:spcPct val="120000"/>
              </a:lnSpc>
              <a:spcBef>
                <a:spcPts val="1200"/>
              </a:spcBef>
            </a:pPr>
            <a:r>
              <a:rPr lang="en-US" sz="2800" dirty="0"/>
              <a:t>We need to </a:t>
            </a:r>
            <a:r>
              <a:rPr lang="en-US" sz="2800" dirty="0">
                <a:solidFill>
                  <a:srgbClr val="FF3300"/>
                </a:solidFill>
              </a:rPr>
              <a:t>predict</a:t>
            </a:r>
            <a:r>
              <a:rPr lang="en-US" sz="2800" dirty="0"/>
              <a:t> which production to choose</a:t>
            </a:r>
          </a:p>
          <a:p>
            <a:pPr eaLnBrk="1" hangingPunct="1">
              <a:lnSpc>
                <a:spcPct val="120000"/>
              </a:lnSpc>
              <a:spcBef>
                <a:spcPts val="1200"/>
              </a:spcBef>
            </a:pPr>
            <a:r>
              <a:rPr lang="en-US" sz="2800" dirty="0"/>
              <a:t>In the example, we must look at the last symbol, thus required look-ahead not bounded.</a:t>
            </a:r>
          </a:p>
          <a:p>
            <a:pPr lvl="1" eaLnBrk="1" hangingPunct="1">
              <a:lnSpc>
                <a:spcPct val="120000"/>
              </a:lnSpc>
              <a:spcBef>
                <a:spcPts val="1200"/>
              </a:spcBef>
              <a:buFontTx/>
              <a:buNone/>
            </a:pPr>
            <a:r>
              <a:rPr lang="en-US" dirty="0"/>
              <a:t>S ::= A|B</a:t>
            </a:r>
            <a:r>
              <a:rPr lang="en-US" dirty="0">
                <a:solidFill>
                  <a:srgbClr val="FF3300"/>
                </a:solidFill>
              </a:rPr>
              <a:t>   </a:t>
            </a:r>
          </a:p>
          <a:p>
            <a:pPr lvl="1" eaLnBrk="1" hangingPunct="1">
              <a:lnSpc>
                <a:spcPct val="120000"/>
              </a:lnSpc>
              <a:spcBef>
                <a:spcPts val="1200"/>
              </a:spcBef>
              <a:buFontTx/>
              <a:buNone/>
            </a:pPr>
            <a:r>
              <a:rPr lang="en-US" dirty="0"/>
              <a:t>A ::= </a:t>
            </a:r>
            <a:r>
              <a:rPr lang="en-US" u="sng" dirty="0" err="1"/>
              <a:t>x</a:t>
            </a:r>
            <a:r>
              <a:rPr lang="en-US" dirty="0" err="1"/>
              <a:t>A</a:t>
            </a:r>
            <a:r>
              <a:rPr lang="en-US" dirty="0"/>
              <a:t> | y       0 more x’s followed by a y or a z</a:t>
            </a:r>
          </a:p>
          <a:p>
            <a:pPr lvl="1" eaLnBrk="1" hangingPunct="1">
              <a:lnSpc>
                <a:spcPct val="120000"/>
              </a:lnSpc>
              <a:spcBef>
                <a:spcPts val="1200"/>
              </a:spcBef>
              <a:buFontTx/>
              <a:buNone/>
            </a:pPr>
            <a:r>
              <a:rPr lang="en-US" dirty="0"/>
              <a:t>B ::= </a:t>
            </a:r>
            <a:r>
              <a:rPr lang="en-US" dirty="0" err="1"/>
              <a:t>xB</a:t>
            </a:r>
            <a:r>
              <a:rPr lang="en-US" dirty="0"/>
              <a:t> | z</a:t>
            </a:r>
          </a:p>
          <a:p>
            <a:pPr eaLnBrk="1" hangingPunct="1">
              <a:lnSpc>
                <a:spcPct val="120000"/>
              </a:lnSpc>
              <a:spcBef>
                <a:spcPts val="1200"/>
              </a:spcBef>
            </a:pPr>
            <a:r>
              <a:rPr lang="en-US" sz="2600" dirty="0"/>
              <a:t>Characterize grammars by number of symbols of lookahead needed </a:t>
            </a:r>
          </a:p>
          <a:p>
            <a:pPr lvl="1" eaLnBrk="1" hangingPunct="1">
              <a:lnSpc>
                <a:spcPct val="120000"/>
              </a:lnSpc>
              <a:spcBef>
                <a:spcPts val="1200"/>
              </a:spcBef>
            </a:pPr>
            <a:r>
              <a:rPr lang="en-US" sz="2400" dirty="0"/>
              <a:t>An LL(k) grammar can be parsed by a top-down parser with max k-token lookahead.</a:t>
            </a:r>
          </a:p>
          <a:p>
            <a:pPr lvl="1" eaLnBrk="1" hangingPunct="1">
              <a:lnSpc>
                <a:spcPct val="120000"/>
              </a:lnSpc>
              <a:spcBef>
                <a:spcPts val="1200"/>
              </a:spcBef>
            </a:pPr>
            <a:r>
              <a:rPr lang="en-US" sz="2400" dirty="0"/>
              <a:t>An LL(*) grammar can be parsed by a top-down parser with unbounded lookahead.</a:t>
            </a:r>
          </a:p>
          <a:p>
            <a:pPr lvl="1" eaLnBrk="1" hangingPunct="1">
              <a:lnSpc>
                <a:spcPct val="120000"/>
              </a:lnSpc>
              <a:spcBef>
                <a:spcPts val="1200"/>
              </a:spcBef>
            </a:pPr>
            <a:r>
              <a:rPr lang="en-US" sz="2400" dirty="0"/>
              <a:t>For a hand-written parser, we want (mostly) LL(1).</a:t>
            </a:r>
          </a:p>
          <a:p>
            <a:pPr lvl="1" eaLnBrk="1" hangingPunct="1">
              <a:lnSpc>
                <a:spcPct val="120000"/>
              </a:lnSpc>
              <a:spcBef>
                <a:spcPts val="1200"/>
              </a:spcBef>
            </a:pPr>
            <a:endParaRPr lang="en-US" sz="2400" dirty="0"/>
          </a:p>
        </p:txBody>
      </p:sp>
      <p:sp>
        <p:nvSpPr>
          <p:cNvPr id="18434" name="Slide Number Placeholder 3"/>
          <p:cNvSpPr>
            <a:spLocks noGrp="1"/>
          </p:cNvSpPr>
          <p:nvPr>
            <p:ph type="sldNum" sz="quarter" idx="4294967295"/>
          </p:nvPr>
        </p:nvSpPr>
        <p:spPr>
          <a:xfrm>
            <a:off x="8207375" y="6408738"/>
            <a:ext cx="936625" cy="365125"/>
          </a:xfrm>
          <a:prstGeom prst="rect">
            <a:avLst/>
          </a:prstGeom>
          <a:noFill/>
        </p:spPr>
        <p:txBody>
          <a:bodyPr/>
          <a:lstStyle/>
          <a:p>
            <a:fld id="{D0FBC9A1-2282-4310-9A2A-0D9215579897}"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172989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t>Notational conventions</a:t>
            </a:r>
          </a:p>
        </p:txBody>
      </p:sp>
      <p:sp>
        <p:nvSpPr>
          <p:cNvPr id="19460" name="Rectangle 3"/>
          <p:cNvSpPr>
            <a:spLocks noGrp="1" noChangeArrowheads="1"/>
          </p:cNvSpPr>
          <p:nvPr>
            <p:ph idx="10"/>
          </p:nvPr>
        </p:nvSpPr>
        <p:spPr>
          <a:xfrm>
            <a:off x="327867" y="1915886"/>
            <a:ext cx="7945275" cy="4680857"/>
          </a:xfrm>
        </p:spPr>
        <p:txBody>
          <a:bodyPr/>
          <a:lstStyle/>
          <a:p>
            <a:pPr eaLnBrk="1" hangingPunct="1">
              <a:lnSpc>
                <a:spcPct val="90000"/>
              </a:lnSpc>
            </a:pPr>
            <a:r>
              <a:rPr lang="en-US" sz="2600" dirty="0"/>
              <a:t>lower case letters near the beginning of the alphabet for single terminals   (</a:t>
            </a:r>
            <a:r>
              <a:rPr lang="en-US" sz="2600" dirty="0" err="1"/>
              <a:t>a,b,c</a:t>
            </a:r>
            <a:r>
              <a:rPr lang="en-US" sz="2600" dirty="0"/>
              <a:t>,..)</a:t>
            </a:r>
          </a:p>
          <a:p>
            <a:pPr eaLnBrk="1" hangingPunct="1">
              <a:lnSpc>
                <a:spcPct val="90000"/>
              </a:lnSpc>
            </a:pPr>
            <a:r>
              <a:rPr lang="en-US" sz="2600" dirty="0"/>
              <a:t>lower case letters near the end of the alphabet for strings of terminals   (..,</a:t>
            </a:r>
            <a:r>
              <a:rPr lang="en-US" sz="2600" dirty="0" err="1"/>
              <a:t>x,y,z</a:t>
            </a:r>
            <a:r>
              <a:rPr lang="en-US" sz="2600" dirty="0"/>
              <a:t>)</a:t>
            </a:r>
          </a:p>
          <a:p>
            <a:pPr eaLnBrk="1" hangingPunct="1">
              <a:lnSpc>
                <a:spcPct val="90000"/>
              </a:lnSpc>
            </a:pPr>
            <a:r>
              <a:rPr lang="en-US" sz="2600" dirty="0"/>
              <a:t>upper case letters near the beginning of the alphabet for single non-terminals  (A,B,C,..)</a:t>
            </a:r>
          </a:p>
          <a:p>
            <a:pPr eaLnBrk="1" hangingPunct="1">
              <a:lnSpc>
                <a:spcPct val="90000"/>
              </a:lnSpc>
            </a:pPr>
            <a:r>
              <a:rPr lang="en-US" sz="2600" dirty="0"/>
              <a:t>upper case letters near the end of the alphabet for arbitrary symbols   (..,X,Y,Z)</a:t>
            </a:r>
          </a:p>
          <a:p>
            <a:pPr eaLnBrk="1" hangingPunct="1">
              <a:lnSpc>
                <a:spcPct val="90000"/>
              </a:lnSpc>
            </a:pPr>
            <a:r>
              <a:rPr lang="en-US" sz="2600" dirty="0"/>
              <a:t>Greek letters for arbitrary strings of symbols  (</a:t>
            </a:r>
            <a:r>
              <a:rPr lang="el-GR" sz="2600" dirty="0"/>
              <a:t>α</a:t>
            </a:r>
            <a:r>
              <a:rPr lang="en-US" sz="2600" dirty="0"/>
              <a:t>,</a:t>
            </a:r>
            <a:r>
              <a:rPr lang="el-GR" sz="2600" dirty="0"/>
              <a:t>β</a:t>
            </a:r>
            <a:r>
              <a:rPr lang="en-US" sz="2600" dirty="0"/>
              <a:t>,</a:t>
            </a:r>
            <a:r>
              <a:rPr lang="el-GR" sz="2600" dirty="0"/>
              <a:t>γ</a:t>
            </a:r>
            <a:r>
              <a:rPr lang="en-US" sz="2600" dirty="0"/>
              <a:t>..)</a:t>
            </a:r>
            <a:br>
              <a:rPr lang="en-US" sz="2600" dirty="0"/>
            </a:br>
            <a:endParaRPr lang="en-US" sz="2600" dirty="0"/>
          </a:p>
        </p:txBody>
      </p:sp>
      <p:sp>
        <p:nvSpPr>
          <p:cNvPr id="19458" name="Slide Number Placeholder 5"/>
          <p:cNvSpPr>
            <a:spLocks noGrp="1"/>
          </p:cNvSpPr>
          <p:nvPr>
            <p:ph type="sldNum" sz="quarter" idx="4294967295"/>
          </p:nvPr>
        </p:nvSpPr>
        <p:spPr>
          <a:xfrm>
            <a:off x="8686800" y="6408738"/>
            <a:ext cx="457200" cy="365125"/>
          </a:xfrm>
          <a:prstGeom prst="rect">
            <a:avLst/>
          </a:prstGeom>
          <a:noFill/>
        </p:spPr>
        <p:txBody>
          <a:bodyPr/>
          <a:lstStyle/>
          <a:p>
            <a:fld id="{3F89154C-2DF2-4F06-BE69-DCC549A23E95}"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988489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t>FIRST sets</a:t>
            </a:r>
          </a:p>
        </p:txBody>
      </p:sp>
      <p:sp>
        <p:nvSpPr>
          <p:cNvPr id="20484" name="Rectangle 3"/>
          <p:cNvSpPr>
            <a:spLocks noGrp="1" noChangeArrowheads="1"/>
          </p:cNvSpPr>
          <p:nvPr>
            <p:ph idx="10"/>
          </p:nvPr>
        </p:nvSpPr>
        <p:spPr/>
        <p:txBody>
          <a:bodyPr/>
          <a:lstStyle/>
          <a:p>
            <a:pPr eaLnBrk="1" hangingPunct="1">
              <a:lnSpc>
                <a:spcPct val="90000"/>
              </a:lnSpc>
            </a:pPr>
            <a:r>
              <a:rPr lang="en-US" sz="2800" dirty="0"/>
              <a:t>FIRST(</a:t>
            </a:r>
            <a:r>
              <a:rPr lang="en-US" sz="2800" dirty="0">
                <a:sym typeface="Symbol" pitchFamily="18" charset="2"/>
              </a:rPr>
              <a:t></a:t>
            </a:r>
            <a:r>
              <a:rPr lang="en-US" sz="2800" dirty="0"/>
              <a:t>) is the set of tokens (or </a:t>
            </a:r>
            <a:r>
              <a:rPr lang="en-US" sz="2800" dirty="0">
                <a:sym typeface="Symbol" pitchFamily="18" charset="2"/>
              </a:rPr>
              <a:t></a:t>
            </a:r>
            <a:r>
              <a:rPr lang="en-US" sz="2800" dirty="0"/>
              <a:t>) that appear as the first symbol in some string generated from </a:t>
            </a:r>
            <a:r>
              <a:rPr lang="en-US" sz="2800" dirty="0">
                <a:sym typeface="Symbol" pitchFamily="18" charset="2"/>
              </a:rPr>
              <a:t>  </a:t>
            </a:r>
            <a:endParaRPr lang="en-US" sz="2400" dirty="0"/>
          </a:p>
          <a:p>
            <a:pPr eaLnBrk="1" hangingPunct="1">
              <a:lnSpc>
                <a:spcPct val="90000"/>
              </a:lnSpc>
            </a:pPr>
            <a:r>
              <a:rPr lang="en-US" sz="2800" dirty="0"/>
              <a:t>FIRST(</a:t>
            </a:r>
            <a:r>
              <a:rPr lang="en-US" sz="2800" dirty="0">
                <a:sym typeface="Symbol" pitchFamily="18" charset="2"/>
              </a:rPr>
              <a:t></a:t>
            </a:r>
            <a:r>
              <a:rPr lang="en-US" sz="2800" dirty="0"/>
              <a:t>) </a:t>
            </a:r>
            <a:r>
              <a:rPr lang="el-GR" sz="4400" dirty="0">
                <a:cs typeface="Arial" charset="0"/>
              </a:rPr>
              <a:t>≡</a:t>
            </a:r>
            <a:r>
              <a:rPr lang="en-US" sz="2800" dirty="0"/>
              <a:t>  {c : </a:t>
            </a:r>
            <a:r>
              <a:rPr lang="en-US" sz="2800" dirty="0">
                <a:sym typeface="Symbol" pitchFamily="18" charset="2"/>
              </a:rPr>
              <a:t></a:t>
            </a:r>
            <a:r>
              <a:rPr lang="en-US" sz="2800" dirty="0"/>
              <a:t>  </a:t>
            </a:r>
            <a:r>
              <a:rPr lang="en-US" sz="2800" dirty="0">
                <a:sym typeface="Symbol" pitchFamily="18" charset="2"/>
              </a:rPr>
              <a:t></a:t>
            </a:r>
            <a:r>
              <a:rPr lang="en-US" sz="2800" dirty="0"/>
              <a:t>*   c </a:t>
            </a:r>
            <a:r>
              <a:rPr lang="en-US" sz="2800" dirty="0">
                <a:sym typeface="Symbol" pitchFamily="18" charset="2"/>
              </a:rPr>
              <a:t></a:t>
            </a:r>
            <a:r>
              <a:rPr lang="en-US" sz="2800" dirty="0"/>
              <a:t>}</a:t>
            </a:r>
          </a:p>
          <a:p>
            <a:pPr marL="0" indent="0" eaLnBrk="1" hangingPunct="1">
              <a:lnSpc>
                <a:spcPct val="90000"/>
              </a:lnSpc>
              <a:buNone/>
            </a:pPr>
            <a:endParaRPr lang="en-US" sz="2800" dirty="0"/>
          </a:p>
          <a:p>
            <a:pPr lvl="1" eaLnBrk="1" hangingPunct="1">
              <a:lnSpc>
                <a:spcPct val="90000"/>
              </a:lnSpc>
            </a:pPr>
            <a:r>
              <a:rPr lang="en-US" sz="2400" dirty="0">
                <a:sym typeface="Symbol" pitchFamily="18" charset="2"/>
              </a:rPr>
              <a:t>recall  and  are arbitrary strings of symbols while c is a terminal</a:t>
            </a:r>
          </a:p>
          <a:p>
            <a:pPr lvl="1" eaLnBrk="1" hangingPunct="1">
              <a:lnSpc>
                <a:spcPct val="90000"/>
              </a:lnSpc>
            </a:pPr>
            <a:r>
              <a:rPr lang="en-US" sz="2400" dirty="0">
                <a:sym typeface="Symbol" pitchFamily="18" charset="2"/>
              </a:rPr>
              <a:t> </a:t>
            </a:r>
            <a:r>
              <a:rPr lang="en-US" sz="2400" dirty="0"/>
              <a:t>*</a:t>
            </a:r>
            <a:r>
              <a:rPr lang="en-US" sz="2400" dirty="0">
                <a:sym typeface="Symbol" pitchFamily="18" charset="2"/>
              </a:rPr>
              <a:t> </a:t>
            </a:r>
            <a:r>
              <a:rPr lang="en-US" sz="2400" dirty="0"/>
              <a:t>     means </a:t>
            </a:r>
            <a:r>
              <a:rPr lang="en-US" sz="2400" dirty="0">
                <a:sym typeface="Symbol" pitchFamily="18" charset="2"/>
              </a:rPr>
              <a:t> </a:t>
            </a:r>
            <a:r>
              <a:rPr lang="en-US" sz="2400" dirty="0"/>
              <a:t>can be generated from </a:t>
            </a:r>
            <a:r>
              <a:rPr lang="en-US" sz="2400" dirty="0">
                <a:sym typeface="Symbol" pitchFamily="18" charset="2"/>
              </a:rPr>
              <a:t> </a:t>
            </a:r>
            <a:r>
              <a:rPr lang="en-US" sz="2400" dirty="0"/>
              <a:t>by 0 or more steps</a:t>
            </a:r>
            <a:endParaRPr lang="en-US" sz="2400" dirty="0">
              <a:sym typeface="Symbol" pitchFamily="18" charset="2"/>
            </a:endParaRPr>
          </a:p>
          <a:p>
            <a:pPr eaLnBrk="1" hangingPunct="1">
              <a:lnSpc>
                <a:spcPct val="90000"/>
              </a:lnSpc>
            </a:pPr>
            <a:endParaRPr lang="en-US" dirty="0"/>
          </a:p>
        </p:txBody>
      </p:sp>
      <p:sp>
        <p:nvSpPr>
          <p:cNvPr id="20482" name="Slide Number Placeholder 5"/>
          <p:cNvSpPr>
            <a:spLocks noGrp="1"/>
          </p:cNvSpPr>
          <p:nvPr>
            <p:ph type="sldNum" sz="quarter" idx="4294967295"/>
          </p:nvPr>
        </p:nvSpPr>
        <p:spPr>
          <a:xfrm>
            <a:off x="8777288" y="6408738"/>
            <a:ext cx="366712" cy="365125"/>
          </a:xfrm>
          <a:prstGeom prst="rect">
            <a:avLst/>
          </a:prstGeom>
          <a:noFill/>
        </p:spPr>
        <p:txBody>
          <a:bodyPr/>
          <a:lstStyle/>
          <a:p>
            <a:fld id="{4E62D48A-870F-4132-AEDF-C4084CB31860}"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27250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dirty="0"/>
              <a:t>FIRST sets:  Example 1</a:t>
            </a:r>
          </a:p>
        </p:txBody>
      </p:sp>
      <p:sp>
        <p:nvSpPr>
          <p:cNvPr id="21508" name="Rectangle 3"/>
          <p:cNvSpPr>
            <a:spLocks noGrp="1" noChangeArrowheads="1"/>
          </p:cNvSpPr>
          <p:nvPr>
            <p:ph idx="10"/>
          </p:nvPr>
        </p:nvSpPr>
        <p:spPr/>
        <p:txBody>
          <a:bodyPr/>
          <a:lstStyle/>
          <a:p>
            <a:pPr eaLnBrk="1" hangingPunct="1">
              <a:buFontTx/>
              <a:buNone/>
            </a:pPr>
            <a:r>
              <a:rPr lang="en-US" dirty="0"/>
              <a:t>S ::= AB </a:t>
            </a:r>
          </a:p>
          <a:p>
            <a:pPr eaLnBrk="1" hangingPunct="1">
              <a:buFontTx/>
              <a:buNone/>
            </a:pPr>
            <a:r>
              <a:rPr lang="en-US" dirty="0"/>
              <a:t>A ::=  x | y</a:t>
            </a:r>
          </a:p>
          <a:p>
            <a:pPr eaLnBrk="1" hangingPunct="1">
              <a:buFontTx/>
              <a:buNone/>
            </a:pPr>
            <a:r>
              <a:rPr lang="en-US" dirty="0"/>
              <a:t>B ::= z | w</a:t>
            </a:r>
            <a:br>
              <a:rPr lang="en-US" dirty="0"/>
            </a:br>
            <a:r>
              <a:rPr lang="en-US" dirty="0">
                <a:solidFill>
                  <a:schemeClr val="accent4"/>
                </a:solidFill>
              </a:rPr>
              <a:t>Sentences in language:  </a:t>
            </a:r>
            <a:r>
              <a:rPr lang="en-US" dirty="0" err="1">
                <a:solidFill>
                  <a:schemeClr val="accent4"/>
                </a:solidFill>
              </a:rPr>
              <a:t>xz</a:t>
            </a:r>
            <a:r>
              <a:rPr lang="en-US" dirty="0">
                <a:solidFill>
                  <a:schemeClr val="accent4"/>
                </a:solidFill>
              </a:rPr>
              <a:t>, </a:t>
            </a:r>
            <a:r>
              <a:rPr lang="en-US" dirty="0" err="1">
                <a:solidFill>
                  <a:schemeClr val="accent4"/>
                </a:solidFill>
              </a:rPr>
              <a:t>xw</a:t>
            </a:r>
            <a:r>
              <a:rPr lang="en-US" dirty="0">
                <a:solidFill>
                  <a:schemeClr val="accent4"/>
                </a:solidFill>
              </a:rPr>
              <a:t>, </a:t>
            </a:r>
            <a:r>
              <a:rPr lang="en-US" dirty="0" err="1">
                <a:solidFill>
                  <a:schemeClr val="accent4"/>
                </a:solidFill>
              </a:rPr>
              <a:t>yz</a:t>
            </a:r>
            <a:r>
              <a:rPr lang="en-US" dirty="0">
                <a:solidFill>
                  <a:schemeClr val="accent4"/>
                </a:solidFill>
              </a:rPr>
              <a:t>, </a:t>
            </a:r>
            <a:r>
              <a:rPr lang="en-US" dirty="0" err="1">
                <a:solidFill>
                  <a:schemeClr val="accent4"/>
                </a:solidFill>
              </a:rPr>
              <a:t>yw</a:t>
            </a:r>
            <a:br>
              <a:rPr lang="en-US" dirty="0">
                <a:solidFill>
                  <a:schemeClr val="accent4"/>
                </a:solidFill>
              </a:rPr>
            </a:br>
            <a:endParaRPr lang="en-US" dirty="0">
              <a:solidFill>
                <a:schemeClr val="accent4"/>
              </a:solidFill>
            </a:endParaRPr>
          </a:p>
        </p:txBody>
      </p:sp>
      <p:sp>
        <p:nvSpPr>
          <p:cNvPr id="21506" name="Slide Number Placeholder 5"/>
          <p:cNvSpPr>
            <a:spLocks noGrp="1"/>
          </p:cNvSpPr>
          <p:nvPr>
            <p:ph type="sldNum" sz="quarter" idx="4294967295"/>
          </p:nvPr>
        </p:nvSpPr>
        <p:spPr>
          <a:xfrm>
            <a:off x="8534400" y="6408738"/>
            <a:ext cx="609600" cy="365125"/>
          </a:xfrm>
          <a:prstGeom prst="rect">
            <a:avLst/>
          </a:prstGeom>
          <a:noFill/>
        </p:spPr>
        <p:txBody>
          <a:bodyPr/>
          <a:lstStyle/>
          <a:p>
            <a:fld id="{C2F32CA8-DDCF-43C7-A038-631B4FA8A91A}" type="slidenum">
              <a:rPr lang="en-US" smtClean="0">
                <a:solidFill>
                  <a:prstClr val="black"/>
                </a:solidFill>
              </a:rPr>
              <a:pPr/>
              <a:t>58</a:t>
            </a:fld>
            <a:endParaRPr lang="en-US" dirty="0">
              <a:solidFill>
                <a:prstClr val="black"/>
              </a:solidFill>
            </a:endParaRPr>
          </a:p>
        </p:txBody>
      </p:sp>
      <p:sp>
        <p:nvSpPr>
          <p:cNvPr id="2" name="TextBox 1">
            <a:extLst>
              <a:ext uri="{FF2B5EF4-FFF2-40B4-BE49-F238E27FC236}">
                <a16:creationId xmlns:a16="http://schemas.microsoft.com/office/drawing/2014/main" id="{9F290AED-9353-47DA-A1F7-0815D10DAF94}"/>
              </a:ext>
            </a:extLst>
          </p:cNvPr>
          <p:cNvSpPr txBox="1"/>
          <p:nvPr/>
        </p:nvSpPr>
        <p:spPr>
          <a:xfrm>
            <a:off x="5823857" y="877152"/>
            <a:ext cx="3072704" cy="584775"/>
          </a:xfrm>
          <a:prstGeom prst="rect">
            <a:avLst/>
          </a:prstGeom>
          <a:solidFill>
            <a:schemeClr val="tx2">
              <a:lumMod val="10000"/>
              <a:lumOff val="90000"/>
            </a:schemeClr>
          </a:solidFill>
        </p:spPr>
        <p:txBody>
          <a:bodyPr wrap="square" rtlCol="0">
            <a:spAutoFit/>
          </a:bodyPr>
          <a:lstStyle/>
          <a:p>
            <a:r>
              <a:rPr lang="en-US" sz="1800" dirty="0">
                <a:latin typeface="Calibri" panose="020F0502020204030204" pitchFamily="34" charset="0"/>
                <a:cs typeface="Calibri" panose="020F0502020204030204" pitchFamily="34" charset="0"/>
              </a:rPr>
              <a:t>FIRST(</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l-GR" sz="320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{c :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c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7816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dirty="0"/>
              <a:t>FIRST sets:  Example 1</a:t>
            </a:r>
          </a:p>
        </p:txBody>
      </p:sp>
      <p:sp>
        <p:nvSpPr>
          <p:cNvPr id="28676" name="Rectangle 3"/>
          <p:cNvSpPr>
            <a:spLocks noGrp="1" noChangeArrowheads="1"/>
          </p:cNvSpPr>
          <p:nvPr>
            <p:ph idx="10"/>
          </p:nvPr>
        </p:nvSpPr>
        <p:spPr/>
        <p:txBody>
          <a:bodyPr/>
          <a:lstStyle/>
          <a:p>
            <a:pPr eaLnBrk="1" hangingPunct="1">
              <a:lnSpc>
                <a:spcPct val="80000"/>
              </a:lnSpc>
              <a:spcBef>
                <a:spcPts val="0"/>
              </a:spcBef>
              <a:buFontTx/>
              <a:buNone/>
            </a:pPr>
            <a:r>
              <a:rPr lang="en-US" sz="2800" dirty="0"/>
              <a:t>S ::= AB </a:t>
            </a:r>
          </a:p>
          <a:p>
            <a:pPr eaLnBrk="1" hangingPunct="1">
              <a:lnSpc>
                <a:spcPct val="80000"/>
              </a:lnSpc>
              <a:spcBef>
                <a:spcPts val="0"/>
              </a:spcBef>
              <a:buFontTx/>
              <a:buNone/>
            </a:pPr>
            <a:r>
              <a:rPr lang="en-US" sz="2800" dirty="0"/>
              <a:t>A ::=  x | y</a:t>
            </a:r>
          </a:p>
          <a:p>
            <a:pPr eaLnBrk="1" hangingPunct="1">
              <a:lnSpc>
                <a:spcPct val="80000"/>
              </a:lnSpc>
              <a:spcBef>
                <a:spcPts val="0"/>
              </a:spcBef>
              <a:buFontTx/>
              <a:buNone/>
            </a:pPr>
            <a:r>
              <a:rPr lang="en-US" sz="2800" dirty="0"/>
              <a:t>B ::= z | w</a:t>
            </a:r>
            <a:br>
              <a:rPr lang="en-US" sz="2800" dirty="0"/>
            </a:br>
            <a:r>
              <a:rPr lang="en-US" sz="2800" dirty="0">
                <a:solidFill>
                  <a:schemeClr val="accent4"/>
                </a:solidFill>
              </a:rPr>
              <a:t>Sentences in language:  </a:t>
            </a:r>
            <a:r>
              <a:rPr lang="en-US" sz="2800" dirty="0" err="1">
                <a:solidFill>
                  <a:schemeClr val="accent4"/>
                </a:solidFill>
              </a:rPr>
              <a:t>xz</a:t>
            </a:r>
            <a:r>
              <a:rPr lang="en-US" sz="2800" dirty="0">
                <a:solidFill>
                  <a:schemeClr val="accent4"/>
                </a:solidFill>
              </a:rPr>
              <a:t>, </a:t>
            </a:r>
            <a:r>
              <a:rPr lang="en-US" sz="2800" dirty="0" err="1">
                <a:solidFill>
                  <a:schemeClr val="accent4"/>
                </a:solidFill>
              </a:rPr>
              <a:t>xw</a:t>
            </a:r>
            <a:r>
              <a:rPr lang="en-US" sz="2800" dirty="0">
                <a:solidFill>
                  <a:schemeClr val="accent4"/>
                </a:solidFill>
              </a:rPr>
              <a:t>, </a:t>
            </a:r>
            <a:r>
              <a:rPr lang="en-US" sz="2800" dirty="0" err="1">
                <a:solidFill>
                  <a:schemeClr val="accent4"/>
                </a:solidFill>
              </a:rPr>
              <a:t>yz</a:t>
            </a:r>
            <a:r>
              <a:rPr lang="en-US" sz="2800" dirty="0">
                <a:solidFill>
                  <a:schemeClr val="accent4"/>
                </a:solidFill>
              </a:rPr>
              <a:t>, </a:t>
            </a:r>
            <a:r>
              <a:rPr lang="en-US" sz="2800" dirty="0" err="1">
                <a:solidFill>
                  <a:schemeClr val="accent4"/>
                </a:solidFill>
              </a:rPr>
              <a:t>yw</a:t>
            </a:r>
            <a:br>
              <a:rPr lang="en-US" sz="2800" dirty="0">
                <a:solidFill>
                  <a:schemeClr val="accent4"/>
                </a:solidFill>
              </a:rPr>
            </a:br>
            <a:endParaRPr lang="en-US" sz="2800" dirty="0">
              <a:solidFill>
                <a:schemeClr val="accent4"/>
              </a:solidFill>
            </a:endParaRPr>
          </a:p>
          <a:p>
            <a:pPr eaLnBrk="1" hangingPunct="1">
              <a:lnSpc>
                <a:spcPct val="80000"/>
              </a:lnSpc>
              <a:spcBef>
                <a:spcPts val="0"/>
              </a:spcBef>
              <a:buFontTx/>
              <a:buNone/>
            </a:pPr>
            <a:r>
              <a:rPr lang="en-US" sz="2800" dirty="0"/>
              <a:t>FIRST(x) = {x} </a:t>
            </a:r>
          </a:p>
          <a:p>
            <a:pPr eaLnBrk="1" hangingPunct="1">
              <a:lnSpc>
                <a:spcPct val="80000"/>
              </a:lnSpc>
              <a:spcBef>
                <a:spcPts val="0"/>
              </a:spcBef>
              <a:buFontTx/>
              <a:buNone/>
            </a:pPr>
            <a:r>
              <a:rPr lang="en-US" sz="2800" dirty="0"/>
              <a:t>FIRST(y) = {y}</a:t>
            </a:r>
          </a:p>
          <a:p>
            <a:pPr eaLnBrk="1" hangingPunct="1">
              <a:lnSpc>
                <a:spcPct val="80000"/>
              </a:lnSpc>
              <a:spcBef>
                <a:spcPts val="0"/>
              </a:spcBef>
              <a:buFontTx/>
              <a:buNone/>
            </a:pPr>
            <a:r>
              <a:rPr lang="en-US" sz="2800" dirty="0"/>
              <a:t>FIRST(w) = {w}</a:t>
            </a:r>
          </a:p>
          <a:p>
            <a:pPr eaLnBrk="1" hangingPunct="1">
              <a:lnSpc>
                <a:spcPct val="80000"/>
              </a:lnSpc>
              <a:spcBef>
                <a:spcPts val="0"/>
              </a:spcBef>
              <a:buFontTx/>
              <a:buNone/>
            </a:pPr>
            <a:r>
              <a:rPr lang="en-US" sz="2800" dirty="0"/>
              <a:t>FIRST(z} = {z}</a:t>
            </a:r>
          </a:p>
          <a:p>
            <a:pPr eaLnBrk="1" hangingPunct="1">
              <a:lnSpc>
                <a:spcPct val="80000"/>
              </a:lnSpc>
              <a:spcBef>
                <a:spcPts val="0"/>
              </a:spcBef>
              <a:buFontTx/>
              <a:buNone/>
            </a:pPr>
            <a:r>
              <a:rPr lang="en-US" sz="2800" dirty="0"/>
              <a:t>FIRST(A) = FIRST(x) U FIRST(y) = {</a:t>
            </a:r>
            <a:r>
              <a:rPr lang="en-US" sz="2800" dirty="0" err="1"/>
              <a:t>x,y</a:t>
            </a:r>
            <a:r>
              <a:rPr lang="en-US" sz="2800" dirty="0"/>
              <a:t>}</a:t>
            </a:r>
          </a:p>
          <a:p>
            <a:pPr eaLnBrk="1" hangingPunct="1">
              <a:lnSpc>
                <a:spcPct val="80000"/>
              </a:lnSpc>
              <a:spcBef>
                <a:spcPts val="0"/>
              </a:spcBef>
              <a:buFontTx/>
              <a:buNone/>
            </a:pPr>
            <a:r>
              <a:rPr lang="en-US" sz="2800" dirty="0"/>
              <a:t>FIRST(B) = FIRST(w) U FIRST(z) = {</a:t>
            </a:r>
            <a:r>
              <a:rPr lang="en-US" sz="2800" dirty="0" err="1"/>
              <a:t>w,z</a:t>
            </a:r>
            <a:r>
              <a:rPr lang="en-US" sz="2800" dirty="0"/>
              <a:t>}</a:t>
            </a:r>
          </a:p>
          <a:p>
            <a:pPr eaLnBrk="1" hangingPunct="1">
              <a:lnSpc>
                <a:spcPct val="80000"/>
              </a:lnSpc>
              <a:spcBef>
                <a:spcPts val="0"/>
              </a:spcBef>
              <a:buFontTx/>
              <a:buNone/>
            </a:pPr>
            <a:r>
              <a:rPr lang="en-US" sz="2800" dirty="0">
                <a:solidFill>
                  <a:schemeClr val="accent2"/>
                </a:solidFill>
              </a:rPr>
              <a:t>FIRST(S) = FIRST(AB) = FIRST(A) = {</a:t>
            </a:r>
            <a:r>
              <a:rPr lang="en-US" sz="2800" dirty="0" err="1">
                <a:solidFill>
                  <a:schemeClr val="accent2"/>
                </a:solidFill>
              </a:rPr>
              <a:t>x,y</a:t>
            </a:r>
            <a:r>
              <a:rPr lang="en-US" sz="2800" dirty="0">
                <a:solidFill>
                  <a:schemeClr val="accent2"/>
                </a:solidFill>
              </a:rPr>
              <a:t>}</a:t>
            </a:r>
            <a:r>
              <a:rPr lang="en-US" sz="2800" dirty="0"/>
              <a:t> </a:t>
            </a:r>
          </a:p>
        </p:txBody>
      </p:sp>
      <p:sp>
        <p:nvSpPr>
          <p:cNvPr id="28674" name="Slide Number Placeholder 5"/>
          <p:cNvSpPr>
            <a:spLocks noGrp="1"/>
          </p:cNvSpPr>
          <p:nvPr>
            <p:ph type="sldNum" sz="quarter" idx="4294967295"/>
          </p:nvPr>
        </p:nvSpPr>
        <p:spPr>
          <a:xfrm>
            <a:off x="8777288" y="6408738"/>
            <a:ext cx="366712" cy="365125"/>
          </a:xfrm>
          <a:prstGeom prst="rect">
            <a:avLst/>
          </a:prstGeom>
          <a:noFill/>
        </p:spPr>
        <p:txBody>
          <a:bodyPr/>
          <a:lstStyle/>
          <a:p>
            <a:fld id="{0FFEC693-44D5-4A59-A69C-FAD3B23E221F}"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23295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solidFill>
                  <a:schemeClr val="accent1"/>
                </a:solidFill>
              </a:rPr>
              <a:t>Benefits of (E)BNF notation</a:t>
            </a:r>
          </a:p>
        </p:txBody>
      </p:sp>
      <p:sp>
        <p:nvSpPr>
          <p:cNvPr id="7171" name="Rectangle 3"/>
          <p:cNvSpPr>
            <a:spLocks noGrp="1" noChangeArrowheads="1"/>
          </p:cNvSpPr>
          <p:nvPr>
            <p:ph idx="10"/>
          </p:nvPr>
        </p:nvSpPr>
        <p:spPr/>
        <p:txBody>
          <a:bodyPr>
            <a:normAutofit/>
          </a:bodyPr>
          <a:lstStyle/>
          <a:p>
            <a:pPr eaLnBrk="1" hangingPunct="1"/>
            <a:r>
              <a:rPr lang="en-US" sz="2400" dirty="0"/>
              <a:t>Compact and precise specification that allows an infinite number of sentences to be specified with a </a:t>
            </a:r>
            <a:r>
              <a:rPr lang="en-US" sz="2400" dirty="0">
                <a:solidFill>
                  <a:schemeClr val="accent2"/>
                </a:solidFill>
              </a:rPr>
              <a:t>finite definition</a:t>
            </a:r>
          </a:p>
          <a:p>
            <a:pPr eaLnBrk="1" hangingPunct="1"/>
            <a:r>
              <a:rPr lang="en-US" sz="2400" dirty="0"/>
              <a:t>Allows </a:t>
            </a:r>
            <a:r>
              <a:rPr lang="en-US" sz="2400" dirty="0">
                <a:solidFill>
                  <a:schemeClr val="accent2"/>
                </a:solidFill>
              </a:rPr>
              <a:t>systematic or  automatic</a:t>
            </a:r>
            <a:r>
              <a:rPr lang="en-US" sz="2400" dirty="0"/>
              <a:t> generation of efficient parsers for certain types of grammars</a:t>
            </a:r>
          </a:p>
          <a:p>
            <a:pPr eaLnBrk="1" hangingPunct="1"/>
            <a:r>
              <a:rPr lang="en-US" sz="2400" dirty="0"/>
              <a:t>Provides a </a:t>
            </a:r>
            <a:r>
              <a:rPr lang="en-US" sz="2400" dirty="0">
                <a:solidFill>
                  <a:schemeClr val="accent2"/>
                </a:solidFill>
              </a:rPr>
              <a:t>framework for specifying semantics</a:t>
            </a:r>
            <a:r>
              <a:rPr lang="en-US" sz="2400" dirty="0"/>
              <a:t>.  </a:t>
            </a:r>
          </a:p>
          <a:p>
            <a:pPr eaLnBrk="1" hangingPunct="1"/>
            <a:r>
              <a:rPr lang="en-US" sz="2400" dirty="0"/>
              <a:t>Allows </a:t>
            </a:r>
            <a:r>
              <a:rPr lang="en-US" sz="2400" dirty="0">
                <a:solidFill>
                  <a:schemeClr val="accent2"/>
                </a:solidFill>
              </a:rPr>
              <a:t>formal reasoning</a:t>
            </a:r>
            <a:r>
              <a:rPr lang="en-US" sz="2400" dirty="0"/>
              <a:t> about languages. </a:t>
            </a:r>
          </a:p>
        </p:txBody>
      </p:sp>
      <p:sp>
        <p:nvSpPr>
          <p:cNvPr id="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B673F870-4EC8-4166-9677-910F52DB3225}" type="slidenum">
              <a:rPr lang="en-US"/>
              <a:pPr>
                <a:defRPr/>
              </a:pPr>
              <a:t>6</a:t>
            </a:fld>
            <a:endParaRPr lang="en-US"/>
          </a:p>
        </p:txBody>
      </p:sp>
    </p:spTree>
    <p:extLst>
      <p:ext uri="{BB962C8B-B14F-4D97-AF65-F5344CB8AC3E}">
        <p14:creationId xmlns:p14="http://schemas.microsoft.com/office/powerpoint/2010/main" val="1761670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pPr eaLnBrk="1" hangingPunct="1"/>
            <a:r>
              <a:rPr lang="en-US" sz="4000" dirty="0"/>
              <a:t>FIRST sets:  Example 2 </a:t>
            </a:r>
            <a:r>
              <a:rPr lang="en-US" sz="1600" dirty="0"/>
              <a:t>(from earlier)</a:t>
            </a:r>
            <a:endParaRPr lang="en-US" sz="4000" dirty="0"/>
          </a:p>
        </p:txBody>
      </p:sp>
      <p:sp>
        <p:nvSpPr>
          <p:cNvPr id="29700" name="Rectangle 3"/>
          <p:cNvSpPr>
            <a:spLocks noGrp="1" noChangeArrowheads="1"/>
          </p:cNvSpPr>
          <p:nvPr>
            <p:ph idx="10"/>
          </p:nvPr>
        </p:nvSpPr>
        <p:spPr/>
        <p:txBody>
          <a:bodyPr/>
          <a:lstStyle/>
          <a:p>
            <a:pPr eaLnBrk="1" hangingPunct="1">
              <a:buFontTx/>
              <a:buNone/>
            </a:pPr>
            <a:r>
              <a:rPr lang="en-US" dirty="0"/>
              <a:t>S ::= A | B</a:t>
            </a:r>
          </a:p>
          <a:p>
            <a:pPr eaLnBrk="1" hangingPunct="1">
              <a:buFontTx/>
              <a:buNone/>
            </a:pPr>
            <a:r>
              <a:rPr lang="en-US" dirty="0"/>
              <a:t>A ::= </a:t>
            </a:r>
            <a:r>
              <a:rPr lang="en-US" dirty="0" err="1"/>
              <a:t>xA</a:t>
            </a:r>
            <a:r>
              <a:rPr lang="en-US" dirty="0"/>
              <a:t> | y</a:t>
            </a:r>
          </a:p>
          <a:p>
            <a:pPr eaLnBrk="1" hangingPunct="1">
              <a:buFontTx/>
              <a:buNone/>
            </a:pPr>
            <a:r>
              <a:rPr lang="en-US" dirty="0"/>
              <a:t>B ::= </a:t>
            </a:r>
            <a:r>
              <a:rPr lang="en-US" dirty="0" err="1"/>
              <a:t>xB</a:t>
            </a:r>
            <a:r>
              <a:rPr lang="en-US" dirty="0"/>
              <a:t> | z</a:t>
            </a:r>
            <a:br>
              <a:rPr lang="en-US" dirty="0"/>
            </a:br>
            <a:r>
              <a:rPr lang="en-US" dirty="0">
                <a:solidFill>
                  <a:schemeClr val="accent4"/>
                </a:solidFill>
              </a:rPr>
              <a:t>Sentences in language:  y, </a:t>
            </a:r>
            <a:r>
              <a:rPr lang="en-US" dirty="0" err="1">
                <a:solidFill>
                  <a:schemeClr val="accent4"/>
                </a:solidFill>
              </a:rPr>
              <a:t>xy</a:t>
            </a:r>
            <a:r>
              <a:rPr lang="en-US" dirty="0">
                <a:solidFill>
                  <a:schemeClr val="accent4"/>
                </a:solidFill>
              </a:rPr>
              <a:t>, </a:t>
            </a:r>
            <a:r>
              <a:rPr lang="en-US" dirty="0" err="1">
                <a:solidFill>
                  <a:schemeClr val="accent4"/>
                </a:solidFill>
              </a:rPr>
              <a:t>xxy</a:t>
            </a:r>
            <a:r>
              <a:rPr lang="en-US" dirty="0">
                <a:solidFill>
                  <a:schemeClr val="accent4"/>
                </a:solidFill>
              </a:rPr>
              <a:t>, …, z, </a:t>
            </a:r>
            <a:r>
              <a:rPr lang="en-US" dirty="0" err="1">
                <a:solidFill>
                  <a:schemeClr val="accent4"/>
                </a:solidFill>
              </a:rPr>
              <a:t>xz</a:t>
            </a:r>
            <a:r>
              <a:rPr lang="en-US" dirty="0">
                <a:solidFill>
                  <a:schemeClr val="accent4"/>
                </a:solidFill>
              </a:rPr>
              <a:t>, </a:t>
            </a:r>
            <a:r>
              <a:rPr lang="en-US" dirty="0" err="1">
                <a:solidFill>
                  <a:schemeClr val="accent4"/>
                </a:solidFill>
              </a:rPr>
              <a:t>xxz</a:t>
            </a:r>
            <a:r>
              <a:rPr lang="en-US" dirty="0">
                <a:solidFill>
                  <a:schemeClr val="accent4"/>
                </a:solidFill>
              </a:rPr>
              <a:t>,..</a:t>
            </a:r>
            <a:br>
              <a:rPr lang="en-US" dirty="0">
                <a:solidFill>
                  <a:schemeClr val="accent4"/>
                </a:solidFill>
              </a:rPr>
            </a:br>
            <a:endParaRPr lang="en-US" dirty="0">
              <a:solidFill>
                <a:schemeClr val="accent4"/>
              </a:solidFill>
            </a:endParaRPr>
          </a:p>
        </p:txBody>
      </p:sp>
      <p:sp>
        <p:nvSpPr>
          <p:cNvPr id="29698" name="Slide Number Placeholder 5"/>
          <p:cNvSpPr>
            <a:spLocks noGrp="1"/>
          </p:cNvSpPr>
          <p:nvPr>
            <p:ph type="sldNum" sz="quarter" idx="4294967295"/>
          </p:nvPr>
        </p:nvSpPr>
        <p:spPr>
          <a:xfrm>
            <a:off x="8240486" y="6408738"/>
            <a:ext cx="903514" cy="365125"/>
          </a:xfrm>
          <a:prstGeom prst="rect">
            <a:avLst/>
          </a:prstGeom>
          <a:noFill/>
        </p:spPr>
        <p:txBody>
          <a:bodyPr/>
          <a:lstStyle/>
          <a:p>
            <a:fld id="{AEC3A531-3EEC-4C4F-BF2F-91BFD4E9520F}" type="slidenum">
              <a:rPr lang="en-US" smtClean="0">
                <a:solidFill>
                  <a:prstClr val="black"/>
                </a:solidFill>
              </a:rPr>
              <a:pPr/>
              <a:t>60</a:t>
            </a:fld>
            <a:endParaRPr lang="en-US">
              <a:solidFill>
                <a:prstClr val="black"/>
              </a:solidFill>
            </a:endParaRPr>
          </a:p>
        </p:txBody>
      </p:sp>
      <p:sp>
        <p:nvSpPr>
          <p:cNvPr id="5" name="TextBox 4">
            <a:extLst>
              <a:ext uri="{FF2B5EF4-FFF2-40B4-BE49-F238E27FC236}">
                <a16:creationId xmlns:a16="http://schemas.microsoft.com/office/drawing/2014/main" id="{8B74B5A4-660B-4D03-A3B7-3D4FA889EDFE}"/>
              </a:ext>
            </a:extLst>
          </p:cNvPr>
          <p:cNvSpPr txBox="1"/>
          <p:nvPr/>
        </p:nvSpPr>
        <p:spPr>
          <a:xfrm>
            <a:off x="5887940" y="607030"/>
            <a:ext cx="3072704" cy="584775"/>
          </a:xfrm>
          <a:prstGeom prst="rect">
            <a:avLst/>
          </a:prstGeom>
          <a:solidFill>
            <a:schemeClr val="tx2">
              <a:lumMod val="10000"/>
              <a:lumOff val="90000"/>
            </a:schemeClr>
          </a:solidFill>
        </p:spPr>
        <p:txBody>
          <a:bodyPr wrap="square" rtlCol="0">
            <a:spAutoFit/>
          </a:bodyPr>
          <a:lstStyle/>
          <a:p>
            <a:r>
              <a:rPr lang="en-US" sz="1800" dirty="0">
                <a:latin typeface="Calibri" panose="020F0502020204030204" pitchFamily="34" charset="0"/>
                <a:cs typeface="Calibri" panose="020F0502020204030204" pitchFamily="34" charset="0"/>
              </a:rPr>
              <a:t>FIRST(</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l-GR" sz="320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{c :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c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50478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pPr eaLnBrk="1" hangingPunct="1"/>
            <a:r>
              <a:rPr lang="en-US" sz="4000" dirty="0"/>
              <a:t>FIRST sets:  Example 2 (8)</a:t>
            </a:r>
          </a:p>
        </p:txBody>
      </p:sp>
      <p:sp>
        <p:nvSpPr>
          <p:cNvPr id="36868" name="Rectangle 3"/>
          <p:cNvSpPr>
            <a:spLocks noGrp="1" noChangeArrowheads="1"/>
          </p:cNvSpPr>
          <p:nvPr>
            <p:ph idx="10"/>
          </p:nvPr>
        </p:nvSpPr>
        <p:spPr/>
        <p:txBody>
          <a:bodyPr/>
          <a:lstStyle/>
          <a:p>
            <a:pPr eaLnBrk="1" hangingPunct="1">
              <a:lnSpc>
                <a:spcPct val="80000"/>
              </a:lnSpc>
              <a:spcBef>
                <a:spcPts val="0"/>
              </a:spcBef>
              <a:buFontTx/>
              <a:buNone/>
            </a:pPr>
            <a:r>
              <a:rPr lang="en-US" sz="2400" dirty="0"/>
              <a:t>S ::= A | B</a:t>
            </a:r>
          </a:p>
          <a:p>
            <a:pPr eaLnBrk="1" hangingPunct="1">
              <a:lnSpc>
                <a:spcPct val="80000"/>
              </a:lnSpc>
              <a:spcBef>
                <a:spcPts val="0"/>
              </a:spcBef>
              <a:buFontTx/>
              <a:buNone/>
            </a:pPr>
            <a:r>
              <a:rPr lang="en-US" sz="2400" dirty="0"/>
              <a:t>A ::= </a:t>
            </a:r>
            <a:r>
              <a:rPr lang="en-US" sz="2400" dirty="0" err="1"/>
              <a:t>xA</a:t>
            </a:r>
            <a:r>
              <a:rPr lang="en-US" sz="2400" dirty="0"/>
              <a:t> | y</a:t>
            </a:r>
          </a:p>
          <a:p>
            <a:pPr eaLnBrk="1" hangingPunct="1">
              <a:lnSpc>
                <a:spcPct val="80000"/>
              </a:lnSpc>
              <a:spcBef>
                <a:spcPts val="0"/>
              </a:spcBef>
              <a:buFontTx/>
              <a:buNone/>
            </a:pPr>
            <a:r>
              <a:rPr lang="en-US" sz="2400" dirty="0"/>
              <a:t>B ::= </a:t>
            </a:r>
            <a:r>
              <a:rPr lang="en-US" sz="2400" dirty="0" err="1"/>
              <a:t>xB</a:t>
            </a:r>
            <a:r>
              <a:rPr lang="en-US" sz="2400" dirty="0"/>
              <a:t> | z</a:t>
            </a:r>
            <a:br>
              <a:rPr lang="en-US" sz="2400" dirty="0"/>
            </a:br>
            <a:r>
              <a:rPr lang="en-US" sz="2400" dirty="0">
                <a:solidFill>
                  <a:schemeClr val="accent4"/>
                </a:solidFill>
              </a:rPr>
              <a:t>Sentences in language:  y, </a:t>
            </a:r>
            <a:r>
              <a:rPr lang="en-US" sz="2400" dirty="0" err="1">
                <a:solidFill>
                  <a:schemeClr val="accent4"/>
                </a:solidFill>
              </a:rPr>
              <a:t>xy</a:t>
            </a:r>
            <a:r>
              <a:rPr lang="en-US" sz="2400" dirty="0">
                <a:solidFill>
                  <a:schemeClr val="accent4"/>
                </a:solidFill>
              </a:rPr>
              <a:t>, </a:t>
            </a:r>
            <a:r>
              <a:rPr lang="en-US" sz="2400" dirty="0" err="1">
                <a:solidFill>
                  <a:schemeClr val="accent4"/>
                </a:solidFill>
              </a:rPr>
              <a:t>xxy</a:t>
            </a:r>
            <a:r>
              <a:rPr lang="en-US" sz="2400" dirty="0">
                <a:solidFill>
                  <a:schemeClr val="accent4"/>
                </a:solidFill>
              </a:rPr>
              <a:t>, …, z, </a:t>
            </a:r>
            <a:r>
              <a:rPr lang="en-US" sz="2400" dirty="0" err="1">
                <a:solidFill>
                  <a:schemeClr val="accent4"/>
                </a:solidFill>
              </a:rPr>
              <a:t>xz</a:t>
            </a:r>
            <a:r>
              <a:rPr lang="en-US" sz="2400" dirty="0">
                <a:solidFill>
                  <a:schemeClr val="accent4"/>
                </a:solidFill>
              </a:rPr>
              <a:t>, </a:t>
            </a:r>
            <a:r>
              <a:rPr lang="en-US" sz="2400" dirty="0" err="1">
                <a:solidFill>
                  <a:schemeClr val="accent4"/>
                </a:solidFill>
              </a:rPr>
              <a:t>xxz</a:t>
            </a:r>
            <a:r>
              <a:rPr lang="en-US" sz="2400" dirty="0">
                <a:solidFill>
                  <a:schemeClr val="accent4"/>
                </a:solidFill>
              </a:rPr>
              <a:t>,..</a:t>
            </a:r>
            <a:br>
              <a:rPr lang="en-US" sz="2400" dirty="0">
                <a:solidFill>
                  <a:schemeClr val="accent4"/>
                </a:solidFill>
              </a:rPr>
            </a:br>
            <a:endParaRPr lang="en-US" sz="2400" dirty="0">
              <a:solidFill>
                <a:schemeClr val="accent4"/>
              </a:solidFill>
            </a:endParaRPr>
          </a:p>
          <a:p>
            <a:pPr eaLnBrk="1" hangingPunct="1">
              <a:lnSpc>
                <a:spcPct val="80000"/>
              </a:lnSpc>
              <a:spcBef>
                <a:spcPts val="0"/>
              </a:spcBef>
              <a:buFontTx/>
              <a:buNone/>
            </a:pPr>
            <a:r>
              <a:rPr lang="en-US" sz="2400" dirty="0"/>
              <a:t>FIRST(</a:t>
            </a:r>
            <a:r>
              <a:rPr lang="en-US" sz="2400" dirty="0" err="1"/>
              <a:t>xA</a:t>
            </a:r>
            <a:r>
              <a:rPr lang="en-US" sz="2400" dirty="0"/>
              <a:t>) = FIRST(x) = {x} </a:t>
            </a:r>
          </a:p>
          <a:p>
            <a:pPr eaLnBrk="1" hangingPunct="1">
              <a:lnSpc>
                <a:spcPct val="80000"/>
              </a:lnSpc>
              <a:spcBef>
                <a:spcPts val="0"/>
              </a:spcBef>
              <a:buFontTx/>
              <a:buNone/>
            </a:pPr>
            <a:r>
              <a:rPr lang="en-US" sz="2400" dirty="0"/>
              <a:t>FIRST(y) = {y}</a:t>
            </a:r>
          </a:p>
          <a:p>
            <a:pPr eaLnBrk="1" hangingPunct="1">
              <a:lnSpc>
                <a:spcPct val="80000"/>
              </a:lnSpc>
              <a:spcBef>
                <a:spcPts val="0"/>
              </a:spcBef>
              <a:buFontTx/>
              <a:buNone/>
            </a:pPr>
            <a:r>
              <a:rPr lang="en-US" sz="2400" dirty="0"/>
              <a:t>FIRST(</a:t>
            </a:r>
            <a:r>
              <a:rPr lang="en-US" sz="2400" dirty="0" err="1"/>
              <a:t>xB</a:t>
            </a:r>
            <a:r>
              <a:rPr lang="en-US" sz="2400" dirty="0"/>
              <a:t>) = FIRST(x) = {x}</a:t>
            </a:r>
          </a:p>
          <a:p>
            <a:pPr eaLnBrk="1" hangingPunct="1">
              <a:lnSpc>
                <a:spcPct val="80000"/>
              </a:lnSpc>
              <a:spcBef>
                <a:spcPts val="0"/>
              </a:spcBef>
              <a:buFontTx/>
              <a:buNone/>
            </a:pPr>
            <a:r>
              <a:rPr lang="en-US" sz="2400" dirty="0"/>
              <a:t>FIRST(z) = {z} </a:t>
            </a:r>
          </a:p>
          <a:p>
            <a:pPr eaLnBrk="1" hangingPunct="1">
              <a:lnSpc>
                <a:spcPct val="80000"/>
              </a:lnSpc>
              <a:spcBef>
                <a:spcPts val="0"/>
              </a:spcBef>
              <a:buFontTx/>
              <a:buNone/>
            </a:pPr>
            <a:r>
              <a:rPr lang="en-US" sz="2400" dirty="0"/>
              <a:t>FIRST(A) = FIRST(</a:t>
            </a:r>
            <a:r>
              <a:rPr lang="en-US" sz="2400" dirty="0" err="1"/>
              <a:t>xA</a:t>
            </a:r>
            <a:r>
              <a:rPr lang="en-US" sz="2400" dirty="0"/>
              <a:t>) U FIRST(y) = {</a:t>
            </a:r>
            <a:r>
              <a:rPr lang="en-US" sz="2400" dirty="0" err="1"/>
              <a:t>x,y</a:t>
            </a:r>
            <a:r>
              <a:rPr lang="en-US" sz="2400" dirty="0"/>
              <a:t>}</a:t>
            </a:r>
          </a:p>
          <a:p>
            <a:pPr eaLnBrk="1" hangingPunct="1">
              <a:lnSpc>
                <a:spcPct val="80000"/>
              </a:lnSpc>
              <a:spcBef>
                <a:spcPts val="0"/>
              </a:spcBef>
              <a:buFontTx/>
              <a:buNone/>
            </a:pPr>
            <a:r>
              <a:rPr lang="en-US" sz="2400" dirty="0"/>
              <a:t>FIRST(B) = FIRST(</a:t>
            </a:r>
            <a:r>
              <a:rPr lang="en-US" sz="2400" dirty="0" err="1"/>
              <a:t>xB</a:t>
            </a:r>
            <a:r>
              <a:rPr lang="en-US" sz="2400" dirty="0"/>
              <a:t>) U FIRST(z) = {</a:t>
            </a:r>
            <a:r>
              <a:rPr lang="en-US" sz="2400" dirty="0" err="1"/>
              <a:t>x,z</a:t>
            </a:r>
            <a:r>
              <a:rPr lang="en-US" sz="2400" dirty="0"/>
              <a:t>}</a:t>
            </a:r>
          </a:p>
          <a:p>
            <a:pPr eaLnBrk="1" hangingPunct="1">
              <a:lnSpc>
                <a:spcPct val="80000"/>
              </a:lnSpc>
              <a:spcBef>
                <a:spcPts val="0"/>
              </a:spcBef>
              <a:buFontTx/>
              <a:buNone/>
            </a:pPr>
            <a:r>
              <a:rPr lang="en-US" sz="2400" dirty="0">
                <a:solidFill>
                  <a:schemeClr val="accent2"/>
                </a:solidFill>
              </a:rPr>
              <a:t>FIRST(S) = FIRST(A) U FIRST(B) = {</a:t>
            </a:r>
            <a:r>
              <a:rPr lang="en-US" sz="2400" dirty="0" err="1">
                <a:solidFill>
                  <a:schemeClr val="accent2"/>
                </a:solidFill>
              </a:rPr>
              <a:t>x,y,z</a:t>
            </a:r>
            <a:r>
              <a:rPr lang="en-US" sz="2400" dirty="0">
                <a:solidFill>
                  <a:schemeClr val="accent2"/>
                </a:solidFill>
              </a:rPr>
              <a:t>}</a:t>
            </a:r>
          </a:p>
        </p:txBody>
      </p:sp>
      <p:sp>
        <p:nvSpPr>
          <p:cNvPr id="36866" name="Slide Number Placeholder 5"/>
          <p:cNvSpPr>
            <a:spLocks noGrp="1"/>
          </p:cNvSpPr>
          <p:nvPr>
            <p:ph type="sldNum" sz="quarter" idx="4294967295"/>
          </p:nvPr>
        </p:nvSpPr>
        <p:spPr>
          <a:xfrm>
            <a:off x="8523514" y="6408738"/>
            <a:ext cx="620486" cy="365125"/>
          </a:xfrm>
          <a:prstGeom prst="rect">
            <a:avLst/>
          </a:prstGeom>
          <a:noFill/>
        </p:spPr>
        <p:txBody>
          <a:bodyPr/>
          <a:lstStyle/>
          <a:p>
            <a:fld id="{15325342-A258-4D3B-8C5A-6F4B969EE45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779958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pPr eaLnBrk="1" hangingPunct="1"/>
            <a:r>
              <a:rPr lang="en-US" sz="4000" dirty="0"/>
              <a:t>FIRST sets:  Example 2 (8)</a:t>
            </a:r>
          </a:p>
        </p:txBody>
      </p:sp>
      <p:sp>
        <p:nvSpPr>
          <p:cNvPr id="36868" name="Rectangle 3"/>
          <p:cNvSpPr>
            <a:spLocks noGrp="1" noChangeArrowheads="1"/>
          </p:cNvSpPr>
          <p:nvPr>
            <p:ph idx="10"/>
          </p:nvPr>
        </p:nvSpPr>
        <p:spPr/>
        <p:txBody>
          <a:bodyPr/>
          <a:lstStyle/>
          <a:p>
            <a:pPr eaLnBrk="1" hangingPunct="1">
              <a:lnSpc>
                <a:spcPct val="80000"/>
              </a:lnSpc>
              <a:spcBef>
                <a:spcPts val="0"/>
              </a:spcBef>
              <a:buFontTx/>
              <a:buNone/>
            </a:pPr>
            <a:r>
              <a:rPr lang="en-US" sz="2400" dirty="0"/>
              <a:t>S ::= A | B</a:t>
            </a:r>
          </a:p>
          <a:p>
            <a:pPr eaLnBrk="1" hangingPunct="1">
              <a:lnSpc>
                <a:spcPct val="80000"/>
              </a:lnSpc>
              <a:spcBef>
                <a:spcPts val="0"/>
              </a:spcBef>
              <a:buFontTx/>
              <a:buNone/>
            </a:pPr>
            <a:r>
              <a:rPr lang="en-US" sz="2400" dirty="0"/>
              <a:t>A ::= </a:t>
            </a:r>
            <a:r>
              <a:rPr lang="en-US" sz="2400" dirty="0" err="1"/>
              <a:t>xA</a:t>
            </a:r>
            <a:r>
              <a:rPr lang="en-US" sz="2400" dirty="0"/>
              <a:t> | y</a:t>
            </a:r>
          </a:p>
          <a:p>
            <a:pPr eaLnBrk="1" hangingPunct="1">
              <a:lnSpc>
                <a:spcPct val="80000"/>
              </a:lnSpc>
              <a:spcBef>
                <a:spcPts val="0"/>
              </a:spcBef>
              <a:buFontTx/>
              <a:buNone/>
            </a:pPr>
            <a:r>
              <a:rPr lang="en-US" sz="2400" dirty="0"/>
              <a:t>B ::= </a:t>
            </a:r>
            <a:r>
              <a:rPr lang="en-US" sz="2400" dirty="0" err="1"/>
              <a:t>xB</a:t>
            </a:r>
            <a:r>
              <a:rPr lang="en-US" sz="2400" dirty="0"/>
              <a:t> | z</a:t>
            </a:r>
            <a:br>
              <a:rPr lang="en-US" sz="2400" dirty="0"/>
            </a:br>
            <a:r>
              <a:rPr lang="en-US" sz="2400" dirty="0">
                <a:solidFill>
                  <a:schemeClr val="accent4"/>
                </a:solidFill>
              </a:rPr>
              <a:t>Sentences in language:  y, </a:t>
            </a:r>
            <a:r>
              <a:rPr lang="en-US" sz="2400" dirty="0" err="1">
                <a:solidFill>
                  <a:schemeClr val="accent4"/>
                </a:solidFill>
              </a:rPr>
              <a:t>xy</a:t>
            </a:r>
            <a:r>
              <a:rPr lang="en-US" sz="2400" dirty="0">
                <a:solidFill>
                  <a:schemeClr val="accent4"/>
                </a:solidFill>
              </a:rPr>
              <a:t>, </a:t>
            </a:r>
            <a:r>
              <a:rPr lang="en-US" sz="2400" dirty="0" err="1">
                <a:solidFill>
                  <a:schemeClr val="accent4"/>
                </a:solidFill>
              </a:rPr>
              <a:t>xxy</a:t>
            </a:r>
            <a:r>
              <a:rPr lang="en-US" sz="2400" dirty="0">
                <a:solidFill>
                  <a:schemeClr val="accent4"/>
                </a:solidFill>
              </a:rPr>
              <a:t>, …, z, </a:t>
            </a:r>
            <a:r>
              <a:rPr lang="en-US" sz="2400" dirty="0" err="1">
                <a:solidFill>
                  <a:schemeClr val="accent4"/>
                </a:solidFill>
              </a:rPr>
              <a:t>xz</a:t>
            </a:r>
            <a:r>
              <a:rPr lang="en-US" sz="2400" dirty="0">
                <a:solidFill>
                  <a:schemeClr val="accent4"/>
                </a:solidFill>
              </a:rPr>
              <a:t>, </a:t>
            </a:r>
            <a:r>
              <a:rPr lang="en-US" sz="2400" dirty="0" err="1">
                <a:solidFill>
                  <a:schemeClr val="accent4"/>
                </a:solidFill>
              </a:rPr>
              <a:t>xxz</a:t>
            </a:r>
            <a:r>
              <a:rPr lang="en-US" sz="2400" dirty="0">
                <a:solidFill>
                  <a:schemeClr val="accent4"/>
                </a:solidFill>
              </a:rPr>
              <a:t>,..</a:t>
            </a:r>
            <a:br>
              <a:rPr lang="en-US" sz="2400" dirty="0">
                <a:solidFill>
                  <a:schemeClr val="accent4"/>
                </a:solidFill>
              </a:rPr>
            </a:br>
            <a:endParaRPr lang="en-US" sz="2400" dirty="0">
              <a:solidFill>
                <a:schemeClr val="accent4"/>
              </a:solidFill>
            </a:endParaRPr>
          </a:p>
          <a:p>
            <a:pPr eaLnBrk="1" hangingPunct="1">
              <a:lnSpc>
                <a:spcPct val="80000"/>
              </a:lnSpc>
              <a:spcBef>
                <a:spcPts val="0"/>
              </a:spcBef>
              <a:buFontTx/>
              <a:buNone/>
            </a:pPr>
            <a:r>
              <a:rPr lang="en-US" sz="2400" dirty="0"/>
              <a:t>FIRST(</a:t>
            </a:r>
            <a:r>
              <a:rPr lang="en-US" sz="2400" dirty="0" err="1"/>
              <a:t>xA</a:t>
            </a:r>
            <a:r>
              <a:rPr lang="en-US" sz="2400" dirty="0"/>
              <a:t>) = FIRST(x) = {x} </a:t>
            </a:r>
          </a:p>
          <a:p>
            <a:pPr eaLnBrk="1" hangingPunct="1">
              <a:lnSpc>
                <a:spcPct val="80000"/>
              </a:lnSpc>
              <a:spcBef>
                <a:spcPts val="0"/>
              </a:spcBef>
              <a:buFontTx/>
              <a:buNone/>
            </a:pPr>
            <a:r>
              <a:rPr lang="en-US" sz="2400" dirty="0"/>
              <a:t>FIRST(y) = {y}</a:t>
            </a:r>
          </a:p>
          <a:p>
            <a:pPr eaLnBrk="1" hangingPunct="1">
              <a:lnSpc>
                <a:spcPct val="80000"/>
              </a:lnSpc>
              <a:spcBef>
                <a:spcPts val="0"/>
              </a:spcBef>
              <a:buFontTx/>
              <a:buNone/>
            </a:pPr>
            <a:r>
              <a:rPr lang="en-US" sz="2400" dirty="0"/>
              <a:t>FIRST(</a:t>
            </a:r>
            <a:r>
              <a:rPr lang="en-US" sz="2400" dirty="0" err="1"/>
              <a:t>xB</a:t>
            </a:r>
            <a:r>
              <a:rPr lang="en-US" sz="2400" dirty="0"/>
              <a:t>) = FIRST(x) = {x}</a:t>
            </a:r>
          </a:p>
          <a:p>
            <a:pPr eaLnBrk="1" hangingPunct="1">
              <a:lnSpc>
                <a:spcPct val="80000"/>
              </a:lnSpc>
              <a:spcBef>
                <a:spcPts val="0"/>
              </a:spcBef>
              <a:buFontTx/>
              <a:buNone/>
            </a:pPr>
            <a:r>
              <a:rPr lang="en-US" sz="2400" dirty="0"/>
              <a:t>FIRST(z) = {z} </a:t>
            </a:r>
          </a:p>
          <a:p>
            <a:pPr eaLnBrk="1" hangingPunct="1">
              <a:lnSpc>
                <a:spcPct val="80000"/>
              </a:lnSpc>
              <a:spcBef>
                <a:spcPts val="0"/>
              </a:spcBef>
              <a:buFontTx/>
              <a:buNone/>
            </a:pPr>
            <a:r>
              <a:rPr lang="en-US" sz="2400" dirty="0"/>
              <a:t>FIRST(A) = FIRST(</a:t>
            </a:r>
            <a:r>
              <a:rPr lang="en-US" sz="2400" dirty="0" err="1"/>
              <a:t>xA</a:t>
            </a:r>
            <a:r>
              <a:rPr lang="en-US" sz="2400" dirty="0"/>
              <a:t>) U FIRST(y) = {</a:t>
            </a:r>
            <a:r>
              <a:rPr lang="en-US" sz="2400" dirty="0" err="1"/>
              <a:t>x,y</a:t>
            </a:r>
            <a:r>
              <a:rPr lang="en-US" sz="2400" dirty="0"/>
              <a:t>}</a:t>
            </a:r>
          </a:p>
          <a:p>
            <a:pPr eaLnBrk="1" hangingPunct="1">
              <a:lnSpc>
                <a:spcPct val="80000"/>
              </a:lnSpc>
              <a:spcBef>
                <a:spcPts val="0"/>
              </a:spcBef>
              <a:buFontTx/>
              <a:buNone/>
            </a:pPr>
            <a:r>
              <a:rPr lang="en-US" sz="2400" dirty="0"/>
              <a:t>FIRST(B) = FIRST(</a:t>
            </a:r>
            <a:r>
              <a:rPr lang="en-US" sz="2400" dirty="0" err="1"/>
              <a:t>xB</a:t>
            </a:r>
            <a:r>
              <a:rPr lang="en-US" sz="2400" dirty="0"/>
              <a:t>) U FIRST(z) = {</a:t>
            </a:r>
            <a:r>
              <a:rPr lang="en-US" sz="2400" dirty="0" err="1"/>
              <a:t>x,z</a:t>
            </a:r>
            <a:r>
              <a:rPr lang="en-US" sz="2400" dirty="0"/>
              <a:t>}</a:t>
            </a:r>
          </a:p>
          <a:p>
            <a:pPr eaLnBrk="1" hangingPunct="1">
              <a:lnSpc>
                <a:spcPct val="80000"/>
              </a:lnSpc>
              <a:spcBef>
                <a:spcPts val="0"/>
              </a:spcBef>
              <a:buFontTx/>
              <a:buNone/>
            </a:pPr>
            <a:r>
              <a:rPr lang="en-US" sz="2400" dirty="0">
                <a:solidFill>
                  <a:schemeClr val="accent2"/>
                </a:solidFill>
              </a:rPr>
              <a:t>FIRST(S) = FIRST(A) U FIRST(B) = {</a:t>
            </a:r>
            <a:r>
              <a:rPr lang="en-US" sz="2400" dirty="0" err="1">
                <a:solidFill>
                  <a:schemeClr val="accent2"/>
                </a:solidFill>
              </a:rPr>
              <a:t>x,y,z</a:t>
            </a:r>
            <a:r>
              <a:rPr lang="en-US" sz="2400" dirty="0">
                <a:solidFill>
                  <a:schemeClr val="accent2"/>
                </a:solidFill>
              </a:rPr>
              <a:t>}</a:t>
            </a:r>
          </a:p>
        </p:txBody>
      </p:sp>
      <p:sp>
        <p:nvSpPr>
          <p:cNvPr id="36866" name="Slide Number Placeholder 5"/>
          <p:cNvSpPr>
            <a:spLocks noGrp="1"/>
          </p:cNvSpPr>
          <p:nvPr>
            <p:ph type="sldNum" sz="quarter" idx="4294967295"/>
          </p:nvPr>
        </p:nvSpPr>
        <p:spPr>
          <a:xfrm>
            <a:off x="8697686" y="6408738"/>
            <a:ext cx="446314" cy="365125"/>
          </a:xfrm>
          <a:prstGeom prst="rect">
            <a:avLst/>
          </a:prstGeom>
          <a:noFill/>
        </p:spPr>
        <p:txBody>
          <a:bodyPr/>
          <a:lstStyle/>
          <a:p>
            <a:fld id="{15325342-A258-4D3B-8C5A-6F4B969EE45B}" type="slidenum">
              <a:rPr lang="en-US" smtClean="0">
                <a:solidFill>
                  <a:prstClr val="black"/>
                </a:solidFill>
              </a:rPr>
              <a:pPr/>
              <a:t>62</a:t>
            </a:fld>
            <a:endParaRPr lang="en-US" dirty="0">
              <a:solidFill>
                <a:prstClr val="black"/>
              </a:solidFill>
            </a:endParaRPr>
          </a:p>
        </p:txBody>
      </p:sp>
      <p:sp>
        <p:nvSpPr>
          <p:cNvPr id="2" name="Oval 1">
            <a:extLst>
              <a:ext uri="{FF2B5EF4-FFF2-40B4-BE49-F238E27FC236}">
                <a16:creationId xmlns:a16="http://schemas.microsoft.com/office/drawing/2014/main" id="{C684C677-A2B5-4878-AB4C-7D439B8CECDD}"/>
              </a:ext>
            </a:extLst>
          </p:cNvPr>
          <p:cNvSpPr/>
          <p:nvPr/>
        </p:nvSpPr>
        <p:spPr>
          <a:xfrm>
            <a:off x="4985657" y="4833257"/>
            <a:ext cx="740229" cy="832938"/>
          </a:xfrm>
          <a:prstGeom prst="ellipse">
            <a:avLst/>
          </a:prstGeom>
          <a:noFill/>
          <a:ln w="412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108C1F-24ED-48B7-AC28-5DF5691FC40A}"/>
              </a:ext>
            </a:extLst>
          </p:cNvPr>
          <p:cNvSpPr txBox="1"/>
          <p:nvPr/>
        </p:nvSpPr>
        <p:spPr>
          <a:xfrm>
            <a:off x="6476999" y="4093029"/>
            <a:ext cx="2460171" cy="230832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For </a:t>
            </a:r>
            <a:r>
              <a:rPr lang="en-US" dirty="0" err="1">
                <a:latin typeface="Calibri" panose="020F0502020204030204" pitchFamily="34" charset="0"/>
                <a:cs typeface="Calibri" panose="020F0502020204030204" pitchFamily="34" charset="0"/>
              </a:rPr>
              <a:t>xxz</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x could be derived from either A or A, so we can’t tell which one to choose.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x  is in both FIRST(A) and FIRST(B)</a:t>
            </a:r>
          </a:p>
        </p:txBody>
      </p:sp>
    </p:spTree>
    <p:extLst>
      <p:ext uri="{BB962C8B-B14F-4D97-AF65-F5344CB8AC3E}">
        <p14:creationId xmlns:p14="http://schemas.microsoft.com/office/powerpoint/2010/main" val="1373506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dirty="0"/>
              <a:t>First requirement for LL(1)</a:t>
            </a:r>
          </a:p>
        </p:txBody>
      </p:sp>
      <p:sp>
        <p:nvSpPr>
          <p:cNvPr id="38916" name="Rectangle 3"/>
          <p:cNvSpPr>
            <a:spLocks noGrp="1" noChangeArrowheads="1"/>
          </p:cNvSpPr>
          <p:nvPr>
            <p:ph idx="10"/>
          </p:nvPr>
        </p:nvSpPr>
        <p:spPr/>
        <p:txBody>
          <a:bodyPr/>
          <a:lstStyle/>
          <a:p>
            <a:pPr lvl="1" eaLnBrk="1" hangingPunct="1">
              <a:lnSpc>
                <a:spcPct val="90000"/>
              </a:lnSpc>
            </a:pPr>
            <a:r>
              <a:rPr lang="en-US" sz="3200" dirty="0">
                <a:solidFill>
                  <a:srgbClr val="FF3300"/>
                </a:solidFill>
              </a:rPr>
              <a:t>The FIRST set of all productions with the same left-hand sides are disjoint.</a:t>
            </a:r>
          </a:p>
        </p:txBody>
      </p:sp>
      <p:sp>
        <p:nvSpPr>
          <p:cNvPr id="38914" name="Slide Number Placeholder 5"/>
          <p:cNvSpPr>
            <a:spLocks noGrp="1"/>
          </p:cNvSpPr>
          <p:nvPr>
            <p:ph type="sldNum" sz="quarter" idx="4294967295"/>
          </p:nvPr>
        </p:nvSpPr>
        <p:spPr>
          <a:xfrm>
            <a:off x="8599714" y="6408738"/>
            <a:ext cx="544286" cy="365125"/>
          </a:xfrm>
          <a:prstGeom prst="rect">
            <a:avLst/>
          </a:prstGeom>
          <a:noFill/>
        </p:spPr>
        <p:txBody>
          <a:bodyPr/>
          <a:lstStyle/>
          <a:p>
            <a:fld id="{25E8445D-698D-410D-AD99-F919F040CC3E}" type="slidenum">
              <a:rPr lang="en-US" smtClean="0">
                <a:solidFill>
                  <a:prstClr val="black"/>
                </a:solidFill>
              </a:rPr>
              <a:pPr/>
              <a:t>63</a:t>
            </a:fld>
            <a:endParaRPr lang="en-US" dirty="0">
              <a:solidFill>
                <a:prstClr val="black"/>
              </a:solidFill>
            </a:endParaRPr>
          </a:p>
        </p:txBody>
      </p:sp>
      <p:sp>
        <p:nvSpPr>
          <p:cNvPr id="2" name="TextBox 1">
            <a:extLst>
              <a:ext uri="{FF2B5EF4-FFF2-40B4-BE49-F238E27FC236}">
                <a16:creationId xmlns:a16="http://schemas.microsoft.com/office/drawing/2014/main" id="{17369DB8-97AB-4D6C-8D5C-0C62DA8D5244}"/>
              </a:ext>
            </a:extLst>
          </p:cNvPr>
          <p:cNvSpPr txBox="1"/>
          <p:nvPr/>
        </p:nvSpPr>
        <p:spPr>
          <a:xfrm>
            <a:off x="185057" y="4561114"/>
            <a:ext cx="8592231"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Remark: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 ::= A | B </a:t>
            </a:r>
          </a:p>
          <a:p>
            <a:r>
              <a:rPr lang="en-US" dirty="0">
                <a:latin typeface="Calibri" panose="020F0502020204030204" pitchFamily="34" charset="0"/>
                <a:cs typeface="Calibri" panose="020F0502020204030204" pitchFamily="34" charset="0"/>
              </a:rPr>
              <a:t>yields two productions with same left-hand side when rewritten in pure BNF</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 ::= A</a:t>
            </a:r>
          </a:p>
          <a:p>
            <a:r>
              <a:rPr lang="en-US" dirty="0">
                <a:latin typeface="Calibri" panose="020F0502020204030204" pitchFamily="34" charset="0"/>
                <a:cs typeface="Calibri" panose="020F0502020204030204" pitchFamily="34" charset="0"/>
              </a:rPr>
              <a:t>S ::= B</a:t>
            </a:r>
          </a:p>
        </p:txBody>
      </p:sp>
    </p:spTree>
    <p:extLst>
      <p:ext uri="{BB962C8B-B14F-4D97-AF65-F5344CB8AC3E}">
        <p14:creationId xmlns:p14="http://schemas.microsoft.com/office/powerpoint/2010/main" val="3538464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dirty="0"/>
              <a:t>FIRST set:  Example 3</a:t>
            </a:r>
          </a:p>
        </p:txBody>
      </p:sp>
      <p:sp>
        <p:nvSpPr>
          <p:cNvPr id="37892" name="Rectangle 3"/>
          <p:cNvSpPr>
            <a:spLocks noGrp="1" noChangeArrowheads="1"/>
          </p:cNvSpPr>
          <p:nvPr>
            <p:ph idx="10"/>
          </p:nvPr>
        </p:nvSpPr>
        <p:spPr/>
        <p:txBody>
          <a:bodyPr/>
          <a:lstStyle/>
          <a:p>
            <a:pPr eaLnBrk="1" hangingPunct="1">
              <a:lnSpc>
                <a:spcPct val="90000"/>
              </a:lnSpc>
              <a:buFontTx/>
              <a:buNone/>
            </a:pPr>
            <a:r>
              <a:rPr lang="en-US" sz="2400" dirty="0"/>
              <a:t>S ::= Ay</a:t>
            </a:r>
          </a:p>
          <a:p>
            <a:pPr eaLnBrk="1" hangingPunct="1">
              <a:lnSpc>
                <a:spcPct val="90000"/>
              </a:lnSpc>
              <a:buFontTx/>
              <a:buNone/>
            </a:pPr>
            <a:r>
              <a:rPr lang="en-US" sz="2400" dirty="0"/>
              <a:t>A ::= x | ε</a:t>
            </a:r>
            <a:br>
              <a:rPr lang="en-US" sz="2400" dirty="0"/>
            </a:br>
            <a:r>
              <a:rPr lang="en-US" sz="2400" dirty="0">
                <a:solidFill>
                  <a:schemeClr val="accent4"/>
                </a:solidFill>
              </a:rPr>
              <a:t>Sentences in language:  </a:t>
            </a:r>
            <a:r>
              <a:rPr lang="en-US" sz="2400" dirty="0" err="1">
                <a:solidFill>
                  <a:schemeClr val="accent4"/>
                </a:solidFill>
              </a:rPr>
              <a:t>xy</a:t>
            </a:r>
            <a:r>
              <a:rPr lang="en-US" sz="2400" dirty="0">
                <a:solidFill>
                  <a:schemeClr val="accent4"/>
                </a:solidFill>
              </a:rPr>
              <a:t>, y</a:t>
            </a:r>
            <a:br>
              <a:rPr lang="en-US" sz="2400" dirty="0">
                <a:solidFill>
                  <a:schemeClr val="accent4"/>
                </a:solidFill>
              </a:rPr>
            </a:br>
            <a:endParaRPr lang="en-US" sz="2400" dirty="0">
              <a:solidFill>
                <a:schemeClr val="accent4"/>
              </a:solidFill>
            </a:endParaRPr>
          </a:p>
          <a:p>
            <a:pPr eaLnBrk="1" hangingPunct="1">
              <a:lnSpc>
                <a:spcPct val="90000"/>
              </a:lnSpc>
              <a:spcBef>
                <a:spcPts val="0"/>
              </a:spcBef>
              <a:buFontTx/>
              <a:buNone/>
            </a:pPr>
            <a:r>
              <a:rPr lang="en-US" sz="2400" dirty="0"/>
              <a:t>FIRST(x) = { x } </a:t>
            </a:r>
          </a:p>
          <a:p>
            <a:pPr eaLnBrk="1" hangingPunct="1">
              <a:lnSpc>
                <a:spcPct val="90000"/>
              </a:lnSpc>
              <a:spcBef>
                <a:spcPts val="0"/>
              </a:spcBef>
              <a:buFontTx/>
              <a:buNone/>
            </a:pPr>
            <a:endParaRPr lang="en-US" sz="2400" dirty="0"/>
          </a:p>
          <a:p>
            <a:pPr eaLnBrk="1" hangingPunct="1">
              <a:lnSpc>
                <a:spcPct val="90000"/>
              </a:lnSpc>
              <a:spcBef>
                <a:spcPts val="0"/>
              </a:spcBef>
              <a:buFontTx/>
              <a:buNone/>
            </a:pPr>
            <a:r>
              <a:rPr lang="en-US" sz="2400" dirty="0"/>
              <a:t>FIRST(A) = { x }</a:t>
            </a:r>
          </a:p>
          <a:p>
            <a:pPr eaLnBrk="1" hangingPunct="1">
              <a:lnSpc>
                <a:spcPct val="90000"/>
              </a:lnSpc>
              <a:spcBef>
                <a:spcPts val="0"/>
              </a:spcBef>
              <a:buFontTx/>
              <a:buNone/>
            </a:pPr>
            <a:endParaRPr lang="en-US" sz="2400" dirty="0"/>
          </a:p>
          <a:p>
            <a:pPr eaLnBrk="1" hangingPunct="1">
              <a:lnSpc>
                <a:spcPct val="90000"/>
              </a:lnSpc>
              <a:spcBef>
                <a:spcPts val="0"/>
              </a:spcBef>
              <a:buFontTx/>
              <a:buNone/>
            </a:pPr>
            <a:r>
              <a:rPr lang="en-US" sz="2400" dirty="0">
                <a:solidFill>
                  <a:schemeClr val="accent2"/>
                </a:solidFill>
              </a:rPr>
              <a:t>FIRST(S) = { x, y } </a:t>
            </a:r>
          </a:p>
          <a:p>
            <a:pPr eaLnBrk="1" hangingPunct="1">
              <a:lnSpc>
                <a:spcPct val="90000"/>
              </a:lnSpc>
              <a:buFontTx/>
              <a:buNone/>
            </a:pPr>
            <a:r>
              <a:rPr lang="en-US" sz="2400" dirty="0"/>
              <a:t>  </a:t>
            </a:r>
          </a:p>
          <a:p>
            <a:pPr eaLnBrk="1" hangingPunct="1">
              <a:lnSpc>
                <a:spcPct val="90000"/>
              </a:lnSpc>
            </a:pPr>
            <a:r>
              <a:rPr lang="en-US" sz="2400" dirty="0"/>
              <a:t>Check answer by looking at legal sentences</a:t>
            </a:r>
          </a:p>
        </p:txBody>
      </p:sp>
      <p:sp>
        <p:nvSpPr>
          <p:cNvPr id="37890" name="Slide Number Placeholder 5"/>
          <p:cNvSpPr>
            <a:spLocks noGrp="1"/>
          </p:cNvSpPr>
          <p:nvPr>
            <p:ph type="sldNum" sz="quarter" idx="4294967295"/>
          </p:nvPr>
        </p:nvSpPr>
        <p:spPr>
          <a:xfrm>
            <a:off x="8610600" y="6408738"/>
            <a:ext cx="533400" cy="365125"/>
          </a:xfrm>
          <a:prstGeom prst="rect">
            <a:avLst/>
          </a:prstGeom>
          <a:noFill/>
        </p:spPr>
        <p:txBody>
          <a:bodyPr/>
          <a:lstStyle/>
          <a:p>
            <a:fld id="{246A8BC5-A2BC-4820-9004-859862F0E946}" type="slidenum">
              <a:rPr lang="en-US" smtClean="0">
                <a:solidFill>
                  <a:prstClr val="black"/>
                </a:solidFill>
              </a:rPr>
              <a:pPr/>
              <a:t>64</a:t>
            </a:fld>
            <a:endParaRPr lang="en-US" dirty="0">
              <a:solidFill>
                <a:prstClr val="black"/>
              </a:solidFill>
            </a:endParaRPr>
          </a:p>
        </p:txBody>
      </p:sp>
      <p:sp>
        <p:nvSpPr>
          <p:cNvPr id="5" name="TextBox 4">
            <a:extLst>
              <a:ext uri="{FF2B5EF4-FFF2-40B4-BE49-F238E27FC236}">
                <a16:creationId xmlns:a16="http://schemas.microsoft.com/office/drawing/2014/main" id="{C2293A62-F4EE-44AD-A14E-31D20A023F23}"/>
              </a:ext>
            </a:extLst>
          </p:cNvPr>
          <p:cNvSpPr txBox="1"/>
          <p:nvPr/>
        </p:nvSpPr>
        <p:spPr>
          <a:xfrm>
            <a:off x="5887940" y="607030"/>
            <a:ext cx="3072704" cy="584775"/>
          </a:xfrm>
          <a:prstGeom prst="rect">
            <a:avLst/>
          </a:prstGeom>
          <a:solidFill>
            <a:schemeClr val="tx2">
              <a:lumMod val="10000"/>
              <a:lumOff val="90000"/>
            </a:schemeClr>
          </a:solidFill>
        </p:spPr>
        <p:txBody>
          <a:bodyPr wrap="square" rtlCol="0">
            <a:spAutoFit/>
          </a:bodyPr>
          <a:lstStyle/>
          <a:p>
            <a:r>
              <a:rPr lang="en-US" sz="1800" dirty="0">
                <a:latin typeface="Calibri" panose="020F0502020204030204" pitchFamily="34" charset="0"/>
                <a:cs typeface="Calibri" panose="020F0502020204030204" pitchFamily="34" charset="0"/>
              </a:rPr>
              <a:t>FIRST(</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l-GR" sz="320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{c :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   c </a:t>
            </a:r>
            <a:r>
              <a:rPr lang="en-US" sz="1800" dirty="0">
                <a:latin typeface="Calibri" panose="020F0502020204030204" pitchFamily="34" charset="0"/>
                <a:cs typeface="Calibri" panose="020F0502020204030204" pitchFamily="34" charset="0"/>
                <a:sym typeface="Symbol" pitchFamily="18" charset="2"/>
              </a:rPr>
              <a:t></a:t>
            </a:r>
            <a:r>
              <a:rPr lang="en-US" sz="1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79773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t>Another non-LL(1) example</a:t>
            </a:r>
          </a:p>
        </p:txBody>
      </p:sp>
      <p:sp>
        <p:nvSpPr>
          <p:cNvPr id="41986" name="Slide Number Placeholder 5"/>
          <p:cNvSpPr>
            <a:spLocks noGrp="1"/>
          </p:cNvSpPr>
          <p:nvPr>
            <p:ph type="sldNum" sz="quarter" idx="4294967295"/>
          </p:nvPr>
        </p:nvSpPr>
        <p:spPr>
          <a:xfrm>
            <a:off x="8479971" y="6408738"/>
            <a:ext cx="664029" cy="365125"/>
          </a:xfrm>
          <a:prstGeom prst="rect">
            <a:avLst/>
          </a:prstGeom>
          <a:noFill/>
        </p:spPr>
        <p:txBody>
          <a:bodyPr/>
          <a:lstStyle/>
          <a:p>
            <a:fld id="{5C817BFC-E396-471F-815F-DF8C9160FB28}" type="slidenum">
              <a:rPr lang="en-US" smtClean="0">
                <a:solidFill>
                  <a:prstClr val="black"/>
                </a:solidFill>
              </a:rPr>
              <a:pPr/>
              <a:t>65</a:t>
            </a:fld>
            <a:endParaRPr lang="en-US" dirty="0">
              <a:solidFill>
                <a:prstClr val="black"/>
              </a:solidFill>
            </a:endParaRPr>
          </a:p>
        </p:txBody>
      </p:sp>
      <p:sp>
        <p:nvSpPr>
          <p:cNvPr id="41989" name="Rectangle 4"/>
          <p:cNvSpPr>
            <a:spLocks noChangeArrowheads="1"/>
          </p:cNvSpPr>
          <p:nvPr/>
        </p:nvSpPr>
        <p:spPr bwMode="auto">
          <a:xfrm>
            <a:off x="457200" y="1447800"/>
            <a:ext cx="3886200" cy="4068763"/>
          </a:xfrm>
          <a:prstGeom prst="rect">
            <a:avLst/>
          </a:prstGeom>
          <a:noFill/>
          <a:ln w="9525">
            <a:noFill/>
            <a:miter lim="800000"/>
            <a:headEnd/>
            <a:tailEnd/>
          </a:ln>
        </p:spPr>
        <p:txBody>
          <a:bodyPr/>
          <a:lstStyle/>
          <a:p>
            <a:pPr marL="342900" indent="-342900">
              <a:spcBef>
                <a:spcPct val="20000"/>
              </a:spcBef>
              <a:buFontTx/>
              <a:buChar char="•"/>
            </a:pPr>
            <a:endParaRPr lang="en-US" sz="3200" dirty="0">
              <a:solidFill>
                <a:prstClr val="black"/>
              </a:solidFill>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 ::= Ax</a:t>
            </a: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A ::= </a:t>
            </a:r>
            <a:r>
              <a:rPr lang="en-US" sz="3200" dirty="0" err="1">
                <a:solidFill>
                  <a:prstClr val="black"/>
                </a:solidFill>
                <a:latin typeface="Calibri" panose="020F0502020204030204" pitchFamily="34" charset="0"/>
                <a:cs typeface="Calibri" panose="020F0502020204030204" pitchFamily="34" charset="0"/>
              </a:rPr>
              <a:t>xA</a:t>
            </a:r>
            <a:r>
              <a:rPr lang="en-US" sz="3200" dirty="0">
                <a:solidFill>
                  <a:prstClr val="black"/>
                </a:solidFill>
                <a:latin typeface="Calibri" panose="020F0502020204030204" pitchFamily="34" charset="0"/>
                <a:cs typeface="Calibri" panose="020F0502020204030204" pitchFamily="34" charset="0"/>
              </a:rPr>
              <a:t> | ε</a:t>
            </a:r>
          </a:p>
          <a:p>
            <a:pPr marL="342900" indent="-342900">
              <a:spcBef>
                <a:spcPct val="20000"/>
              </a:spcBef>
              <a:buFontTx/>
              <a:buChar char="•"/>
            </a:pPr>
            <a:endParaRPr lang="en-US" sz="3200" dirty="0">
              <a:solidFill>
                <a:prstClr val="black"/>
              </a:solidFill>
              <a:latin typeface="Calibri" panose="020F0502020204030204" pitchFamily="34" charset="0"/>
              <a:cs typeface="Calibri" panose="020F0502020204030204" pitchFamily="34" charset="0"/>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Sentences in the language x, xx, xxx, …</a:t>
            </a:r>
          </a:p>
          <a:p>
            <a:pPr marL="342900" indent="-342900">
              <a:spcBef>
                <a:spcPct val="20000"/>
              </a:spcBef>
            </a:pPr>
            <a:endParaRPr lang="en-US" sz="3200" dirty="0">
              <a:solidFill>
                <a:prstClr val="black"/>
              </a:solidFill>
            </a:endParaRPr>
          </a:p>
        </p:txBody>
      </p:sp>
    </p:spTree>
    <p:extLst>
      <p:ext uri="{BB962C8B-B14F-4D97-AF65-F5344CB8AC3E}">
        <p14:creationId xmlns:p14="http://schemas.microsoft.com/office/powerpoint/2010/main" val="3061197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dirty="0"/>
              <a:t>Another non-LL(1) example</a:t>
            </a:r>
          </a:p>
        </p:txBody>
      </p:sp>
      <p:sp>
        <p:nvSpPr>
          <p:cNvPr id="41986" name="Slide Number Placeholder 5"/>
          <p:cNvSpPr>
            <a:spLocks noGrp="1"/>
          </p:cNvSpPr>
          <p:nvPr>
            <p:ph type="sldNum" sz="quarter" idx="4294967295"/>
          </p:nvPr>
        </p:nvSpPr>
        <p:spPr>
          <a:xfrm>
            <a:off x="8643257" y="6408738"/>
            <a:ext cx="500743" cy="365125"/>
          </a:xfrm>
          <a:prstGeom prst="rect">
            <a:avLst/>
          </a:prstGeom>
          <a:noFill/>
        </p:spPr>
        <p:txBody>
          <a:bodyPr/>
          <a:lstStyle/>
          <a:p>
            <a:fld id="{5C817BFC-E396-471F-815F-DF8C9160FB28}" type="slidenum">
              <a:rPr lang="en-US" smtClean="0">
                <a:solidFill>
                  <a:prstClr val="black"/>
                </a:solidFill>
              </a:rPr>
              <a:pPr/>
              <a:t>66</a:t>
            </a:fld>
            <a:endParaRPr lang="en-US" dirty="0">
              <a:solidFill>
                <a:prstClr val="black"/>
              </a:solidFill>
            </a:endParaRPr>
          </a:p>
        </p:txBody>
      </p:sp>
      <p:sp>
        <p:nvSpPr>
          <p:cNvPr id="41989" name="Rectangle 4"/>
          <p:cNvSpPr>
            <a:spLocks noChangeArrowheads="1"/>
          </p:cNvSpPr>
          <p:nvPr/>
        </p:nvSpPr>
        <p:spPr bwMode="auto">
          <a:xfrm>
            <a:off x="457200" y="1447800"/>
            <a:ext cx="3886200" cy="4068763"/>
          </a:xfrm>
          <a:prstGeom prst="rect">
            <a:avLst/>
          </a:prstGeom>
          <a:noFill/>
          <a:ln w="9525">
            <a:noFill/>
            <a:miter lim="800000"/>
            <a:headEnd/>
            <a:tailEnd/>
          </a:ln>
        </p:spPr>
        <p:txBody>
          <a:bodyPr/>
          <a:lstStyle/>
          <a:p>
            <a:pPr marL="342900" indent="-342900">
              <a:spcBef>
                <a:spcPct val="20000"/>
              </a:spcBef>
              <a:buFontTx/>
              <a:buChar char="•"/>
            </a:pPr>
            <a:endParaRPr lang="en-US" sz="3200" dirty="0">
              <a:solidFill>
                <a:prstClr val="black"/>
              </a:solidFill>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 ::= Ax</a:t>
            </a: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A ::= </a:t>
            </a:r>
            <a:r>
              <a:rPr lang="en-US" sz="3200" dirty="0" err="1">
                <a:solidFill>
                  <a:prstClr val="black"/>
                </a:solidFill>
                <a:latin typeface="Calibri" panose="020F0502020204030204" pitchFamily="34" charset="0"/>
                <a:cs typeface="Calibri" panose="020F0502020204030204" pitchFamily="34" charset="0"/>
              </a:rPr>
              <a:t>xA</a:t>
            </a:r>
            <a:r>
              <a:rPr lang="en-US" sz="3200" dirty="0">
                <a:solidFill>
                  <a:prstClr val="black"/>
                </a:solidFill>
                <a:latin typeface="Calibri" panose="020F0502020204030204" pitchFamily="34" charset="0"/>
                <a:cs typeface="Calibri" panose="020F0502020204030204" pitchFamily="34" charset="0"/>
              </a:rPr>
              <a:t> | ε</a:t>
            </a:r>
          </a:p>
          <a:p>
            <a:pPr marL="342900" indent="-342900">
              <a:spcBef>
                <a:spcPct val="20000"/>
              </a:spcBef>
              <a:buFontTx/>
              <a:buChar char="•"/>
            </a:pPr>
            <a:endParaRPr lang="en-US" sz="3200" dirty="0">
              <a:solidFill>
                <a:prstClr val="black"/>
              </a:solidFill>
              <a:latin typeface="Calibri" panose="020F0502020204030204" pitchFamily="34" charset="0"/>
              <a:cs typeface="Calibri" panose="020F0502020204030204" pitchFamily="34" charset="0"/>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Sentences in the language x, xx, xxx, …</a:t>
            </a:r>
          </a:p>
          <a:p>
            <a:pPr marL="342900" indent="-342900">
              <a:spcBef>
                <a:spcPct val="20000"/>
              </a:spcBef>
            </a:pPr>
            <a:endParaRPr lang="en-US" sz="3200" dirty="0">
              <a:solidFill>
                <a:prstClr val="black"/>
              </a:solidFill>
            </a:endParaRPr>
          </a:p>
        </p:txBody>
      </p:sp>
      <p:sp>
        <p:nvSpPr>
          <p:cNvPr id="41990" name="Text Box 5"/>
          <p:cNvSpPr txBox="1">
            <a:spLocks noChangeArrowheads="1"/>
          </p:cNvSpPr>
          <p:nvPr/>
        </p:nvSpPr>
        <p:spPr bwMode="auto">
          <a:xfrm>
            <a:off x="5606143" y="2287995"/>
            <a:ext cx="3733800" cy="2585323"/>
          </a:xfrm>
          <a:prstGeom prst="rect">
            <a:avLst/>
          </a:prstGeom>
          <a:noFill/>
          <a:ln w="9525">
            <a:noFill/>
            <a:miter lim="800000"/>
            <a:headEnd/>
            <a:tailEnd/>
          </a:ln>
        </p:spPr>
        <p:txBody>
          <a:bodyPr>
            <a:spAutoFit/>
          </a:bodyPr>
          <a:lstStyle/>
          <a:p>
            <a:r>
              <a:rPr lang="en-US" dirty="0">
                <a:solidFill>
                  <a:prstClr val="black"/>
                </a:solidFill>
                <a:latin typeface="Calibri" panose="020F0502020204030204" pitchFamily="34" charset="0"/>
                <a:cs typeface="Calibri" panose="020F0502020204030204" pitchFamily="34" charset="0"/>
              </a:rPr>
              <a:t>S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   	x</a:t>
            </a:r>
          </a:p>
          <a:p>
            <a:r>
              <a:rPr lang="en-US" dirty="0">
                <a:solidFill>
                  <a:prstClr val="black"/>
                </a:solidFill>
                <a:latin typeface="Calibri" panose="020F0502020204030204" pitchFamily="34" charset="0"/>
                <a:cs typeface="Calibri" panose="020F0502020204030204" pitchFamily="34" charset="0"/>
              </a:rPr>
              <a:t>→</a:t>
            </a:r>
          </a:p>
          <a:p>
            <a:r>
              <a:rPr lang="en-US" dirty="0" err="1">
                <a:solidFill>
                  <a:prstClr val="black"/>
                </a:solidFill>
                <a:latin typeface="Calibri" panose="020F0502020204030204" pitchFamily="34" charset="0"/>
                <a:cs typeface="Calibri" panose="020F0502020204030204" pitchFamily="34" charset="0"/>
              </a:rPr>
              <a:t>xAx</a:t>
            </a:r>
            <a:r>
              <a:rPr lang="en-US" dirty="0">
                <a:solidFill>
                  <a:prstClr val="black"/>
                </a:solidFill>
                <a:latin typeface="Calibri" panose="020F0502020204030204" pitchFamily="34" charset="0"/>
                <a:cs typeface="Calibri" panose="020F0502020204030204" pitchFamily="34" charset="0"/>
              </a:rPr>
              <a:t>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       ε</a:t>
            </a:r>
          </a:p>
          <a:p>
            <a:r>
              <a:rPr lang="en-US" dirty="0">
                <a:solidFill>
                  <a:prstClr val="black"/>
                </a:solidFill>
                <a:latin typeface="Calibri" panose="020F0502020204030204" pitchFamily="34" charset="0"/>
                <a:cs typeface="Calibri" panose="020F0502020204030204" pitchFamily="34" charset="0"/>
              </a:rPr>
              <a:t>FAILURE</a:t>
            </a:r>
          </a:p>
          <a:p>
            <a:endParaRPr lang="en-US" dirty="0">
              <a:solidFill>
                <a:prstClr val="black"/>
              </a:solidFill>
            </a:endParaRPr>
          </a:p>
        </p:txBody>
      </p:sp>
    </p:spTree>
    <p:extLst>
      <p:ext uri="{BB962C8B-B14F-4D97-AF65-F5344CB8AC3E}">
        <p14:creationId xmlns:p14="http://schemas.microsoft.com/office/powerpoint/2010/main" val="129218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t>Another non-LL(1) example</a:t>
            </a:r>
          </a:p>
        </p:txBody>
      </p:sp>
      <p:sp>
        <p:nvSpPr>
          <p:cNvPr id="43010" name="Slide Number Placeholder 5"/>
          <p:cNvSpPr>
            <a:spLocks noGrp="1"/>
          </p:cNvSpPr>
          <p:nvPr>
            <p:ph type="sldNum" sz="quarter" idx="4294967295"/>
          </p:nvPr>
        </p:nvSpPr>
        <p:spPr>
          <a:xfrm>
            <a:off x="8777288" y="6408738"/>
            <a:ext cx="366712" cy="365125"/>
          </a:xfrm>
          <a:prstGeom prst="rect">
            <a:avLst/>
          </a:prstGeom>
          <a:noFill/>
        </p:spPr>
        <p:txBody>
          <a:bodyPr/>
          <a:lstStyle/>
          <a:p>
            <a:fld id="{ED2FFAA2-B612-4E1E-A53F-0907EECFCE81}" type="slidenum">
              <a:rPr lang="en-US" smtClean="0">
                <a:solidFill>
                  <a:prstClr val="black"/>
                </a:solidFill>
              </a:rPr>
              <a:pPr/>
              <a:t>67</a:t>
            </a:fld>
            <a:endParaRPr lang="en-US">
              <a:solidFill>
                <a:prstClr val="black"/>
              </a:solidFill>
            </a:endParaRPr>
          </a:p>
        </p:txBody>
      </p:sp>
      <p:sp>
        <p:nvSpPr>
          <p:cNvPr id="43013" name="Rectangle 4"/>
          <p:cNvSpPr>
            <a:spLocks noChangeArrowheads="1"/>
          </p:cNvSpPr>
          <p:nvPr/>
        </p:nvSpPr>
        <p:spPr bwMode="auto">
          <a:xfrm>
            <a:off x="457200" y="1905000"/>
            <a:ext cx="3886200" cy="4068763"/>
          </a:xfrm>
          <a:prstGeom prst="rect">
            <a:avLst/>
          </a:prstGeom>
          <a:noFill/>
          <a:ln w="9525">
            <a:noFill/>
            <a:miter lim="800000"/>
            <a:headEnd/>
            <a:tailEnd/>
          </a:ln>
        </p:spPr>
        <p:txBody>
          <a:bodyPr/>
          <a:lstStyle/>
          <a:p>
            <a:pPr marL="342900" indent="-342900">
              <a:spcBef>
                <a:spcPct val="20000"/>
              </a:spcBef>
              <a:buFontTx/>
              <a:buChar char="•"/>
            </a:pPr>
            <a:endParaRPr lang="en-US" sz="3200" dirty="0">
              <a:solidFill>
                <a:prstClr val="black"/>
              </a:solidFill>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 ::= Ax</a:t>
            </a: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A ::= </a:t>
            </a:r>
            <a:r>
              <a:rPr lang="en-US" sz="3200" dirty="0" err="1">
                <a:solidFill>
                  <a:prstClr val="black"/>
                </a:solidFill>
                <a:latin typeface="Calibri" panose="020F0502020204030204" pitchFamily="34" charset="0"/>
                <a:cs typeface="Calibri" panose="020F0502020204030204" pitchFamily="34" charset="0"/>
              </a:rPr>
              <a:t>xA</a:t>
            </a:r>
            <a:r>
              <a:rPr lang="en-US" sz="3200" dirty="0">
                <a:solidFill>
                  <a:prstClr val="black"/>
                </a:solidFill>
                <a:latin typeface="Calibri" panose="020F0502020204030204" pitchFamily="34" charset="0"/>
                <a:cs typeface="Calibri" panose="020F0502020204030204" pitchFamily="34" charset="0"/>
              </a:rPr>
              <a:t> | ε</a:t>
            </a:r>
          </a:p>
          <a:p>
            <a:pPr marL="342900" indent="-342900">
              <a:spcBef>
                <a:spcPct val="20000"/>
              </a:spcBef>
              <a:buFontTx/>
              <a:buChar char="•"/>
            </a:pPr>
            <a:endParaRPr lang="en-US" sz="3200" dirty="0">
              <a:solidFill>
                <a:prstClr val="black"/>
              </a:solidFill>
              <a:latin typeface="Calibri" panose="020F0502020204030204" pitchFamily="34" charset="0"/>
              <a:cs typeface="Calibri" panose="020F0502020204030204" pitchFamily="34" charset="0"/>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Sentences in the language x, xx, xxx, …</a:t>
            </a:r>
          </a:p>
          <a:p>
            <a:pPr marL="342900" indent="-342900">
              <a:spcBef>
                <a:spcPct val="20000"/>
              </a:spcBef>
            </a:pPr>
            <a:endParaRPr lang="en-US" sz="3200" dirty="0">
              <a:solidFill>
                <a:prstClr val="black"/>
              </a:solidFill>
            </a:endParaRPr>
          </a:p>
        </p:txBody>
      </p:sp>
      <p:sp>
        <p:nvSpPr>
          <p:cNvPr id="43014" name="Text Box 5"/>
          <p:cNvSpPr txBox="1">
            <a:spLocks noChangeArrowheads="1"/>
          </p:cNvSpPr>
          <p:nvPr/>
        </p:nvSpPr>
        <p:spPr bwMode="auto">
          <a:xfrm>
            <a:off x="4724400" y="3200400"/>
            <a:ext cx="3733800" cy="2585323"/>
          </a:xfrm>
          <a:prstGeom prst="rect">
            <a:avLst/>
          </a:prstGeom>
          <a:noFill/>
          <a:ln w="9525">
            <a:noFill/>
            <a:miter lim="800000"/>
            <a:headEnd/>
            <a:tailEnd/>
          </a:ln>
        </p:spPr>
        <p:txBody>
          <a:bodyPr>
            <a:spAutoFit/>
          </a:bodyPr>
          <a:lstStyle/>
          <a:p>
            <a:r>
              <a:rPr lang="en-US" dirty="0">
                <a:solidFill>
                  <a:prstClr val="black"/>
                </a:solidFill>
                <a:latin typeface="Calibri" panose="020F0502020204030204" pitchFamily="34" charset="0"/>
                <a:cs typeface="Calibri" panose="020F0502020204030204" pitchFamily="34" charset="0"/>
              </a:rPr>
              <a:t>S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   	x</a:t>
            </a:r>
          </a:p>
          <a:p>
            <a:r>
              <a:rPr lang="en-US" dirty="0">
                <a:solidFill>
                  <a:prstClr val="black"/>
                </a:solidFill>
                <a:latin typeface="Calibri" panose="020F0502020204030204" pitchFamily="34" charset="0"/>
                <a:cs typeface="Calibri" panose="020F0502020204030204" pitchFamily="34" charset="0"/>
              </a:rPr>
              <a:t>→</a:t>
            </a:r>
          </a:p>
          <a:p>
            <a:r>
              <a:rPr lang="en-US" dirty="0" err="1">
                <a:solidFill>
                  <a:srgbClr val="FF3300"/>
                </a:solidFill>
                <a:latin typeface="Calibri" panose="020F0502020204030204" pitchFamily="34" charset="0"/>
                <a:cs typeface="Calibri" panose="020F0502020204030204" pitchFamily="34" charset="0"/>
              </a:rPr>
              <a:t>xA</a:t>
            </a:r>
            <a:r>
              <a:rPr lang="en-US" dirty="0" err="1">
                <a:solidFill>
                  <a:prstClr val="black"/>
                </a:solidFill>
                <a:latin typeface="Calibri" panose="020F0502020204030204" pitchFamily="34" charset="0"/>
                <a:cs typeface="Calibri" panose="020F0502020204030204" pitchFamily="34" charset="0"/>
              </a:rPr>
              <a:t>x</a:t>
            </a:r>
            <a:r>
              <a:rPr lang="en-US" dirty="0">
                <a:solidFill>
                  <a:prstClr val="black"/>
                </a:solidFill>
                <a:latin typeface="Calibri" panose="020F0502020204030204" pitchFamily="34" charset="0"/>
                <a:cs typeface="Calibri" panose="020F0502020204030204" pitchFamily="34" charset="0"/>
              </a:rPr>
              <a:t>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       ε</a:t>
            </a:r>
          </a:p>
          <a:p>
            <a:r>
              <a:rPr lang="en-US" dirty="0">
                <a:solidFill>
                  <a:prstClr val="black"/>
                </a:solidFill>
                <a:latin typeface="Calibri" panose="020F0502020204030204" pitchFamily="34" charset="0"/>
                <a:cs typeface="Calibri" panose="020F0502020204030204" pitchFamily="34" charset="0"/>
              </a:rPr>
              <a:t>FAIL</a:t>
            </a:r>
          </a:p>
          <a:p>
            <a:endParaRPr lang="en-US" dirty="0">
              <a:solidFill>
                <a:prstClr val="black"/>
              </a:solidFill>
            </a:endParaRPr>
          </a:p>
        </p:txBody>
      </p:sp>
      <p:sp>
        <p:nvSpPr>
          <p:cNvPr id="43015" name="Text Box 6"/>
          <p:cNvSpPr txBox="1">
            <a:spLocks noChangeArrowheads="1"/>
          </p:cNvSpPr>
          <p:nvPr/>
        </p:nvSpPr>
        <p:spPr bwMode="auto">
          <a:xfrm>
            <a:off x="6781800" y="3200400"/>
            <a:ext cx="2362200" cy="2308324"/>
          </a:xfrm>
          <a:prstGeom prst="rect">
            <a:avLst/>
          </a:prstGeom>
          <a:noFill/>
          <a:ln w="9525">
            <a:noFill/>
            <a:miter lim="800000"/>
            <a:headEnd/>
            <a:tailEnd/>
          </a:ln>
        </p:spPr>
        <p:txBody>
          <a:bodyPr>
            <a:spAutoFit/>
          </a:bodyPr>
          <a:lstStyle/>
          <a:p>
            <a:r>
              <a:rPr lang="en-US" dirty="0">
                <a:solidFill>
                  <a:prstClr val="black"/>
                </a:solidFill>
                <a:latin typeface="Calibri" panose="020F0502020204030204" pitchFamily="34" charset="0"/>
                <a:cs typeface="Calibri" panose="020F0502020204030204" pitchFamily="34" charset="0"/>
              </a:rPr>
              <a:t>S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   	x</a:t>
            </a:r>
          </a:p>
          <a:p>
            <a:r>
              <a:rPr lang="en-US" dirty="0">
                <a:solidFill>
                  <a:prstClr val="black"/>
                </a:solidFill>
                <a:latin typeface="Calibri" panose="020F0502020204030204" pitchFamily="34" charset="0"/>
                <a:cs typeface="Calibri" panose="020F0502020204030204" pitchFamily="34" charset="0"/>
              </a:rPr>
              <a:t>→</a:t>
            </a:r>
          </a:p>
          <a:p>
            <a:r>
              <a:rPr lang="en-US" dirty="0" err="1">
                <a:solidFill>
                  <a:srgbClr val="FF3300"/>
                </a:solidFill>
                <a:latin typeface="Calibri" panose="020F0502020204030204" pitchFamily="34" charset="0"/>
                <a:cs typeface="Calibri" panose="020F0502020204030204" pitchFamily="34" charset="0"/>
              </a:rPr>
              <a:t>ε</a:t>
            </a:r>
            <a:r>
              <a:rPr lang="en-US" dirty="0" err="1">
                <a:solidFill>
                  <a:prstClr val="black"/>
                </a:solidFill>
                <a:latin typeface="Calibri" panose="020F0502020204030204" pitchFamily="34" charset="0"/>
                <a:cs typeface="Calibri" panose="020F0502020204030204" pitchFamily="34" charset="0"/>
              </a:rPr>
              <a:t>x</a:t>
            </a:r>
            <a:r>
              <a:rPr lang="en-US" dirty="0">
                <a:solidFill>
                  <a:prstClr val="black"/>
                </a:solidFill>
                <a:latin typeface="Calibri" panose="020F0502020204030204" pitchFamily="34" charset="0"/>
                <a:cs typeface="Calibri" panose="020F0502020204030204" pitchFamily="34" charset="0"/>
              </a:rPr>
              <a:t>   	x</a:t>
            </a: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ε 	ε</a:t>
            </a:r>
          </a:p>
          <a:p>
            <a:r>
              <a:rPr lang="en-US" dirty="0">
                <a:solidFill>
                  <a:prstClr val="black"/>
                </a:solidFill>
                <a:latin typeface="Calibri" panose="020F0502020204030204" pitchFamily="34" charset="0"/>
                <a:cs typeface="Calibri" panose="020F0502020204030204" pitchFamily="34" charset="0"/>
              </a:rPr>
              <a:t>SUCCESS</a:t>
            </a:r>
          </a:p>
        </p:txBody>
      </p:sp>
      <p:sp>
        <p:nvSpPr>
          <p:cNvPr id="43016" name="Line 7"/>
          <p:cNvSpPr>
            <a:spLocks noChangeShapeType="1"/>
          </p:cNvSpPr>
          <p:nvPr/>
        </p:nvSpPr>
        <p:spPr bwMode="auto">
          <a:xfrm>
            <a:off x="6324600" y="3352800"/>
            <a:ext cx="0" cy="2438400"/>
          </a:xfrm>
          <a:prstGeom prst="line">
            <a:avLst/>
          </a:prstGeom>
          <a:noFill/>
          <a:ln w="9525">
            <a:solidFill>
              <a:schemeClr val="tx1"/>
            </a:solidFill>
            <a:round/>
            <a:headEnd/>
            <a:tailEnd/>
          </a:ln>
        </p:spPr>
        <p:txBody>
          <a:bodyPr/>
          <a:lstStyle/>
          <a:p>
            <a:endParaRPr lang="en-US" sz="1800">
              <a:solidFill>
                <a:prstClr val="black"/>
              </a:solidFill>
            </a:endParaRPr>
          </a:p>
        </p:txBody>
      </p:sp>
    </p:spTree>
    <p:extLst>
      <p:ext uri="{BB962C8B-B14F-4D97-AF65-F5344CB8AC3E}">
        <p14:creationId xmlns:p14="http://schemas.microsoft.com/office/powerpoint/2010/main" val="648271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t>Definition of FOLLOW set</a:t>
            </a:r>
          </a:p>
        </p:txBody>
      </p:sp>
      <p:sp>
        <p:nvSpPr>
          <p:cNvPr id="44036" name="Rectangle 3"/>
          <p:cNvSpPr>
            <a:spLocks noGrp="1" noChangeArrowheads="1"/>
          </p:cNvSpPr>
          <p:nvPr>
            <p:ph idx="10"/>
          </p:nvPr>
        </p:nvSpPr>
        <p:spPr>
          <a:xfrm>
            <a:off x="327868" y="2307816"/>
            <a:ext cx="8217418" cy="4098827"/>
          </a:xfrm>
        </p:spPr>
        <p:txBody>
          <a:bodyPr/>
          <a:lstStyle/>
          <a:p>
            <a:pPr eaLnBrk="1" hangingPunct="1">
              <a:buFontTx/>
              <a:buNone/>
            </a:pPr>
            <a:r>
              <a:rPr lang="en-US" dirty="0"/>
              <a:t>FOLLOW(A) is the set of all terminal symbols that can immediately follow a subsequence derived from A in a sequence derived from the start symbol,  S.</a:t>
            </a:r>
          </a:p>
          <a:p>
            <a:pPr eaLnBrk="1" hangingPunct="1">
              <a:buFontTx/>
              <a:buNone/>
            </a:pPr>
            <a:endParaRPr lang="en-US" sz="3600" dirty="0"/>
          </a:p>
          <a:p>
            <a:pPr eaLnBrk="1" hangingPunct="1">
              <a:buFontTx/>
              <a:buNone/>
            </a:pPr>
            <a:r>
              <a:rPr lang="en-US" sz="3600" dirty="0"/>
              <a:t>FOLLOW(A) </a:t>
            </a:r>
            <a:r>
              <a:rPr lang="el-GR" sz="3600" dirty="0">
                <a:cs typeface="Arial" charset="0"/>
              </a:rPr>
              <a:t>≡</a:t>
            </a:r>
            <a:r>
              <a:rPr lang="en-US" sz="3600" dirty="0"/>
              <a:t> {c : S  </a:t>
            </a:r>
            <a:r>
              <a:rPr lang="en-US" sz="3600" dirty="0">
                <a:sym typeface="Symbol" pitchFamily="18" charset="2"/>
              </a:rPr>
              <a:t></a:t>
            </a:r>
            <a:r>
              <a:rPr lang="en-US" sz="3600" baseline="30000" dirty="0"/>
              <a:t>+</a:t>
            </a:r>
            <a:r>
              <a:rPr lang="en-US" sz="3600" dirty="0"/>
              <a:t> </a:t>
            </a:r>
            <a:r>
              <a:rPr lang="en-US" sz="3600" dirty="0">
                <a:sym typeface="Symbol" pitchFamily="18" charset="2"/>
              </a:rPr>
              <a:t></a:t>
            </a:r>
            <a:r>
              <a:rPr lang="en-US" sz="3600" dirty="0"/>
              <a:t> A c </a:t>
            </a:r>
            <a:r>
              <a:rPr lang="en-US" sz="3600" dirty="0">
                <a:sym typeface="Symbol" pitchFamily="18" charset="2"/>
              </a:rPr>
              <a:t></a:t>
            </a:r>
            <a:r>
              <a:rPr lang="en-US" sz="3600" dirty="0"/>
              <a:t>}</a:t>
            </a:r>
          </a:p>
          <a:p>
            <a:pPr eaLnBrk="1" hangingPunct="1">
              <a:buFontTx/>
              <a:buNone/>
            </a:pPr>
            <a:endParaRPr lang="en-US" sz="3600" dirty="0"/>
          </a:p>
          <a:p>
            <a:pPr eaLnBrk="1" hangingPunct="1">
              <a:buNone/>
            </a:pPr>
            <a:r>
              <a:rPr lang="en-US" dirty="0">
                <a:sym typeface="Symbol" pitchFamily="18" charset="2"/>
              </a:rPr>
              <a:t> </a:t>
            </a:r>
            <a:r>
              <a:rPr lang="en-US" baseline="30000" dirty="0"/>
              <a:t>+</a:t>
            </a:r>
            <a:r>
              <a:rPr lang="en-US" dirty="0">
                <a:sym typeface="Symbol" pitchFamily="18" charset="2"/>
              </a:rPr>
              <a:t> </a:t>
            </a:r>
            <a:r>
              <a:rPr lang="en-US" baseline="30000" dirty="0"/>
              <a:t>  </a:t>
            </a:r>
            <a:r>
              <a:rPr lang="en-US" baseline="0" dirty="0"/>
              <a:t>means </a:t>
            </a:r>
            <a:r>
              <a:rPr lang="en-US" dirty="0">
                <a:sym typeface="Symbol" pitchFamily="18" charset="2"/>
              </a:rPr>
              <a:t> </a:t>
            </a:r>
            <a:r>
              <a:rPr lang="en-US" baseline="0" dirty="0"/>
              <a:t>can be derived from </a:t>
            </a:r>
            <a:r>
              <a:rPr lang="en-US" dirty="0">
                <a:sym typeface="Symbol" pitchFamily="18" charset="2"/>
              </a:rPr>
              <a:t></a:t>
            </a:r>
            <a:r>
              <a:rPr lang="en-US" baseline="0" dirty="0"/>
              <a:t> with one or more derivation steps</a:t>
            </a:r>
            <a:endParaRPr lang="en-US" sz="1200" baseline="0" dirty="0"/>
          </a:p>
          <a:p>
            <a:pPr eaLnBrk="1" hangingPunct="1">
              <a:buFontTx/>
              <a:buNone/>
            </a:pPr>
            <a:br>
              <a:rPr lang="en-US" sz="3600" dirty="0"/>
            </a:br>
            <a:endParaRPr lang="en-US" sz="3600" dirty="0"/>
          </a:p>
        </p:txBody>
      </p:sp>
      <p:sp>
        <p:nvSpPr>
          <p:cNvPr id="44034" name="Slide Number Placeholder 5"/>
          <p:cNvSpPr>
            <a:spLocks noGrp="1"/>
          </p:cNvSpPr>
          <p:nvPr>
            <p:ph type="sldNum" sz="quarter" idx="4294967295"/>
          </p:nvPr>
        </p:nvSpPr>
        <p:spPr>
          <a:xfrm>
            <a:off x="8545286" y="6408738"/>
            <a:ext cx="598714" cy="365125"/>
          </a:xfrm>
          <a:prstGeom prst="rect">
            <a:avLst/>
          </a:prstGeom>
          <a:noFill/>
        </p:spPr>
        <p:txBody>
          <a:bodyPr/>
          <a:lstStyle/>
          <a:p>
            <a:fld id="{EDD83A8A-A36E-456C-B8E1-C88D3CE251E0}"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824828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t>Example</a:t>
            </a:r>
          </a:p>
        </p:txBody>
      </p:sp>
      <p:sp>
        <p:nvSpPr>
          <p:cNvPr id="45060" name="Rectangle 3"/>
          <p:cNvSpPr>
            <a:spLocks noGrp="1" noChangeArrowheads="1"/>
          </p:cNvSpPr>
          <p:nvPr>
            <p:ph idx="10"/>
          </p:nvPr>
        </p:nvSpPr>
        <p:spPr/>
        <p:txBody>
          <a:bodyPr/>
          <a:lstStyle/>
          <a:p>
            <a:pPr eaLnBrk="1" hangingPunct="1">
              <a:buFontTx/>
              <a:buNone/>
            </a:pPr>
            <a:r>
              <a:rPr lang="en-US" dirty="0"/>
              <a:t>S ::= AB$                     </a:t>
            </a:r>
          </a:p>
          <a:p>
            <a:pPr eaLnBrk="1" hangingPunct="1">
              <a:buFontTx/>
              <a:buNone/>
            </a:pPr>
            <a:r>
              <a:rPr lang="en-US" dirty="0"/>
              <a:t>A ::= </a:t>
            </a:r>
            <a:r>
              <a:rPr lang="en-US" dirty="0" err="1"/>
              <a:t>x|y</a:t>
            </a:r>
            <a:endParaRPr lang="en-US" dirty="0"/>
          </a:p>
          <a:p>
            <a:pPr eaLnBrk="1" hangingPunct="1">
              <a:buFontTx/>
              <a:buNone/>
            </a:pPr>
            <a:r>
              <a:rPr lang="en-US" dirty="0"/>
              <a:t>B ::= </a:t>
            </a:r>
            <a:r>
              <a:rPr lang="en-US" dirty="0" err="1"/>
              <a:t>z|w</a:t>
            </a:r>
            <a:endParaRPr lang="en-US" dirty="0"/>
          </a:p>
          <a:p>
            <a:pPr eaLnBrk="1" hangingPunct="1"/>
            <a:endParaRPr lang="en-US" dirty="0"/>
          </a:p>
          <a:p>
            <a:pPr eaLnBrk="1" hangingPunct="1">
              <a:buFontTx/>
              <a:buNone/>
            </a:pPr>
            <a:r>
              <a:rPr lang="en-US" dirty="0">
                <a:solidFill>
                  <a:schemeClr val="hlink"/>
                </a:solidFill>
              </a:rPr>
              <a:t>FOLLOW(A) = ????</a:t>
            </a:r>
            <a:r>
              <a:rPr lang="en-US" dirty="0"/>
              <a:t> </a:t>
            </a:r>
          </a:p>
          <a:p>
            <a:pPr eaLnBrk="1" hangingPunct="1">
              <a:buFontTx/>
              <a:buNone/>
            </a:pPr>
            <a:endParaRPr lang="en-US" dirty="0"/>
          </a:p>
        </p:txBody>
      </p:sp>
      <p:sp>
        <p:nvSpPr>
          <p:cNvPr id="45058" name="Slide Number Placeholder 5"/>
          <p:cNvSpPr>
            <a:spLocks noGrp="1"/>
          </p:cNvSpPr>
          <p:nvPr>
            <p:ph type="sldNum" sz="quarter" idx="4294967295"/>
          </p:nvPr>
        </p:nvSpPr>
        <p:spPr>
          <a:xfrm>
            <a:off x="8675914" y="6408738"/>
            <a:ext cx="468086" cy="365125"/>
          </a:xfrm>
          <a:prstGeom prst="rect">
            <a:avLst/>
          </a:prstGeom>
          <a:noFill/>
        </p:spPr>
        <p:txBody>
          <a:bodyPr/>
          <a:lstStyle/>
          <a:p>
            <a:fld id="{0265F933-5522-425A-B334-2DF72C201DCE}" type="slidenum">
              <a:rPr lang="en-US" smtClean="0">
                <a:solidFill>
                  <a:prstClr val="black"/>
                </a:solidFill>
              </a:rPr>
              <a:pPr/>
              <a:t>69</a:t>
            </a:fld>
            <a:endParaRPr lang="en-US" dirty="0">
              <a:solidFill>
                <a:prstClr val="black"/>
              </a:solidFill>
            </a:endParaRPr>
          </a:p>
        </p:txBody>
      </p:sp>
      <p:sp>
        <p:nvSpPr>
          <p:cNvPr id="45061" name="Text Box 4"/>
          <p:cNvSpPr txBox="1">
            <a:spLocks noChangeArrowheads="1"/>
          </p:cNvSpPr>
          <p:nvPr/>
        </p:nvSpPr>
        <p:spPr bwMode="auto">
          <a:xfrm>
            <a:off x="5181600" y="1981200"/>
            <a:ext cx="3733800" cy="1569660"/>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r>
              <a:rPr lang="en-US" sz="3200" dirty="0" err="1">
                <a:solidFill>
                  <a:prstClr val="black"/>
                </a:solidFill>
              </a:rPr>
              <a:t>xz</a:t>
            </a:r>
            <a:r>
              <a:rPr lang="en-US" sz="3200" dirty="0">
                <a:solidFill>
                  <a:prstClr val="black"/>
                </a:solidFill>
              </a:rPr>
              <a:t>$,</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373870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buFont typeface="Symbol" pitchFamily="18" charset="2"/>
              <a:buNone/>
            </a:pPr>
            <a:r>
              <a:rPr lang="en-US" dirty="0"/>
              <a:t> Example </a:t>
            </a:r>
          </a:p>
        </p:txBody>
      </p:sp>
      <p:sp>
        <p:nvSpPr>
          <p:cNvPr id="8195" name="Rectangle 3"/>
          <p:cNvSpPr>
            <a:spLocks noGrp="1" noChangeArrowheads="1"/>
          </p:cNvSpPr>
          <p:nvPr>
            <p:ph idx="10"/>
          </p:nvPr>
        </p:nvSpPr>
        <p:spPr>
          <a:xfrm>
            <a:off x="538180" y="1859760"/>
            <a:ext cx="7556500" cy="4098827"/>
          </a:xfrm>
        </p:spPr>
        <p:txBody>
          <a:bodyPr/>
          <a:lstStyle/>
          <a:p>
            <a:pPr eaLnBrk="1" hangingPunct="1">
              <a:lnSpc>
                <a:spcPct val="80000"/>
              </a:lnSpc>
              <a:buFontTx/>
              <a:buNone/>
            </a:pPr>
            <a:r>
              <a:rPr lang="en-US" sz="2000" i="1" dirty="0"/>
              <a:t>	</a:t>
            </a:r>
            <a:r>
              <a:rPr lang="en-US" sz="2800" i="1" dirty="0"/>
              <a:t>S</a:t>
            </a:r>
            <a:r>
              <a:rPr lang="en-US" sz="2800" dirty="0"/>
              <a:t> ::= </a:t>
            </a:r>
            <a:r>
              <a:rPr lang="en-US" sz="2800" dirty="0">
                <a:solidFill>
                  <a:schemeClr val="accent2"/>
                </a:solidFill>
                <a:sym typeface="Symbol" pitchFamily="18" charset="2"/>
              </a:rPr>
              <a:t></a:t>
            </a:r>
            <a:endParaRPr lang="en-US" sz="2800" i="1" dirty="0">
              <a:solidFill>
                <a:schemeClr val="accent2"/>
              </a:solidFill>
            </a:endParaRPr>
          </a:p>
          <a:p>
            <a:pPr eaLnBrk="1" hangingPunct="1">
              <a:lnSpc>
                <a:spcPct val="80000"/>
              </a:lnSpc>
              <a:buFontTx/>
              <a:buNone/>
            </a:pPr>
            <a:r>
              <a:rPr lang="en-US" sz="2800" i="1" dirty="0"/>
              <a:t>	S</a:t>
            </a:r>
            <a:r>
              <a:rPr lang="en-US" sz="2800" dirty="0"/>
              <a:t> ::= </a:t>
            </a:r>
            <a:r>
              <a:rPr lang="en-US" sz="2800" b="1" dirty="0">
                <a:solidFill>
                  <a:schemeClr val="accent5"/>
                </a:solidFill>
              </a:rPr>
              <a:t>(</a:t>
            </a:r>
            <a:r>
              <a:rPr lang="en-US" sz="2800" i="1" dirty="0"/>
              <a:t>S</a:t>
            </a:r>
            <a:r>
              <a:rPr lang="en-US" sz="2800" b="1" dirty="0">
                <a:solidFill>
                  <a:schemeClr val="accent5"/>
                </a:solidFill>
              </a:rPr>
              <a:t>)</a:t>
            </a:r>
            <a:r>
              <a:rPr lang="en-US" sz="2800" i="1" dirty="0"/>
              <a:t>S</a:t>
            </a:r>
          </a:p>
          <a:p>
            <a:pPr eaLnBrk="1" hangingPunct="1">
              <a:lnSpc>
                <a:spcPct val="80000"/>
              </a:lnSpc>
              <a:buFontTx/>
              <a:buNone/>
            </a:pPr>
            <a:endParaRPr lang="en-US" sz="2800" dirty="0"/>
          </a:p>
          <a:p>
            <a:pPr eaLnBrk="1" hangingPunct="1">
              <a:lnSpc>
                <a:spcPct val="80000"/>
              </a:lnSpc>
            </a:pPr>
            <a:r>
              <a:rPr lang="en-US" sz="2800" dirty="0">
                <a:sym typeface="Symbol" pitchFamily="18" charset="2"/>
              </a:rPr>
              <a:t>, N are left implicit  </a:t>
            </a:r>
          </a:p>
          <a:p>
            <a:pPr lvl="1" eaLnBrk="1" hangingPunct="1">
              <a:lnSpc>
                <a:spcPct val="80000"/>
              </a:lnSpc>
            </a:pPr>
            <a:r>
              <a:rPr lang="en-US" sz="2400" dirty="0">
                <a:sym typeface="Symbol" pitchFamily="18" charset="2"/>
              </a:rPr>
              <a:t>but  = {</a:t>
            </a:r>
            <a:r>
              <a:rPr lang="en-US" sz="2400" dirty="0">
                <a:solidFill>
                  <a:schemeClr val="accent5"/>
                </a:solidFill>
                <a:sym typeface="Symbol" pitchFamily="18" charset="2"/>
              </a:rPr>
              <a:t>(</a:t>
            </a:r>
            <a:r>
              <a:rPr lang="en-US" sz="2400" dirty="0">
                <a:sym typeface="Symbol" pitchFamily="18" charset="2"/>
              </a:rPr>
              <a:t>,</a:t>
            </a:r>
            <a:r>
              <a:rPr lang="en-US" sz="2400" dirty="0">
                <a:solidFill>
                  <a:schemeClr val="accent5"/>
                </a:solidFill>
                <a:sym typeface="Symbol" pitchFamily="18" charset="2"/>
              </a:rPr>
              <a:t>)</a:t>
            </a:r>
            <a:r>
              <a:rPr lang="en-US" sz="2400" dirty="0">
                <a:sym typeface="Symbol" pitchFamily="18" charset="2"/>
              </a:rPr>
              <a:t>}, N = {S}</a:t>
            </a:r>
          </a:p>
          <a:p>
            <a:pPr eaLnBrk="1" hangingPunct="1">
              <a:lnSpc>
                <a:spcPct val="80000"/>
              </a:lnSpc>
            </a:pPr>
            <a:r>
              <a:rPr lang="en-US" sz="2800" dirty="0"/>
              <a:t>Recursive:  S is defined in terms of itself</a:t>
            </a:r>
          </a:p>
          <a:p>
            <a:pPr eaLnBrk="1" hangingPunct="1">
              <a:lnSpc>
                <a:spcPct val="80000"/>
              </a:lnSpc>
            </a:pPr>
            <a:r>
              <a:rPr lang="en-US" sz="2800" dirty="0">
                <a:solidFill>
                  <a:schemeClr val="accent2"/>
                </a:solidFill>
                <a:sym typeface="Symbol" pitchFamily="18" charset="2"/>
              </a:rPr>
              <a:t></a:t>
            </a:r>
            <a:r>
              <a:rPr lang="en-US" sz="2800" dirty="0">
                <a:sym typeface="Symbol" pitchFamily="18" charset="2"/>
              </a:rPr>
              <a:t> is the empty sequence</a:t>
            </a:r>
            <a:endParaRPr lang="en-US" sz="2800" dirty="0"/>
          </a:p>
          <a:p>
            <a:pPr eaLnBrk="1" hangingPunct="1">
              <a:lnSpc>
                <a:spcPct val="80000"/>
              </a:lnSpc>
            </a:pPr>
            <a:r>
              <a:rPr lang="en-US" sz="2800" dirty="0">
                <a:solidFill>
                  <a:schemeClr val="hlink"/>
                </a:solidFill>
              </a:rPr>
              <a:t>What language does this grammar generate?</a:t>
            </a:r>
          </a:p>
        </p:txBody>
      </p:sp>
      <p:sp>
        <p:nvSpPr>
          <p:cNvPr id="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FF868D42-DEB2-4765-815A-1FF44BCC349B}" type="slidenum">
              <a:rPr lang="en-US"/>
              <a:pPr>
                <a:defRPr/>
              </a:pPr>
              <a:t>7</a:t>
            </a:fld>
            <a:endParaRPr lang="en-US"/>
          </a:p>
        </p:txBody>
      </p:sp>
    </p:spTree>
    <p:extLst>
      <p:ext uri="{BB962C8B-B14F-4D97-AF65-F5344CB8AC3E}">
        <p14:creationId xmlns:p14="http://schemas.microsoft.com/office/powerpoint/2010/main" val="22312710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t>Example</a:t>
            </a:r>
          </a:p>
        </p:txBody>
      </p:sp>
      <p:sp>
        <p:nvSpPr>
          <p:cNvPr id="46084" name="Rectangle 3"/>
          <p:cNvSpPr>
            <a:spLocks noGrp="1" noChangeArrowheads="1"/>
          </p:cNvSpPr>
          <p:nvPr>
            <p:ph idx="10"/>
          </p:nvPr>
        </p:nvSpPr>
        <p:spPr>
          <a:xfrm>
            <a:off x="414954" y="1981245"/>
            <a:ext cx="7556500" cy="4792618"/>
          </a:xfrm>
        </p:spPr>
        <p:txBody>
          <a:bodyPr/>
          <a:lstStyle/>
          <a:p>
            <a:pPr eaLnBrk="1" hangingPunct="1">
              <a:lnSpc>
                <a:spcPct val="90000"/>
              </a:lnSpc>
              <a:buFontTx/>
              <a:buNone/>
            </a:pPr>
            <a:r>
              <a:rPr lang="en-US" sz="2800" dirty="0"/>
              <a:t>S ::= AB$                     </a:t>
            </a:r>
          </a:p>
          <a:p>
            <a:pPr eaLnBrk="1" hangingPunct="1">
              <a:lnSpc>
                <a:spcPct val="90000"/>
              </a:lnSpc>
              <a:buFontTx/>
              <a:buNone/>
            </a:pPr>
            <a:r>
              <a:rPr lang="en-US" sz="2800" dirty="0"/>
              <a:t>A ::= </a:t>
            </a:r>
            <a:r>
              <a:rPr lang="en-US" sz="2800" dirty="0" err="1"/>
              <a:t>x|y</a:t>
            </a:r>
            <a:endParaRPr lang="en-US" sz="2800" dirty="0"/>
          </a:p>
          <a:p>
            <a:pPr eaLnBrk="1" hangingPunct="1">
              <a:lnSpc>
                <a:spcPct val="90000"/>
              </a:lnSpc>
              <a:buFontTx/>
              <a:buNone/>
            </a:pPr>
            <a:r>
              <a:rPr lang="en-US" sz="2800" dirty="0"/>
              <a:t>B ::= </a:t>
            </a:r>
            <a:r>
              <a:rPr lang="en-US" sz="2800" dirty="0" err="1"/>
              <a:t>z|w</a:t>
            </a:r>
            <a:endParaRPr lang="en-US" sz="2800" dirty="0"/>
          </a:p>
          <a:p>
            <a:pPr eaLnBrk="1" hangingPunct="1">
              <a:lnSpc>
                <a:spcPct val="90000"/>
              </a:lnSpc>
            </a:pPr>
            <a:endParaRPr lang="en-US" sz="2800" dirty="0"/>
          </a:p>
          <a:p>
            <a:pPr eaLnBrk="1" hangingPunct="1">
              <a:lnSpc>
                <a:spcPct val="90000"/>
              </a:lnSpc>
              <a:spcBef>
                <a:spcPts val="0"/>
              </a:spcBef>
              <a:buFontTx/>
              <a:buNone/>
            </a:pPr>
            <a:r>
              <a:rPr lang="en-US" sz="2800" dirty="0"/>
              <a:t>S 		</a:t>
            </a:r>
          </a:p>
          <a:p>
            <a:pPr eaLnBrk="1" hangingPunct="1">
              <a:lnSpc>
                <a:spcPct val="90000"/>
              </a:lnSpc>
              <a:spcBef>
                <a:spcPts val="0"/>
              </a:spcBef>
              <a:buFontTx/>
              <a:buNone/>
            </a:pPr>
            <a:r>
              <a:rPr lang="en-US" sz="2800" dirty="0">
                <a:cs typeface="Arial" charset="0"/>
              </a:rPr>
              <a:t>→ </a:t>
            </a:r>
          </a:p>
          <a:p>
            <a:pPr eaLnBrk="1" hangingPunct="1">
              <a:lnSpc>
                <a:spcPct val="90000"/>
              </a:lnSpc>
              <a:spcBef>
                <a:spcPts val="0"/>
              </a:spcBef>
              <a:buFontTx/>
              <a:buNone/>
            </a:pPr>
            <a:r>
              <a:rPr lang="en-US" sz="2800" dirty="0">
                <a:cs typeface="Arial" charset="0"/>
              </a:rPr>
              <a:t>A</a:t>
            </a:r>
            <a:r>
              <a:rPr lang="en-US" sz="2800" dirty="0">
                <a:solidFill>
                  <a:srgbClr val="FF3300"/>
                </a:solidFill>
                <a:cs typeface="Arial" charset="0"/>
              </a:rPr>
              <a:t>B$</a:t>
            </a:r>
            <a:r>
              <a:rPr lang="en-US" sz="2800" dirty="0">
                <a:cs typeface="Arial" charset="0"/>
              </a:rPr>
              <a:t> </a:t>
            </a:r>
          </a:p>
          <a:p>
            <a:pPr eaLnBrk="1" hangingPunct="1">
              <a:lnSpc>
                <a:spcPct val="90000"/>
              </a:lnSpc>
              <a:spcBef>
                <a:spcPts val="0"/>
              </a:spcBef>
              <a:buFontTx/>
              <a:buNone/>
            </a:pPr>
            <a:r>
              <a:rPr lang="en-US" sz="2800" dirty="0">
                <a:cs typeface="Arial" charset="0"/>
              </a:rPr>
              <a:t>→  or	 →</a:t>
            </a:r>
          </a:p>
          <a:p>
            <a:pPr eaLnBrk="1" hangingPunct="1">
              <a:lnSpc>
                <a:spcPct val="90000"/>
              </a:lnSpc>
              <a:spcBef>
                <a:spcPts val="0"/>
              </a:spcBef>
              <a:buFontTx/>
              <a:buNone/>
            </a:pPr>
            <a:r>
              <a:rPr lang="en-US" sz="2800" dirty="0">
                <a:cs typeface="Arial" charset="0"/>
              </a:rPr>
              <a:t>A</a:t>
            </a:r>
            <a:r>
              <a:rPr lang="en-US" sz="2800" dirty="0">
                <a:solidFill>
                  <a:srgbClr val="FF3300"/>
                </a:solidFill>
                <a:cs typeface="Arial" charset="0"/>
              </a:rPr>
              <a:t>z$</a:t>
            </a:r>
            <a:r>
              <a:rPr lang="en-US" sz="2800" dirty="0">
                <a:cs typeface="Arial" charset="0"/>
              </a:rPr>
              <a:t>	A</a:t>
            </a:r>
            <a:r>
              <a:rPr lang="en-US" sz="2800" dirty="0">
                <a:solidFill>
                  <a:srgbClr val="FF3300"/>
                </a:solidFill>
                <a:cs typeface="Arial" charset="0"/>
              </a:rPr>
              <a:t>w$</a:t>
            </a:r>
            <a:endParaRPr lang="en-US" sz="2800" dirty="0">
              <a:cs typeface="Arial" charset="0"/>
            </a:endParaRPr>
          </a:p>
          <a:p>
            <a:pPr eaLnBrk="1" hangingPunct="1">
              <a:lnSpc>
                <a:spcPct val="90000"/>
              </a:lnSpc>
              <a:spcBef>
                <a:spcPts val="0"/>
              </a:spcBef>
              <a:buFontTx/>
              <a:buNone/>
            </a:pPr>
            <a:r>
              <a:rPr lang="en-US" sz="2800" dirty="0">
                <a:solidFill>
                  <a:schemeClr val="accent2"/>
                </a:solidFill>
                <a:cs typeface="Arial" charset="0"/>
              </a:rPr>
              <a:t>Thus FOLLOW(A) = FIRST(B) = {</a:t>
            </a:r>
            <a:r>
              <a:rPr lang="en-US" sz="2800" dirty="0" err="1">
                <a:solidFill>
                  <a:schemeClr val="accent2"/>
                </a:solidFill>
                <a:cs typeface="Arial" charset="0"/>
              </a:rPr>
              <a:t>w,z</a:t>
            </a:r>
            <a:r>
              <a:rPr lang="en-US" sz="2800" dirty="0">
                <a:solidFill>
                  <a:schemeClr val="accent2"/>
                </a:solidFill>
                <a:cs typeface="Arial" charset="0"/>
              </a:rPr>
              <a:t>}</a:t>
            </a:r>
          </a:p>
        </p:txBody>
      </p:sp>
      <p:sp>
        <p:nvSpPr>
          <p:cNvPr id="46082" name="Slide Number Placeholder 5"/>
          <p:cNvSpPr>
            <a:spLocks noGrp="1"/>
          </p:cNvSpPr>
          <p:nvPr>
            <p:ph type="sldNum" sz="quarter" idx="4294967295"/>
          </p:nvPr>
        </p:nvSpPr>
        <p:spPr>
          <a:xfrm>
            <a:off x="8588829" y="6408738"/>
            <a:ext cx="555171" cy="365125"/>
          </a:xfrm>
          <a:prstGeom prst="rect">
            <a:avLst/>
          </a:prstGeom>
          <a:noFill/>
        </p:spPr>
        <p:txBody>
          <a:bodyPr/>
          <a:lstStyle/>
          <a:p>
            <a:fld id="{7812CA99-F354-4A86-A25D-648FDC69D0B2}" type="slidenum">
              <a:rPr lang="en-US" smtClean="0">
                <a:solidFill>
                  <a:prstClr val="black"/>
                </a:solidFill>
              </a:rPr>
              <a:pPr/>
              <a:t>70</a:t>
            </a:fld>
            <a:endParaRPr lang="en-US" dirty="0">
              <a:solidFill>
                <a:prstClr val="black"/>
              </a:solidFill>
            </a:endParaRPr>
          </a:p>
        </p:txBody>
      </p:sp>
      <p:sp>
        <p:nvSpPr>
          <p:cNvPr id="46085" name="Text Box 4"/>
          <p:cNvSpPr txBox="1">
            <a:spLocks noChangeArrowheads="1"/>
          </p:cNvSpPr>
          <p:nvPr/>
        </p:nvSpPr>
        <p:spPr bwMode="auto">
          <a:xfrm>
            <a:off x="4082143" y="1981200"/>
            <a:ext cx="4833257" cy="1066800"/>
          </a:xfrm>
          <a:prstGeom prst="rect">
            <a:avLst/>
          </a:prstGeom>
          <a:noFill/>
          <a:ln w="9525">
            <a:noFill/>
            <a:miter lim="800000"/>
            <a:headEnd/>
            <a:tailEnd/>
          </a:ln>
        </p:spPr>
        <p:txBody>
          <a:bodyPr wrap="square">
            <a:spAutoFit/>
          </a:bodyPr>
          <a:lstStyle/>
          <a:p>
            <a:pPr>
              <a:spcBef>
                <a:spcPct val="20000"/>
              </a:spcBef>
            </a:pPr>
            <a:r>
              <a:rPr lang="en-US" sz="3200" dirty="0">
                <a:solidFill>
                  <a:prstClr val="black"/>
                </a:solidFill>
              </a:rPr>
              <a:t>strings in language: {</a:t>
            </a:r>
            <a:r>
              <a:rPr lang="en-US" sz="3200" dirty="0" err="1">
                <a:solidFill>
                  <a:prstClr val="black"/>
                </a:solidFill>
              </a:rPr>
              <a:t>xz</a:t>
            </a:r>
            <a:r>
              <a:rPr lang="en-US" sz="3200" dirty="0">
                <a:solidFill>
                  <a:prstClr val="black"/>
                </a:solidFill>
              </a:rPr>
              <a:t>$,</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854884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t>Example</a:t>
            </a:r>
          </a:p>
        </p:txBody>
      </p:sp>
      <p:sp>
        <p:nvSpPr>
          <p:cNvPr id="47108" name="Rectangle 3"/>
          <p:cNvSpPr>
            <a:spLocks noGrp="1" noChangeArrowheads="1"/>
          </p:cNvSpPr>
          <p:nvPr>
            <p:ph idx="10"/>
          </p:nvPr>
        </p:nvSpPr>
        <p:spPr/>
        <p:txBody>
          <a:bodyPr/>
          <a:lstStyle/>
          <a:p>
            <a:pPr eaLnBrk="1" hangingPunct="1">
              <a:buFontTx/>
              <a:buNone/>
            </a:pPr>
            <a:r>
              <a:rPr lang="en-US" dirty="0"/>
              <a:t>S ::= AB$                     </a:t>
            </a:r>
          </a:p>
          <a:p>
            <a:pPr eaLnBrk="1" hangingPunct="1">
              <a:buFontTx/>
              <a:buNone/>
            </a:pPr>
            <a:r>
              <a:rPr lang="en-US" dirty="0"/>
              <a:t>A ::= </a:t>
            </a:r>
            <a:r>
              <a:rPr lang="en-US" dirty="0" err="1"/>
              <a:t>x|y</a:t>
            </a:r>
            <a:endParaRPr lang="en-US" dirty="0"/>
          </a:p>
          <a:p>
            <a:pPr eaLnBrk="1" hangingPunct="1">
              <a:buFontTx/>
              <a:buNone/>
            </a:pPr>
            <a:r>
              <a:rPr lang="en-US" dirty="0"/>
              <a:t>B ::= </a:t>
            </a:r>
            <a:r>
              <a:rPr lang="en-US" dirty="0" err="1"/>
              <a:t>z|w</a:t>
            </a:r>
            <a:endParaRPr lang="en-US" dirty="0"/>
          </a:p>
          <a:p>
            <a:pPr eaLnBrk="1" hangingPunct="1"/>
            <a:endParaRPr lang="en-US" dirty="0"/>
          </a:p>
          <a:p>
            <a:pPr eaLnBrk="1" hangingPunct="1">
              <a:buFontTx/>
              <a:buNone/>
            </a:pPr>
            <a:r>
              <a:rPr lang="en-US" dirty="0">
                <a:solidFill>
                  <a:schemeClr val="hlink"/>
                </a:solidFill>
              </a:rPr>
              <a:t>FOLLOW(B) = ????</a:t>
            </a:r>
          </a:p>
          <a:p>
            <a:pPr eaLnBrk="1" hangingPunct="1">
              <a:buFontTx/>
              <a:buNone/>
            </a:pPr>
            <a:endParaRPr lang="en-US" dirty="0">
              <a:solidFill>
                <a:schemeClr val="hlink"/>
              </a:solidFill>
            </a:endParaRPr>
          </a:p>
        </p:txBody>
      </p:sp>
      <p:sp>
        <p:nvSpPr>
          <p:cNvPr id="47106" name="Slide Number Placeholder 5"/>
          <p:cNvSpPr>
            <a:spLocks noGrp="1"/>
          </p:cNvSpPr>
          <p:nvPr>
            <p:ph type="sldNum" sz="quarter" idx="4294967295"/>
          </p:nvPr>
        </p:nvSpPr>
        <p:spPr>
          <a:xfrm>
            <a:off x="8610600" y="6408738"/>
            <a:ext cx="533400" cy="365125"/>
          </a:xfrm>
          <a:prstGeom prst="rect">
            <a:avLst/>
          </a:prstGeom>
          <a:noFill/>
        </p:spPr>
        <p:txBody>
          <a:bodyPr/>
          <a:lstStyle/>
          <a:p>
            <a:fld id="{022B6E8E-1C67-4635-976B-B934CA8F980E}" type="slidenum">
              <a:rPr lang="en-US" smtClean="0">
                <a:solidFill>
                  <a:prstClr val="black"/>
                </a:solidFill>
              </a:rPr>
              <a:pPr/>
              <a:t>71</a:t>
            </a:fld>
            <a:endParaRPr lang="en-US" dirty="0">
              <a:solidFill>
                <a:prstClr val="black"/>
              </a:solidFill>
            </a:endParaRPr>
          </a:p>
        </p:txBody>
      </p:sp>
      <p:sp>
        <p:nvSpPr>
          <p:cNvPr id="47109" name="Text Box 4"/>
          <p:cNvSpPr txBox="1">
            <a:spLocks noChangeArrowheads="1"/>
          </p:cNvSpPr>
          <p:nvPr/>
        </p:nvSpPr>
        <p:spPr bwMode="auto">
          <a:xfrm>
            <a:off x="4648200" y="1524000"/>
            <a:ext cx="3810000" cy="1668149"/>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p>
          <a:p>
            <a:pPr>
              <a:spcBef>
                <a:spcPct val="20000"/>
              </a:spcBef>
            </a:pPr>
            <a:r>
              <a:rPr lang="en-US" sz="3200" dirty="0">
                <a:solidFill>
                  <a:prstClr val="black"/>
                </a:solidFill>
              </a:rPr>
              <a:t>{</a:t>
            </a:r>
            <a:r>
              <a:rPr lang="en-US" sz="3200" dirty="0" err="1">
                <a:solidFill>
                  <a:prstClr val="black"/>
                </a:solidFill>
              </a:rPr>
              <a:t>xz</a:t>
            </a:r>
            <a:r>
              <a:rPr lang="en-US" sz="3200" dirty="0">
                <a:solidFill>
                  <a:prstClr val="black"/>
                </a:solidFill>
              </a:rPr>
              <a:t>$, </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2482006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t>Example</a:t>
            </a:r>
          </a:p>
        </p:txBody>
      </p:sp>
      <p:sp>
        <p:nvSpPr>
          <p:cNvPr id="48132" name="Rectangle 3"/>
          <p:cNvSpPr>
            <a:spLocks noGrp="1" noChangeArrowheads="1"/>
          </p:cNvSpPr>
          <p:nvPr>
            <p:ph idx="10"/>
          </p:nvPr>
        </p:nvSpPr>
        <p:spPr>
          <a:xfrm>
            <a:off x="451498" y="1917840"/>
            <a:ext cx="7556500" cy="4474390"/>
          </a:xfrm>
        </p:spPr>
        <p:txBody>
          <a:bodyPr/>
          <a:lstStyle/>
          <a:p>
            <a:pPr eaLnBrk="1" hangingPunct="1">
              <a:lnSpc>
                <a:spcPct val="90000"/>
              </a:lnSpc>
              <a:buFontTx/>
              <a:buNone/>
            </a:pPr>
            <a:r>
              <a:rPr lang="en-US" sz="2800" dirty="0"/>
              <a:t>S ::= AB$                     </a:t>
            </a:r>
          </a:p>
          <a:p>
            <a:pPr eaLnBrk="1" hangingPunct="1">
              <a:lnSpc>
                <a:spcPct val="90000"/>
              </a:lnSpc>
              <a:buFontTx/>
              <a:buNone/>
            </a:pPr>
            <a:r>
              <a:rPr lang="en-US" sz="2800" dirty="0"/>
              <a:t>A ::= </a:t>
            </a:r>
            <a:r>
              <a:rPr lang="en-US" sz="2800" dirty="0" err="1"/>
              <a:t>x|y</a:t>
            </a:r>
            <a:endParaRPr lang="en-US" sz="2800" dirty="0"/>
          </a:p>
          <a:p>
            <a:pPr eaLnBrk="1" hangingPunct="1">
              <a:lnSpc>
                <a:spcPct val="90000"/>
              </a:lnSpc>
              <a:buFontTx/>
              <a:buNone/>
            </a:pPr>
            <a:r>
              <a:rPr lang="en-US" sz="2800" dirty="0"/>
              <a:t>B ::= </a:t>
            </a:r>
            <a:r>
              <a:rPr lang="en-US" sz="2800" dirty="0" err="1"/>
              <a:t>z|w</a:t>
            </a:r>
            <a:endParaRPr lang="en-US" sz="2800" dirty="0"/>
          </a:p>
          <a:p>
            <a:pPr eaLnBrk="1" hangingPunct="1">
              <a:lnSpc>
                <a:spcPct val="90000"/>
              </a:lnSpc>
              <a:buFontTx/>
              <a:buNone/>
            </a:pPr>
            <a:endParaRPr lang="en-US" sz="2800" dirty="0">
              <a:solidFill>
                <a:schemeClr val="hlink"/>
              </a:solidFill>
            </a:endParaRPr>
          </a:p>
          <a:p>
            <a:pPr eaLnBrk="1" hangingPunct="1">
              <a:lnSpc>
                <a:spcPct val="90000"/>
              </a:lnSpc>
              <a:spcBef>
                <a:spcPts val="0"/>
              </a:spcBef>
              <a:buFontTx/>
              <a:buNone/>
            </a:pPr>
            <a:r>
              <a:rPr lang="en-US" sz="2800" dirty="0"/>
              <a:t>S</a:t>
            </a:r>
          </a:p>
          <a:p>
            <a:pPr eaLnBrk="1" hangingPunct="1">
              <a:lnSpc>
                <a:spcPct val="90000"/>
              </a:lnSpc>
              <a:spcBef>
                <a:spcPts val="0"/>
              </a:spcBef>
              <a:buFontTx/>
              <a:buNone/>
            </a:pPr>
            <a:r>
              <a:rPr lang="en-US" sz="2800" dirty="0">
                <a:cs typeface="Arial" charset="0"/>
              </a:rPr>
              <a:t>→</a:t>
            </a:r>
          </a:p>
          <a:p>
            <a:pPr eaLnBrk="1" hangingPunct="1">
              <a:lnSpc>
                <a:spcPct val="90000"/>
              </a:lnSpc>
              <a:spcBef>
                <a:spcPts val="0"/>
              </a:spcBef>
              <a:buFontTx/>
              <a:buNone/>
            </a:pPr>
            <a:r>
              <a:rPr lang="en-US" sz="2800" dirty="0">
                <a:cs typeface="Arial" charset="0"/>
              </a:rPr>
              <a:t>AB </a:t>
            </a:r>
            <a:endParaRPr lang="en-US" sz="2800" dirty="0"/>
          </a:p>
          <a:p>
            <a:pPr eaLnBrk="1" hangingPunct="1">
              <a:lnSpc>
                <a:spcPct val="90000"/>
              </a:lnSpc>
              <a:spcBef>
                <a:spcPts val="0"/>
              </a:spcBef>
              <a:buFontTx/>
              <a:buNone/>
            </a:pPr>
            <a:endParaRPr lang="en-US" sz="2800" dirty="0">
              <a:cs typeface="Arial" charset="0"/>
            </a:endParaRPr>
          </a:p>
          <a:p>
            <a:pPr eaLnBrk="1" hangingPunct="1">
              <a:lnSpc>
                <a:spcPct val="90000"/>
              </a:lnSpc>
              <a:spcBef>
                <a:spcPts val="0"/>
              </a:spcBef>
              <a:buFontTx/>
              <a:buNone/>
            </a:pPr>
            <a:r>
              <a:rPr lang="en-US" sz="2800" dirty="0">
                <a:solidFill>
                  <a:schemeClr val="accent2"/>
                </a:solidFill>
              </a:rPr>
              <a:t>FOLLOW(B) =  {$}</a:t>
            </a:r>
          </a:p>
          <a:p>
            <a:pPr eaLnBrk="1" hangingPunct="1">
              <a:lnSpc>
                <a:spcPct val="90000"/>
              </a:lnSpc>
              <a:buFontTx/>
              <a:buNone/>
            </a:pPr>
            <a:endParaRPr lang="en-US" sz="2800" dirty="0">
              <a:solidFill>
                <a:schemeClr val="accent2"/>
              </a:solidFill>
            </a:endParaRPr>
          </a:p>
        </p:txBody>
      </p:sp>
      <p:sp>
        <p:nvSpPr>
          <p:cNvPr id="48130" name="Slide Number Placeholder 5"/>
          <p:cNvSpPr>
            <a:spLocks noGrp="1"/>
          </p:cNvSpPr>
          <p:nvPr>
            <p:ph type="sldNum" sz="quarter" idx="4294967295"/>
          </p:nvPr>
        </p:nvSpPr>
        <p:spPr>
          <a:xfrm>
            <a:off x="8621486" y="6408738"/>
            <a:ext cx="522514" cy="365125"/>
          </a:xfrm>
          <a:prstGeom prst="rect">
            <a:avLst/>
          </a:prstGeom>
          <a:noFill/>
        </p:spPr>
        <p:txBody>
          <a:bodyPr/>
          <a:lstStyle/>
          <a:p>
            <a:fld id="{7701E56C-FEE3-4940-8963-B39AD189EF07}" type="slidenum">
              <a:rPr lang="en-US" smtClean="0">
                <a:solidFill>
                  <a:prstClr val="black"/>
                </a:solidFill>
              </a:rPr>
              <a:pPr/>
              <a:t>72</a:t>
            </a:fld>
            <a:endParaRPr lang="en-US" dirty="0">
              <a:solidFill>
                <a:prstClr val="black"/>
              </a:solidFill>
            </a:endParaRPr>
          </a:p>
        </p:txBody>
      </p:sp>
      <p:sp>
        <p:nvSpPr>
          <p:cNvPr id="48133" name="Text Box 4"/>
          <p:cNvSpPr txBox="1">
            <a:spLocks noChangeArrowheads="1"/>
          </p:cNvSpPr>
          <p:nvPr/>
        </p:nvSpPr>
        <p:spPr bwMode="auto">
          <a:xfrm>
            <a:off x="4648200" y="1524000"/>
            <a:ext cx="3810000" cy="1668149"/>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p>
          <a:p>
            <a:pPr>
              <a:spcBef>
                <a:spcPct val="20000"/>
              </a:spcBef>
            </a:pPr>
            <a:r>
              <a:rPr lang="en-US" sz="3200" dirty="0">
                <a:solidFill>
                  <a:prstClr val="black"/>
                </a:solidFill>
              </a:rPr>
              <a:t>{</a:t>
            </a:r>
            <a:r>
              <a:rPr lang="en-US" sz="3200" dirty="0" err="1">
                <a:solidFill>
                  <a:prstClr val="black"/>
                </a:solidFill>
              </a:rPr>
              <a:t>xz</a:t>
            </a:r>
            <a:r>
              <a:rPr lang="en-US" sz="3200" dirty="0">
                <a:solidFill>
                  <a:prstClr val="black"/>
                </a:solidFill>
              </a:rPr>
              <a:t>$, </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122441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en-US"/>
              <a:t>Example</a:t>
            </a:r>
          </a:p>
        </p:txBody>
      </p:sp>
      <p:sp>
        <p:nvSpPr>
          <p:cNvPr id="49156" name="Rectangle 3"/>
          <p:cNvSpPr>
            <a:spLocks noGrp="1" noChangeArrowheads="1"/>
          </p:cNvSpPr>
          <p:nvPr>
            <p:ph idx="10"/>
          </p:nvPr>
        </p:nvSpPr>
        <p:spPr/>
        <p:txBody>
          <a:bodyPr/>
          <a:lstStyle/>
          <a:p>
            <a:pPr eaLnBrk="1" hangingPunct="1">
              <a:buFontTx/>
              <a:buNone/>
            </a:pPr>
            <a:r>
              <a:rPr lang="en-US" dirty="0"/>
              <a:t>S ::= AB$            </a:t>
            </a:r>
          </a:p>
          <a:p>
            <a:pPr eaLnBrk="1" hangingPunct="1">
              <a:buFontTx/>
              <a:buNone/>
            </a:pPr>
            <a:r>
              <a:rPr lang="en-US" dirty="0"/>
              <a:t>A ::= </a:t>
            </a:r>
            <a:r>
              <a:rPr lang="en-US" dirty="0" err="1"/>
              <a:t>x|y</a:t>
            </a:r>
            <a:endParaRPr lang="en-US" dirty="0"/>
          </a:p>
          <a:p>
            <a:pPr eaLnBrk="1" hangingPunct="1">
              <a:buFontTx/>
              <a:buNone/>
            </a:pPr>
            <a:r>
              <a:rPr lang="en-US" dirty="0"/>
              <a:t>B ::= </a:t>
            </a:r>
            <a:r>
              <a:rPr lang="en-US" dirty="0" err="1"/>
              <a:t>z|w</a:t>
            </a:r>
            <a:endParaRPr lang="en-US" dirty="0"/>
          </a:p>
          <a:p>
            <a:pPr eaLnBrk="1" hangingPunct="1"/>
            <a:endParaRPr lang="en-US" dirty="0"/>
          </a:p>
          <a:p>
            <a:pPr eaLnBrk="1" hangingPunct="1">
              <a:buFontTx/>
              <a:buNone/>
            </a:pPr>
            <a:r>
              <a:rPr lang="en-US" dirty="0">
                <a:solidFill>
                  <a:schemeClr val="hlink"/>
                </a:solidFill>
              </a:rPr>
              <a:t>FOLLOW(x) = ????</a:t>
            </a:r>
          </a:p>
          <a:p>
            <a:pPr eaLnBrk="1" hangingPunct="1">
              <a:buFontTx/>
              <a:buNone/>
            </a:pPr>
            <a:endParaRPr lang="en-US" dirty="0"/>
          </a:p>
        </p:txBody>
      </p:sp>
      <p:sp>
        <p:nvSpPr>
          <p:cNvPr id="49154" name="Slide Number Placeholder 5"/>
          <p:cNvSpPr>
            <a:spLocks noGrp="1"/>
          </p:cNvSpPr>
          <p:nvPr>
            <p:ph type="sldNum" sz="quarter" idx="4294967295"/>
          </p:nvPr>
        </p:nvSpPr>
        <p:spPr>
          <a:xfrm>
            <a:off x="8654143" y="6408738"/>
            <a:ext cx="489857" cy="365125"/>
          </a:xfrm>
          <a:prstGeom prst="rect">
            <a:avLst/>
          </a:prstGeom>
          <a:noFill/>
        </p:spPr>
        <p:txBody>
          <a:bodyPr/>
          <a:lstStyle/>
          <a:p>
            <a:fld id="{FAA6C6F1-2CB5-42C1-BDFB-6E40CA736986}" type="slidenum">
              <a:rPr lang="en-US" smtClean="0">
                <a:solidFill>
                  <a:prstClr val="black"/>
                </a:solidFill>
              </a:rPr>
              <a:pPr/>
              <a:t>73</a:t>
            </a:fld>
            <a:endParaRPr lang="en-US" dirty="0">
              <a:solidFill>
                <a:prstClr val="black"/>
              </a:solidFill>
            </a:endParaRPr>
          </a:p>
        </p:txBody>
      </p:sp>
      <p:sp>
        <p:nvSpPr>
          <p:cNvPr id="49157" name="Text Box 4"/>
          <p:cNvSpPr txBox="1">
            <a:spLocks noChangeArrowheads="1"/>
          </p:cNvSpPr>
          <p:nvPr/>
        </p:nvSpPr>
        <p:spPr bwMode="auto">
          <a:xfrm>
            <a:off x="4648200" y="1524000"/>
            <a:ext cx="3810000" cy="1668149"/>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p>
          <a:p>
            <a:pPr>
              <a:spcBef>
                <a:spcPct val="20000"/>
              </a:spcBef>
            </a:pPr>
            <a:r>
              <a:rPr lang="en-US" sz="3200" dirty="0">
                <a:solidFill>
                  <a:prstClr val="black"/>
                </a:solidFill>
              </a:rPr>
              <a:t>{</a:t>
            </a:r>
            <a:r>
              <a:rPr lang="en-US" sz="3200" dirty="0" err="1">
                <a:solidFill>
                  <a:prstClr val="black"/>
                </a:solidFill>
              </a:rPr>
              <a:t>xz</a:t>
            </a:r>
            <a:r>
              <a:rPr lang="en-US" sz="3200" dirty="0">
                <a:solidFill>
                  <a:prstClr val="black"/>
                </a:solidFill>
              </a:rPr>
              <a:t>$, </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3817239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a:t>Example</a:t>
            </a:r>
          </a:p>
        </p:txBody>
      </p:sp>
      <p:sp>
        <p:nvSpPr>
          <p:cNvPr id="50180" name="Rectangle 3"/>
          <p:cNvSpPr>
            <a:spLocks noGrp="1" noChangeArrowheads="1"/>
          </p:cNvSpPr>
          <p:nvPr>
            <p:ph idx="10"/>
          </p:nvPr>
        </p:nvSpPr>
        <p:spPr/>
        <p:txBody>
          <a:bodyPr/>
          <a:lstStyle/>
          <a:p>
            <a:pPr eaLnBrk="1" hangingPunct="1">
              <a:lnSpc>
                <a:spcPct val="90000"/>
              </a:lnSpc>
              <a:buFontTx/>
              <a:buNone/>
            </a:pPr>
            <a:r>
              <a:rPr lang="en-US" sz="2400" dirty="0"/>
              <a:t>S ::= AB$             </a:t>
            </a:r>
          </a:p>
          <a:p>
            <a:pPr eaLnBrk="1" hangingPunct="1">
              <a:lnSpc>
                <a:spcPct val="90000"/>
              </a:lnSpc>
              <a:buFontTx/>
              <a:buNone/>
            </a:pPr>
            <a:r>
              <a:rPr lang="en-US" sz="2400" dirty="0"/>
              <a:t>A ::= </a:t>
            </a:r>
            <a:r>
              <a:rPr lang="en-US" sz="2400" dirty="0" err="1"/>
              <a:t>x|y</a:t>
            </a:r>
            <a:endParaRPr lang="en-US" sz="2400" dirty="0"/>
          </a:p>
          <a:p>
            <a:pPr eaLnBrk="1" hangingPunct="1">
              <a:lnSpc>
                <a:spcPct val="90000"/>
              </a:lnSpc>
              <a:buFontTx/>
              <a:buNone/>
            </a:pPr>
            <a:r>
              <a:rPr lang="en-US" sz="2400" dirty="0"/>
              <a:t>B ::= </a:t>
            </a:r>
            <a:r>
              <a:rPr lang="en-US" sz="2400" dirty="0" err="1"/>
              <a:t>z|w</a:t>
            </a:r>
            <a:endParaRPr lang="en-US" sz="2400" dirty="0"/>
          </a:p>
          <a:p>
            <a:pPr eaLnBrk="1" hangingPunct="1">
              <a:lnSpc>
                <a:spcPct val="90000"/>
              </a:lnSpc>
              <a:buFontTx/>
              <a:buNone/>
            </a:pPr>
            <a:endParaRPr lang="en-US" sz="2400" dirty="0"/>
          </a:p>
          <a:p>
            <a:pPr eaLnBrk="1" hangingPunct="1">
              <a:lnSpc>
                <a:spcPct val="90000"/>
              </a:lnSpc>
              <a:buFontTx/>
              <a:buNone/>
            </a:pPr>
            <a:r>
              <a:rPr lang="en-US" sz="2400" dirty="0"/>
              <a:t>Find x on </a:t>
            </a:r>
            <a:r>
              <a:rPr lang="en-US" sz="2400" dirty="0" err="1"/>
              <a:t>r.h.s</a:t>
            </a:r>
            <a:r>
              <a:rPr lang="en-US" sz="2400" dirty="0"/>
              <a:t> of production.  It is rightmost symbol in production.  Look at FOLLOW of left side.</a:t>
            </a:r>
          </a:p>
          <a:p>
            <a:pPr eaLnBrk="1" hangingPunct="1">
              <a:lnSpc>
                <a:spcPct val="90000"/>
              </a:lnSpc>
              <a:buFontTx/>
              <a:buNone/>
            </a:pPr>
            <a:r>
              <a:rPr lang="en-US" sz="2400" dirty="0"/>
              <a:t>Thus</a:t>
            </a:r>
          </a:p>
          <a:p>
            <a:pPr eaLnBrk="1" hangingPunct="1">
              <a:lnSpc>
                <a:spcPct val="90000"/>
              </a:lnSpc>
              <a:buFontTx/>
              <a:buNone/>
            </a:pPr>
            <a:r>
              <a:rPr lang="en-US" sz="2400" dirty="0"/>
              <a:t>	</a:t>
            </a:r>
            <a:r>
              <a:rPr lang="en-US" sz="2400" dirty="0">
                <a:solidFill>
                  <a:schemeClr val="accent2"/>
                </a:solidFill>
              </a:rPr>
              <a:t>FOLLOW(x) = FOLLOW(A) = {</a:t>
            </a:r>
            <a:r>
              <a:rPr lang="en-US" sz="2400" dirty="0" err="1">
                <a:solidFill>
                  <a:schemeClr val="accent2"/>
                </a:solidFill>
              </a:rPr>
              <a:t>z,w</a:t>
            </a:r>
            <a:r>
              <a:rPr lang="en-US" sz="2400" dirty="0">
                <a:solidFill>
                  <a:schemeClr val="accent2"/>
                </a:solidFill>
              </a:rPr>
              <a:t>}</a:t>
            </a:r>
          </a:p>
        </p:txBody>
      </p:sp>
      <p:sp>
        <p:nvSpPr>
          <p:cNvPr id="50178" name="Slide Number Placeholder 5"/>
          <p:cNvSpPr>
            <a:spLocks noGrp="1"/>
          </p:cNvSpPr>
          <p:nvPr>
            <p:ph type="sldNum" sz="quarter" idx="4294967295"/>
          </p:nvPr>
        </p:nvSpPr>
        <p:spPr>
          <a:xfrm>
            <a:off x="8458200" y="6408738"/>
            <a:ext cx="685800" cy="365125"/>
          </a:xfrm>
          <a:prstGeom prst="rect">
            <a:avLst/>
          </a:prstGeom>
          <a:noFill/>
        </p:spPr>
        <p:txBody>
          <a:bodyPr/>
          <a:lstStyle/>
          <a:p>
            <a:fld id="{4202F016-8694-4655-AC9B-AAFCF705AD11}" type="slidenum">
              <a:rPr lang="en-US" smtClean="0">
                <a:solidFill>
                  <a:prstClr val="black"/>
                </a:solidFill>
              </a:rPr>
              <a:pPr/>
              <a:t>74</a:t>
            </a:fld>
            <a:endParaRPr lang="en-US" dirty="0">
              <a:solidFill>
                <a:prstClr val="black"/>
              </a:solidFill>
            </a:endParaRPr>
          </a:p>
        </p:txBody>
      </p:sp>
      <p:sp>
        <p:nvSpPr>
          <p:cNvPr id="50181" name="Text Box 4"/>
          <p:cNvSpPr txBox="1">
            <a:spLocks noChangeArrowheads="1"/>
          </p:cNvSpPr>
          <p:nvPr/>
        </p:nvSpPr>
        <p:spPr bwMode="auto">
          <a:xfrm>
            <a:off x="4648200" y="1524000"/>
            <a:ext cx="3810000" cy="1668149"/>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p>
          <a:p>
            <a:pPr>
              <a:spcBef>
                <a:spcPct val="20000"/>
              </a:spcBef>
            </a:pPr>
            <a:r>
              <a:rPr lang="en-US" sz="3200" dirty="0">
                <a:solidFill>
                  <a:prstClr val="black"/>
                </a:solidFill>
              </a:rPr>
              <a:t>{</a:t>
            </a:r>
            <a:r>
              <a:rPr lang="en-US" sz="3200" dirty="0" err="1">
                <a:solidFill>
                  <a:prstClr val="black"/>
                </a:solidFill>
              </a:rPr>
              <a:t>xz</a:t>
            </a:r>
            <a:r>
              <a:rPr lang="en-US" sz="3200" dirty="0">
                <a:solidFill>
                  <a:prstClr val="black"/>
                </a:solidFill>
              </a:rPr>
              <a:t>$, </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2249291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a:t>Example</a:t>
            </a:r>
          </a:p>
        </p:txBody>
      </p:sp>
      <p:sp>
        <p:nvSpPr>
          <p:cNvPr id="51204" name="Rectangle 3"/>
          <p:cNvSpPr>
            <a:spLocks noGrp="1" noChangeArrowheads="1"/>
          </p:cNvSpPr>
          <p:nvPr>
            <p:ph idx="10"/>
          </p:nvPr>
        </p:nvSpPr>
        <p:spPr/>
        <p:txBody>
          <a:bodyPr>
            <a:normAutofit/>
          </a:bodyPr>
          <a:lstStyle/>
          <a:p>
            <a:pPr eaLnBrk="1" hangingPunct="1">
              <a:lnSpc>
                <a:spcPct val="90000"/>
              </a:lnSpc>
              <a:spcBef>
                <a:spcPts val="0"/>
              </a:spcBef>
              <a:buFontTx/>
              <a:buNone/>
            </a:pPr>
            <a:r>
              <a:rPr lang="en-US" sz="2400" dirty="0"/>
              <a:t>S ::= AB$</a:t>
            </a:r>
          </a:p>
          <a:p>
            <a:pPr eaLnBrk="1" hangingPunct="1">
              <a:lnSpc>
                <a:spcPct val="90000"/>
              </a:lnSpc>
              <a:spcBef>
                <a:spcPts val="0"/>
              </a:spcBef>
              <a:buFontTx/>
              <a:buNone/>
            </a:pPr>
            <a:r>
              <a:rPr lang="en-US" sz="2400" dirty="0"/>
              <a:t>A ::= </a:t>
            </a:r>
            <a:r>
              <a:rPr lang="en-US" sz="2400" dirty="0" err="1"/>
              <a:t>x|y</a:t>
            </a:r>
            <a:endParaRPr lang="en-US" sz="2400" dirty="0"/>
          </a:p>
          <a:p>
            <a:pPr eaLnBrk="1" hangingPunct="1">
              <a:lnSpc>
                <a:spcPct val="90000"/>
              </a:lnSpc>
              <a:spcBef>
                <a:spcPts val="0"/>
              </a:spcBef>
              <a:buFontTx/>
              <a:buNone/>
            </a:pPr>
            <a:r>
              <a:rPr lang="en-US" sz="2400" dirty="0"/>
              <a:t>B ::= </a:t>
            </a:r>
            <a:r>
              <a:rPr lang="en-US" sz="2400" dirty="0" err="1"/>
              <a:t>z|w</a:t>
            </a:r>
            <a:endParaRPr lang="en-US" sz="2400" dirty="0"/>
          </a:p>
          <a:p>
            <a:pPr eaLnBrk="1" hangingPunct="1">
              <a:lnSpc>
                <a:spcPct val="90000"/>
              </a:lnSpc>
              <a:spcBef>
                <a:spcPts val="0"/>
              </a:spcBef>
            </a:pPr>
            <a:endParaRPr lang="en-US" sz="2400" dirty="0"/>
          </a:p>
          <a:p>
            <a:pPr eaLnBrk="1" hangingPunct="1">
              <a:lnSpc>
                <a:spcPct val="90000"/>
              </a:lnSpc>
              <a:spcBef>
                <a:spcPts val="0"/>
              </a:spcBef>
              <a:buFontTx/>
              <a:buNone/>
            </a:pPr>
            <a:r>
              <a:rPr lang="en-US" sz="2400" dirty="0"/>
              <a:t>FOLLOW(A) = FIRST(B) = {</a:t>
            </a:r>
            <a:r>
              <a:rPr lang="en-US" sz="2400" dirty="0" err="1"/>
              <a:t>z,w</a:t>
            </a:r>
            <a:r>
              <a:rPr lang="en-US" sz="2400" dirty="0"/>
              <a:t>}</a:t>
            </a:r>
          </a:p>
          <a:p>
            <a:pPr eaLnBrk="1" hangingPunct="1">
              <a:lnSpc>
                <a:spcPct val="90000"/>
              </a:lnSpc>
              <a:spcBef>
                <a:spcPts val="0"/>
              </a:spcBef>
              <a:buFontTx/>
              <a:buNone/>
            </a:pPr>
            <a:r>
              <a:rPr lang="en-US" sz="2400" dirty="0"/>
              <a:t>FOLLOW(B) =  {$}</a:t>
            </a:r>
          </a:p>
          <a:p>
            <a:pPr eaLnBrk="1" hangingPunct="1">
              <a:lnSpc>
                <a:spcPct val="90000"/>
              </a:lnSpc>
              <a:spcBef>
                <a:spcPts val="0"/>
              </a:spcBef>
              <a:buFontTx/>
              <a:buNone/>
            </a:pPr>
            <a:r>
              <a:rPr lang="en-US" sz="2400" dirty="0"/>
              <a:t>FOLLOW(S) =  FOLLOW(B) =  {$}</a:t>
            </a:r>
          </a:p>
          <a:p>
            <a:pPr eaLnBrk="1" hangingPunct="1">
              <a:lnSpc>
                <a:spcPct val="90000"/>
              </a:lnSpc>
              <a:spcBef>
                <a:spcPts val="0"/>
              </a:spcBef>
              <a:buFontTx/>
              <a:buNone/>
            </a:pPr>
            <a:r>
              <a:rPr lang="en-US" sz="2400" dirty="0"/>
              <a:t>FOLLOW(x) = FOLLOW(A) </a:t>
            </a:r>
          </a:p>
          <a:p>
            <a:pPr eaLnBrk="1" hangingPunct="1">
              <a:lnSpc>
                <a:spcPct val="90000"/>
              </a:lnSpc>
              <a:spcBef>
                <a:spcPts val="0"/>
              </a:spcBef>
              <a:buFontTx/>
              <a:buNone/>
            </a:pPr>
            <a:r>
              <a:rPr lang="en-US" sz="2400" dirty="0"/>
              <a:t>FOLLOW(y) = FOLLOW(A)</a:t>
            </a:r>
          </a:p>
          <a:p>
            <a:pPr eaLnBrk="1" hangingPunct="1">
              <a:lnSpc>
                <a:spcPct val="90000"/>
              </a:lnSpc>
              <a:spcBef>
                <a:spcPts val="0"/>
              </a:spcBef>
              <a:buFontTx/>
              <a:buNone/>
            </a:pPr>
            <a:r>
              <a:rPr lang="en-US" sz="2400" dirty="0"/>
              <a:t>FOLLOW(z) = FOLLOW(B) =  {$}</a:t>
            </a:r>
          </a:p>
          <a:p>
            <a:pPr eaLnBrk="1" hangingPunct="1">
              <a:lnSpc>
                <a:spcPct val="90000"/>
              </a:lnSpc>
              <a:spcBef>
                <a:spcPts val="0"/>
              </a:spcBef>
              <a:buFontTx/>
              <a:buNone/>
            </a:pPr>
            <a:r>
              <a:rPr lang="en-US" sz="2400" dirty="0"/>
              <a:t>FOLLOW(w) = FOLLOW(B) =  {$}</a:t>
            </a:r>
          </a:p>
        </p:txBody>
      </p:sp>
      <p:sp>
        <p:nvSpPr>
          <p:cNvPr id="51202" name="Slide Number Placeholder 5"/>
          <p:cNvSpPr>
            <a:spLocks noGrp="1"/>
          </p:cNvSpPr>
          <p:nvPr>
            <p:ph type="sldNum" sz="quarter" idx="4294967295"/>
          </p:nvPr>
        </p:nvSpPr>
        <p:spPr>
          <a:xfrm>
            <a:off x="8599714" y="6408738"/>
            <a:ext cx="544286" cy="365125"/>
          </a:xfrm>
          <a:prstGeom prst="rect">
            <a:avLst/>
          </a:prstGeom>
          <a:noFill/>
        </p:spPr>
        <p:txBody>
          <a:bodyPr/>
          <a:lstStyle/>
          <a:p>
            <a:fld id="{0F3FCFE7-6CAF-49B1-AA17-91C2490E3CEA}" type="slidenum">
              <a:rPr lang="en-US" smtClean="0">
                <a:solidFill>
                  <a:prstClr val="black"/>
                </a:solidFill>
              </a:rPr>
              <a:pPr/>
              <a:t>75</a:t>
            </a:fld>
            <a:endParaRPr lang="en-US" dirty="0">
              <a:solidFill>
                <a:prstClr val="black"/>
              </a:solidFill>
            </a:endParaRPr>
          </a:p>
        </p:txBody>
      </p:sp>
      <p:sp>
        <p:nvSpPr>
          <p:cNvPr id="5" name="Text Box 4">
            <a:extLst>
              <a:ext uri="{FF2B5EF4-FFF2-40B4-BE49-F238E27FC236}">
                <a16:creationId xmlns:a16="http://schemas.microsoft.com/office/drawing/2014/main" id="{84D6284B-F4E5-4CE5-9C6E-07546B983905}"/>
              </a:ext>
            </a:extLst>
          </p:cNvPr>
          <p:cNvSpPr txBox="1">
            <a:spLocks noChangeArrowheads="1"/>
          </p:cNvSpPr>
          <p:nvPr/>
        </p:nvSpPr>
        <p:spPr bwMode="auto">
          <a:xfrm>
            <a:off x="4648200" y="1524000"/>
            <a:ext cx="3810000" cy="1668149"/>
          </a:xfrm>
          <a:prstGeom prst="rect">
            <a:avLst/>
          </a:prstGeom>
          <a:noFill/>
          <a:ln w="9525">
            <a:noFill/>
            <a:miter lim="800000"/>
            <a:headEnd/>
            <a:tailEnd/>
          </a:ln>
        </p:spPr>
        <p:txBody>
          <a:bodyPr>
            <a:spAutoFit/>
          </a:bodyPr>
          <a:lstStyle/>
          <a:p>
            <a:pPr>
              <a:spcBef>
                <a:spcPct val="20000"/>
              </a:spcBef>
            </a:pPr>
            <a:r>
              <a:rPr lang="en-US" sz="3200" dirty="0">
                <a:solidFill>
                  <a:prstClr val="black"/>
                </a:solidFill>
              </a:rPr>
              <a:t>strings in language: </a:t>
            </a:r>
          </a:p>
          <a:p>
            <a:pPr>
              <a:spcBef>
                <a:spcPct val="20000"/>
              </a:spcBef>
            </a:pPr>
            <a:r>
              <a:rPr lang="en-US" sz="3200" dirty="0">
                <a:solidFill>
                  <a:prstClr val="black"/>
                </a:solidFill>
              </a:rPr>
              <a:t>{</a:t>
            </a:r>
            <a:r>
              <a:rPr lang="en-US" sz="3200" dirty="0" err="1">
                <a:solidFill>
                  <a:prstClr val="black"/>
                </a:solidFill>
              </a:rPr>
              <a:t>xz</a:t>
            </a:r>
            <a:r>
              <a:rPr lang="en-US" sz="3200" dirty="0">
                <a:solidFill>
                  <a:prstClr val="black"/>
                </a:solidFill>
              </a:rPr>
              <a:t>$, </a:t>
            </a:r>
            <a:r>
              <a:rPr lang="en-US" sz="3200" dirty="0" err="1">
                <a:solidFill>
                  <a:prstClr val="black"/>
                </a:solidFill>
              </a:rPr>
              <a:t>xw</a:t>
            </a:r>
            <a:r>
              <a:rPr lang="en-US" sz="3200" dirty="0">
                <a:solidFill>
                  <a:prstClr val="black"/>
                </a:solidFill>
              </a:rPr>
              <a:t>$, </a:t>
            </a:r>
            <a:r>
              <a:rPr lang="en-US" sz="3200" dirty="0" err="1">
                <a:solidFill>
                  <a:prstClr val="black"/>
                </a:solidFill>
              </a:rPr>
              <a:t>yz</a:t>
            </a:r>
            <a:r>
              <a:rPr lang="en-US" sz="3200" dirty="0">
                <a:solidFill>
                  <a:prstClr val="black"/>
                </a:solidFill>
              </a:rPr>
              <a:t>$, </a:t>
            </a:r>
            <a:r>
              <a:rPr lang="en-US" sz="3200" dirty="0" err="1">
                <a:solidFill>
                  <a:prstClr val="black"/>
                </a:solidFill>
              </a:rPr>
              <a:t>yw</a:t>
            </a:r>
            <a:r>
              <a:rPr lang="en-US" sz="3200" dirty="0">
                <a:solidFill>
                  <a:prstClr val="black"/>
                </a:solidFill>
              </a:rPr>
              <a:t>$}</a:t>
            </a:r>
          </a:p>
        </p:txBody>
      </p:sp>
    </p:spTree>
    <p:extLst>
      <p:ext uri="{BB962C8B-B14F-4D97-AF65-F5344CB8AC3E}">
        <p14:creationId xmlns:p14="http://schemas.microsoft.com/office/powerpoint/2010/main" val="2643731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type="title"/>
          </p:nvPr>
        </p:nvSpPr>
        <p:spPr/>
        <p:txBody>
          <a:bodyPr/>
          <a:lstStyle/>
          <a:p>
            <a:pPr eaLnBrk="1" hangingPunct="1"/>
            <a:r>
              <a:rPr lang="en-US" dirty="0"/>
              <a:t>Example</a:t>
            </a:r>
          </a:p>
        </p:txBody>
      </p:sp>
      <p:sp>
        <p:nvSpPr>
          <p:cNvPr id="52227" name="Rectangle 2"/>
          <p:cNvSpPr>
            <a:spLocks noGrp="1" noChangeArrowheads="1"/>
          </p:cNvSpPr>
          <p:nvPr>
            <p:ph idx="10"/>
          </p:nvPr>
        </p:nvSpPr>
        <p:spPr/>
        <p:txBody>
          <a:bodyPr/>
          <a:lstStyle/>
          <a:p>
            <a:pPr eaLnBrk="1" hangingPunct="1">
              <a:buFontTx/>
              <a:buNone/>
            </a:pPr>
            <a:r>
              <a:rPr lang="en-US" dirty="0"/>
              <a:t>S ::= Aw$|B$</a:t>
            </a:r>
          </a:p>
          <a:p>
            <a:pPr eaLnBrk="1" hangingPunct="1">
              <a:buFontTx/>
              <a:buNone/>
            </a:pPr>
            <a:r>
              <a:rPr lang="en-US" dirty="0"/>
              <a:t>A ::= </a:t>
            </a:r>
            <a:r>
              <a:rPr lang="en-US" dirty="0" err="1"/>
              <a:t>xA</a:t>
            </a:r>
            <a:r>
              <a:rPr lang="en-US" dirty="0"/>
              <a:t> | y</a:t>
            </a:r>
          </a:p>
          <a:p>
            <a:pPr eaLnBrk="1" hangingPunct="1">
              <a:buFontTx/>
              <a:buNone/>
            </a:pPr>
            <a:r>
              <a:rPr lang="en-US" dirty="0"/>
              <a:t>B ::= </a:t>
            </a:r>
            <a:r>
              <a:rPr lang="en-US" dirty="0" err="1"/>
              <a:t>xB</a:t>
            </a:r>
            <a:r>
              <a:rPr lang="en-US" dirty="0"/>
              <a:t> | z</a:t>
            </a:r>
          </a:p>
          <a:p>
            <a:pPr eaLnBrk="1" hangingPunct="1">
              <a:buFontTx/>
              <a:buNone/>
            </a:pPr>
            <a:endParaRPr lang="en-US" dirty="0"/>
          </a:p>
          <a:p>
            <a:pPr eaLnBrk="1" hangingPunct="1">
              <a:buFontTx/>
              <a:buNone/>
            </a:pPr>
            <a:r>
              <a:rPr lang="en-US" dirty="0">
                <a:solidFill>
                  <a:schemeClr val="hlink"/>
                </a:solidFill>
              </a:rPr>
              <a:t>FOLLOW(A) = ?????</a:t>
            </a:r>
          </a:p>
        </p:txBody>
      </p:sp>
      <p:sp>
        <p:nvSpPr>
          <p:cNvPr id="52226" name="Slide Number Placeholder 5"/>
          <p:cNvSpPr>
            <a:spLocks noGrp="1"/>
          </p:cNvSpPr>
          <p:nvPr>
            <p:ph type="sldNum" sz="quarter" idx="4294967295"/>
          </p:nvPr>
        </p:nvSpPr>
        <p:spPr>
          <a:xfrm>
            <a:off x="8556171" y="6408738"/>
            <a:ext cx="587829" cy="365125"/>
          </a:xfrm>
          <a:prstGeom prst="rect">
            <a:avLst/>
          </a:prstGeom>
          <a:noFill/>
        </p:spPr>
        <p:txBody>
          <a:bodyPr/>
          <a:lstStyle/>
          <a:p>
            <a:fld id="{49325D0E-4C9A-480F-8876-C016DAD1CE6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727146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type="title"/>
          </p:nvPr>
        </p:nvSpPr>
        <p:spPr/>
        <p:txBody>
          <a:bodyPr/>
          <a:lstStyle/>
          <a:p>
            <a:pPr eaLnBrk="1" hangingPunct="1"/>
            <a:r>
              <a:rPr lang="en-US" dirty="0"/>
              <a:t>Example</a:t>
            </a:r>
          </a:p>
        </p:txBody>
      </p:sp>
      <p:sp>
        <p:nvSpPr>
          <p:cNvPr id="53251" name="Rectangle 2"/>
          <p:cNvSpPr>
            <a:spLocks noGrp="1" noChangeArrowheads="1"/>
          </p:cNvSpPr>
          <p:nvPr>
            <p:ph idx="10"/>
          </p:nvPr>
        </p:nvSpPr>
        <p:spPr/>
        <p:txBody>
          <a:bodyPr/>
          <a:lstStyle/>
          <a:p>
            <a:pPr eaLnBrk="1" hangingPunct="1">
              <a:buFontTx/>
              <a:buNone/>
            </a:pPr>
            <a:r>
              <a:rPr lang="en-US" dirty="0"/>
              <a:t>S ::= Aw$|B$</a:t>
            </a:r>
          </a:p>
          <a:p>
            <a:pPr eaLnBrk="1" hangingPunct="1">
              <a:buFontTx/>
              <a:buNone/>
            </a:pPr>
            <a:r>
              <a:rPr lang="en-US" dirty="0"/>
              <a:t>A ::= </a:t>
            </a:r>
            <a:r>
              <a:rPr lang="en-US" dirty="0" err="1"/>
              <a:t>xA</a:t>
            </a:r>
            <a:r>
              <a:rPr lang="en-US" dirty="0"/>
              <a:t> | y</a:t>
            </a:r>
          </a:p>
          <a:p>
            <a:pPr eaLnBrk="1" hangingPunct="1">
              <a:buFontTx/>
              <a:buNone/>
            </a:pPr>
            <a:r>
              <a:rPr lang="en-US" dirty="0"/>
              <a:t>B ::= </a:t>
            </a:r>
            <a:r>
              <a:rPr lang="en-US" dirty="0" err="1"/>
              <a:t>xB</a:t>
            </a:r>
            <a:r>
              <a:rPr lang="en-US" dirty="0"/>
              <a:t> | z</a:t>
            </a:r>
          </a:p>
          <a:p>
            <a:pPr eaLnBrk="1" hangingPunct="1">
              <a:buFontTx/>
              <a:buNone/>
            </a:pPr>
            <a:endParaRPr lang="en-US" dirty="0"/>
          </a:p>
          <a:p>
            <a:pPr eaLnBrk="1" hangingPunct="1">
              <a:buFontTx/>
              <a:buNone/>
            </a:pPr>
            <a:r>
              <a:rPr lang="en-US" dirty="0">
                <a:solidFill>
                  <a:schemeClr val="accent2"/>
                </a:solidFill>
              </a:rPr>
              <a:t>FOLLOW(A) = FIRST(w) = {w}</a:t>
            </a:r>
          </a:p>
          <a:p>
            <a:pPr eaLnBrk="1" hangingPunct="1">
              <a:buFontTx/>
              <a:buNone/>
            </a:pPr>
            <a:endParaRPr lang="en-US" dirty="0"/>
          </a:p>
        </p:txBody>
      </p:sp>
      <p:sp>
        <p:nvSpPr>
          <p:cNvPr id="53250" name="Slide Number Placeholder 5"/>
          <p:cNvSpPr>
            <a:spLocks noGrp="1"/>
          </p:cNvSpPr>
          <p:nvPr>
            <p:ph type="sldNum" sz="quarter" idx="4294967295"/>
          </p:nvPr>
        </p:nvSpPr>
        <p:spPr>
          <a:xfrm>
            <a:off x="8588829" y="6408738"/>
            <a:ext cx="555171" cy="365125"/>
          </a:xfrm>
          <a:prstGeom prst="rect">
            <a:avLst/>
          </a:prstGeom>
          <a:noFill/>
        </p:spPr>
        <p:txBody>
          <a:bodyPr/>
          <a:lstStyle/>
          <a:p>
            <a:fld id="{532E9303-C787-4182-9EE2-594F6C7171B9}"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828148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p:txBody>
          <a:bodyPr/>
          <a:lstStyle/>
          <a:p>
            <a:pPr eaLnBrk="1" hangingPunct="1"/>
            <a:r>
              <a:rPr lang="en-US" dirty="0"/>
              <a:t>Example</a:t>
            </a:r>
          </a:p>
        </p:txBody>
      </p:sp>
      <p:sp>
        <p:nvSpPr>
          <p:cNvPr id="55299" name="Rectangle 2"/>
          <p:cNvSpPr>
            <a:spLocks noGrp="1" noChangeArrowheads="1"/>
          </p:cNvSpPr>
          <p:nvPr>
            <p:ph idx="10"/>
          </p:nvPr>
        </p:nvSpPr>
        <p:spPr/>
        <p:txBody>
          <a:bodyPr/>
          <a:lstStyle/>
          <a:p>
            <a:pPr eaLnBrk="1" hangingPunct="1">
              <a:buFontTx/>
              <a:buNone/>
            </a:pPr>
            <a:r>
              <a:rPr lang="en-US" dirty="0"/>
              <a:t>S ::= Aw$|B$</a:t>
            </a:r>
          </a:p>
          <a:p>
            <a:pPr eaLnBrk="1" hangingPunct="1">
              <a:buFontTx/>
              <a:buNone/>
            </a:pPr>
            <a:r>
              <a:rPr lang="en-US" dirty="0"/>
              <a:t>A ::= </a:t>
            </a:r>
            <a:r>
              <a:rPr lang="en-US" dirty="0" err="1"/>
              <a:t>xA</a:t>
            </a:r>
            <a:r>
              <a:rPr lang="en-US" dirty="0"/>
              <a:t> | y</a:t>
            </a:r>
          </a:p>
          <a:p>
            <a:pPr eaLnBrk="1" hangingPunct="1">
              <a:buFontTx/>
              <a:buNone/>
            </a:pPr>
            <a:r>
              <a:rPr lang="en-US" dirty="0"/>
              <a:t>B ::= </a:t>
            </a:r>
            <a:r>
              <a:rPr lang="en-US" dirty="0" err="1"/>
              <a:t>xB</a:t>
            </a:r>
            <a:r>
              <a:rPr lang="en-US" dirty="0"/>
              <a:t> | z</a:t>
            </a:r>
          </a:p>
          <a:p>
            <a:pPr eaLnBrk="1" hangingPunct="1">
              <a:buFontTx/>
              <a:buNone/>
            </a:pPr>
            <a:endParaRPr lang="en-US" dirty="0"/>
          </a:p>
          <a:p>
            <a:pPr eaLnBrk="1" hangingPunct="1">
              <a:buFontTx/>
              <a:buNone/>
            </a:pPr>
            <a:r>
              <a:rPr lang="en-US" dirty="0">
                <a:solidFill>
                  <a:schemeClr val="hlink"/>
                </a:solidFill>
              </a:rPr>
              <a:t>FOLLOW(x) = ????</a:t>
            </a:r>
          </a:p>
          <a:p>
            <a:pPr eaLnBrk="1" hangingPunct="1">
              <a:buFontTx/>
              <a:buNone/>
            </a:pPr>
            <a:endParaRPr lang="en-US" dirty="0">
              <a:solidFill>
                <a:schemeClr val="hlink"/>
              </a:solidFill>
            </a:endParaRPr>
          </a:p>
        </p:txBody>
      </p:sp>
      <p:sp>
        <p:nvSpPr>
          <p:cNvPr id="55298" name="Slide Number Placeholder 5"/>
          <p:cNvSpPr>
            <a:spLocks noGrp="1"/>
          </p:cNvSpPr>
          <p:nvPr>
            <p:ph type="sldNum" sz="quarter" idx="4294967295"/>
          </p:nvPr>
        </p:nvSpPr>
        <p:spPr>
          <a:xfrm>
            <a:off x="8697686" y="6408738"/>
            <a:ext cx="446314" cy="365125"/>
          </a:xfrm>
          <a:prstGeom prst="rect">
            <a:avLst/>
          </a:prstGeom>
          <a:noFill/>
        </p:spPr>
        <p:txBody>
          <a:bodyPr/>
          <a:lstStyle/>
          <a:p>
            <a:fld id="{56AE9BBA-505B-4D51-B0C7-D40E46D11772}"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055462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ChangeArrowheads="1"/>
          </p:cNvSpPr>
          <p:nvPr>
            <p:ph type="title"/>
          </p:nvPr>
        </p:nvSpPr>
        <p:spPr/>
        <p:txBody>
          <a:bodyPr/>
          <a:lstStyle/>
          <a:p>
            <a:pPr eaLnBrk="1" hangingPunct="1"/>
            <a:r>
              <a:rPr lang="en-US" dirty="0"/>
              <a:t>Example</a:t>
            </a:r>
          </a:p>
        </p:txBody>
      </p:sp>
      <p:sp>
        <p:nvSpPr>
          <p:cNvPr id="56323" name="Rectangle 2"/>
          <p:cNvSpPr>
            <a:spLocks noGrp="1" noChangeArrowheads="1"/>
          </p:cNvSpPr>
          <p:nvPr>
            <p:ph idx="10"/>
          </p:nvPr>
        </p:nvSpPr>
        <p:spPr>
          <a:xfrm>
            <a:off x="327868" y="2307816"/>
            <a:ext cx="7556500" cy="4466047"/>
          </a:xfrm>
        </p:spPr>
        <p:txBody>
          <a:bodyPr/>
          <a:lstStyle/>
          <a:p>
            <a:pPr eaLnBrk="1" hangingPunct="1">
              <a:lnSpc>
                <a:spcPct val="90000"/>
              </a:lnSpc>
              <a:buFontTx/>
              <a:buNone/>
            </a:pPr>
            <a:r>
              <a:rPr lang="en-US" sz="2800" dirty="0"/>
              <a:t>S ::= Aw$|B$</a:t>
            </a:r>
          </a:p>
          <a:p>
            <a:pPr eaLnBrk="1" hangingPunct="1">
              <a:lnSpc>
                <a:spcPct val="90000"/>
              </a:lnSpc>
              <a:buFontTx/>
              <a:buNone/>
            </a:pPr>
            <a:r>
              <a:rPr lang="en-US" sz="2800" dirty="0"/>
              <a:t>A ::= </a:t>
            </a:r>
            <a:r>
              <a:rPr lang="en-US" sz="2800" dirty="0" err="1"/>
              <a:t>xA</a:t>
            </a:r>
            <a:r>
              <a:rPr lang="en-US" sz="2800" dirty="0"/>
              <a:t> | y</a:t>
            </a:r>
          </a:p>
          <a:p>
            <a:pPr eaLnBrk="1" hangingPunct="1">
              <a:lnSpc>
                <a:spcPct val="90000"/>
              </a:lnSpc>
              <a:buFontTx/>
              <a:buNone/>
            </a:pPr>
            <a:r>
              <a:rPr lang="en-US" sz="2800" dirty="0"/>
              <a:t>B ::= </a:t>
            </a:r>
            <a:r>
              <a:rPr lang="en-US" sz="2800" dirty="0" err="1"/>
              <a:t>xB</a:t>
            </a:r>
            <a:r>
              <a:rPr lang="en-US" sz="2800" dirty="0"/>
              <a:t> | z</a:t>
            </a:r>
          </a:p>
          <a:p>
            <a:pPr eaLnBrk="1" hangingPunct="1">
              <a:lnSpc>
                <a:spcPct val="90000"/>
              </a:lnSpc>
              <a:buFontTx/>
              <a:buNone/>
            </a:pPr>
            <a:endParaRPr lang="en-US" sz="2800" dirty="0"/>
          </a:p>
          <a:p>
            <a:pPr eaLnBrk="1" hangingPunct="1">
              <a:lnSpc>
                <a:spcPct val="90000"/>
              </a:lnSpc>
              <a:buFontTx/>
              <a:buNone/>
            </a:pPr>
            <a:r>
              <a:rPr lang="en-US" sz="2800" dirty="0"/>
              <a:t>Find all occurrences in right hand sides of productions. x is followed by A in one and B in another, thus</a:t>
            </a:r>
          </a:p>
          <a:p>
            <a:pPr eaLnBrk="1" hangingPunct="1">
              <a:lnSpc>
                <a:spcPct val="90000"/>
              </a:lnSpc>
              <a:buFontTx/>
              <a:buNone/>
            </a:pPr>
            <a:r>
              <a:rPr lang="en-US" sz="2800" dirty="0">
                <a:solidFill>
                  <a:schemeClr val="accent2"/>
                </a:solidFill>
              </a:rPr>
              <a:t>FOLLOW(x) =   FIRST(A) U FIRST(B) = {</a:t>
            </a:r>
            <a:r>
              <a:rPr lang="en-US" sz="2800" dirty="0" err="1">
                <a:solidFill>
                  <a:schemeClr val="accent2"/>
                </a:solidFill>
              </a:rPr>
              <a:t>x,y,z</a:t>
            </a:r>
            <a:r>
              <a:rPr lang="en-US" sz="2800" dirty="0">
                <a:solidFill>
                  <a:schemeClr val="accent2"/>
                </a:solidFill>
              </a:rPr>
              <a:t>}</a:t>
            </a:r>
          </a:p>
        </p:txBody>
      </p:sp>
      <p:sp>
        <p:nvSpPr>
          <p:cNvPr id="56322" name="Slide Number Placeholder 5"/>
          <p:cNvSpPr>
            <a:spLocks noGrp="1"/>
          </p:cNvSpPr>
          <p:nvPr>
            <p:ph type="sldNum" sz="quarter" idx="4294967295"/>
          </p:nvPr>
        </p:nvSpPr>
        <p:spPr>
          <a:xfrm>
            <a:off x="8665029" y="6408738"/>
            <a:ext cx="478971" cy="365125"/>
          </a:xfrm>
          <a:prstGeom prst="rect">
            <a:avLst/>
          </a:prstGeom>
          <a:noFill/>
        </p:spPr>
        <p:txBody>
          <a:bodyPr/>
          <a:lstStyle/>
          <a:p>
            <a:fld id="{DEE9110B-74CB-4C06-97C2-C520802719C3}"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429285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buFont typeface="Symbol" pitchFamily="18" charset="2"/>
              <a:buNone/>
            </a:pPr>
            <a:r>
              <a:rPr lang="en-US" dirty="0"/>
              <a:t> Example </a:t>
            </a:r>
          </a:p>
        </p:txBody>
      </p:sp>
      <p:sp>
        <p:nvSpPr>
          <p:cNvPr id="8195" name="Rectangle 3"/>
          <p:cNvSpPr>
            <a:spLocks noGrp="1" noChangeArrowheads="1"/>
          </p:cNvSpPr>
          <p:nvPr>
            <p:ph idx="10"/>
          </p:nvPr>
        </p:nvSpPr>
        <p:spPr>
          <a:xfrm>
            <a:off x="538180" y="1859760"/>
            <a:ext cx="7556500" cy="4098827"/>
          </a:xfrm>
        </p:spPr>
        <p:txBody>
          <a:bodyPr/>
          <a:lstStyle/>
          <a:p>
            <a:pPr eaLnBrk="1" hangingPunct="1">
              <a:lnSpc>
                <a:spcPct val="80000"/>
              </a:lnSpc>
              <a:buFontTx/>
              <a:buNone/>
            </a:pPr>
            <a:r>
              <a:rPr lang="en-US" sz="2000" i="1" dirty="0"/>
              <a:t>	</a:t>
            </a:r>
            <a:r>
              <a:rPr lang="en-US" sz="2800" i="1" dirty="0"/>
              <a:t>S</a:t>
            </a:r>
            <a:r>
              <a:rPr lang="en-US" sz="2800" dirty="0"/>
              <a:t> ::= </a:t>
            </a:r>
            <a:r>
              <a:rPr lang="en-US" sz="2800" dirty="0">
                <a:solidFill>
                  <a:schemeClr val="accent2"/>
                </a:solidFill>
                <a:sym typeface="Symbol" pitchFamily="18" charset="2"/>
              </a:rPr>
              <a:t></a:t>
            </a:r>
            <a:endParaRPr lang="en-US" sz="2800" i="1" dirty="0">
              <a:solidFill>
                <a:schemeClr val="accent2"/>
              </a:solidFill>
            </a:endParaRPr>
          </a:p>
          <a:p>
            <a:pPr eaLnBrk="1" hangingPunct="1">
              <a:lnSpc>
                <a:spcPct val="80000"/>
              </a:lnSpc>
              <a:buFontTx/>
              <a:buNone/>
            </a:pPr>
            <a:r>
              <a:rPr lang="en-US" sz="2800" i="1" dirty="0"/>
              <a:t>	S</a:t>
            </a:r>
            <a:r>
              <a:rPr lang="en-US" sz="2800" dirty="0"/>
              <a:t> ::= </a:t>
            </a:r>
            <a:r>
              <a:rPr lang="en-US" sz="2800" b="1" dirty="0">
                <a:solidFill>
                  <a:schemeClr val="accent5"/>
                </a:solidFill>
              </a:rPr>
              <a:t>(</a:t>
            </a:r>
            <a:r>
              <a:rPr lang="en-US" sz="2800" i="1" dirty="0"/>
              <a:t>S</a:t>
            </a:r>
            <a:r>
              <a:rPr lang="en-US" sz="2800" b="1" dirty="0">
                <a:solidFill>
                  <a:schemeClr val="accent5"/>
                </a:solidFill>
              </a:rPr>
              <a:t>)</a:t>
            </a:r>
            <a:r>
              <a:rPr lang="en-US" sz="2800" i="1" dirty="0"/>
              <a:t>S</a:t>
            </a:r>
          </a:p>
          <a:p>
            <a:pPr eaLnBrk="1" hangingPunct="1">
              <a:lnSpc>
                <a:spcPct val="80000"/>
              </a:lnSpc>
              <a:buFontTx/>
              <a:buNone/>
            </a:pPr>
            <a:endParaRPr lang="en-US" sz="2800" dirty="0"/>
          </a:p>
          <a:p>
            <a:pPr eaLnBrk="1" hangingPunct="1">
              <a:lnSpc>
                <a:spcPct val="80000"/>
              </a:lnSpc>
            </a:pPr>
            <a:r>
              <a:rPr lang="en-US" sz="2800" dirty="0">
                <a:sym typeface="Symbol" pitchFamily="18" charset="2"/>
              </a:rPr>
              <a:t>, N are left implicit  </a:t>
            </a:r>
          </a:p>
          <a:p>
            <a:pPr lvl="1" eaLnBrk="1" hangingPunct="1">
              <a:lnSpc>
                <a:spcPct val="80000"/>
              </a:lnSpc>
            </a:pPr>
            <a:r>
              <a:rPr lang="en-US" sz="2400" dirty="0">
                <a:sym typeface="Symbol" pitchFamily="18" charset="2"/>
              </a:rPr>
              <a:t>but  = {</a:t>
            </a:r>
            <a:r>
              <a:rPr lang="en-US" sz="2400" dirty="0">
                <a:solidFill>
                  <a:schemeClr val="accent5"/>
                </a:solidFill>
                <a:sym typeface="Symbol" pitchFamily="18" charset="2"/>
              </a:rPr>
              <a:t>(</a:t>
            </a:r>
            <a:r>
              <a:rPr lang="en-US" sz="2400" dirty="0">
                <a:sym typeface="Symbol" pitchFamily="18" charset="2"/>
              </a:rPr>
              <a:t>,</a:t>
            </a:r>
            <a:r>
              <a:rPr lang="en-US" sz="2400" dirty="0">
                <a:solidFill>
                  <a:schemeClr val="accent5"/>
                </a:solidFill>
                <a:sym typeface="Symbol" pitchFamily="18" charset="2"/>
              </a:rPr>
              <a:t>)</a:t>
            </a:r>
            <a:r>
              <a:rPr lang="en-US" sz="2400" dirty="0">
                <a:sym typeface="Symbol" pitchFamily="18" charset="2"/>
              </a:rPr>
              <a:t>}, N = {S}</a:t>
            </a:r>
          </a:p>
          <a:p>
            <a:pPr eaLnBrk="1" hangingPunct="1">
              <a:lnSpc>
                <a:spcPct val="80000"/>
              </a:lnSpc>
            </a:pPr>
            <a:r>
              <a:rPr lang="en-US" sz="2800" dirty="0"/>
              <a:t>Recursive:  S is defined in terms of itself</a:t>
            </a:r>
          </a:p>
          <a:p>
            <a:pPr eaLnBrk="1" hangingPunct="1">
              <a:lnSpc>
                <a:spcPct val="80000"/>
              </a:lnSpc>
            </a:pPr>
            <a:r>
              <a:rPr lang="en-US" sz="2800" dirty="0">
                <a:solidFill>
                  <a:schemeClr val="accent2"/>
                </a:solidFill>
                <a:sym typeface="Symbol" pitchFamily="18" charset="2"/>
              </a:rPr>
              <a:t></a:t>
            </a:r>
            <a:r>
              <a:rPr lang="en-US" sz="2800" dirty="0">
                <a:sym typeface="Symbol" pitchFamily="18" charset="2"/>
              </a:rPr>
              <a:t> is the empty sequence</a:t>
            </a:r>
            <a:endParaRPr lang="en-US" sz="2800" dirty="0"/>
          </a:p>
          <a:p>
            <a:pPr eaLnBrk="1" hangingPunct="1">
              <a:lnSpc>
                <a:spcPct val="80000"/>
              </a:lnSpc>
            </a:pPr>
            <a:r>
              <a:rPr lang="en-US" sz="2800" dirty="0">
                <a:solidFill>
                  <a:schemeClr val="hlink"/>
                </a:solidFill>
              </a:rPr>
              <a:t>What language does this grammar generate?</a:t>
            </a:r>
          </a:p>
        </p:txBody>
      </p:sp>
      <p:sp>
        <p:nvSpPr>
          <p:cNvPr id="4"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FF868D42-DEB2-4765-815A-1FF44BCC349B}" type="slidenum">
              <a:rPr lang="en-US"/>
              <a:pPr>
                <a:defRPr/>
              </a:pPr>
              <a:t>8</a:t>
            </a:fld>
            <a:endParaRPr lang="en-US"/>
          </a:p>
        </p:txBody>
      </p:sp>
      <p:sp>
        <p:nvSpPr>
          <p:cNvPr id="2" name="Explosion: 14 Points 1">
            <a:extLst>
              <a:ext uri="{FF2B5EF4-FFF2-40B4-BE49-F238E27FC236}">
                <a16:creationId xmlns:a16="http://schemas.microsoft.com/office/drawing/2014/main" id="{D976F861-EC87-4E90-A8E6-7BCD37F9EC62}"/>
              </a:ext>
            </a:extLst>
          </p:cNvPr>
          <p:cNvSpPr/>
          <p:nvPr/>
        </p:nvSpPr>
        <p:spPr>
          <a:xfrm>
            <a:off x="4681728" y="899413"/>
            <a:ext cx="3623264" cy="2950211"/>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of strings of balanced parentheses</a:t>
            </a:r>
          </a:p>
        </p:txBody>
      </p:sp>
    </p:spTree>
    <p:extLst>
      <p:ext uri="{BB962C8B-B14F-4D97-AF65-F5344CB8AC3E}">
        <p14:creationId xmlns:p14="http://schemas.microsoft.com/office/powerpoint/2010/main" val="2005419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p:cNvSpPr>
            <a:spLocks noGrp="1" noChangeArrowheads="1"/>
          </p:cNvSpPr>
          <p:nvPr>
            <p:ph type="title"/>
          </p:nvPr>
        </p:nvSpPr>
        <p:spPr/>
        <p:txBody>
          <a:bodyPr/>
          <a:lstStyle/>
          <a:p>
            <a:pPr eaLnBrk="1" hangingPunct="1"/>
            <a:r>
              <a:rPr lang="en-US" dirty="0"/>
              <a:t>Summary</a:t>
            </a:r>
          </a:p>
        </p:txBody>
      </p:sp>
      <p:sp>
        <p:nvSpPr>
          <p:cNvPr id="57347" name="Rectangle 2"/>
          <p:cNvSpPr>
            <a:spLocks noGrp="1" noChangeArrowheads="1"/>
          </p:cNvSpPr>
          <p:nvPr>
            <p:ph idx="10"/>
          </p:nvPr>
        </p:nvSpPr>
        <p:spPr>
          <a:xfrm>
            <a:off x="327868" y="2046559"/>
            <a:ext cx="7556500" cy="4098827"/>
          </a:xfrm>
        </p:spPr>
        <p:txBody>
          <a:bodyPr/>
          <a:lstStyle/>
          <a:p>
            <a:pPr eaLnBrk="1" hangingPunct="1">
              <a:lnSpc>
                <a:spcPct val="90000"/>
              </a:lnSpc>
              <a:buFontTx/>
              <a:buNone/>
            </a:pPr>
            <a:r>
              <a:rPr lang="en-US" sz="2800" dirty="0"/>
              <a:t>S ::= Aw$|B$</a:t>
            </a:r>
          </a:p>
          <a:p>
            <a:pPr eaLnBrk="1" hangingPunct="1">
              <a:lnSpc>
                <a:spcPct val="90000"/>
              </a:lnSpc>
              <a:buFontTx/>
              <a:buNone/>
            </a:pPr>
            <a:r>
              <a:rPr lang="en-US" sz="2800" dirty="0"/>
              <a:t>A ::= </a:t>
            </a:r>
            <a:r>
              <a:rPr lang="en-US" sz="2800" dirty="0" err="1"/>
              <a:t>xA</a:t>
            </a:r>
            <a:r>
              <a:rPr lang="en-US" sz="2800" dirty="0"/>
              <a:t> | y</a:t>
            </a:r>
          </a:p>
          <a:p>
            <a:pPr eaLnBrk="1" hangingPunct="1">
              <a:lnSpc>
                <a:spcPct val="90000"/>
              </a:lnSpc>
              <a:buFontTx/>
              <a:buNone/>
            </a:pPr>
            <a:r>
              <a:rPr lang="en-US" sz="2800" dirty="0"/>
              <a:t>B ::= </a:t>
            </a:r>
            <a:r>
              <a:rPr lang="en-US" sz="2800" dirty="0" err="1"/>
              <a:t>xB</a:t>
            </a:r>
            <a:r>
              <a:rPr lang="en-US" sz="2800" dirty="0"/>
              <a:t> | z</a:t>
            </a:r>
          </a:p>
          <a:p>
            <a:pPr eaLnBrk="1" hangingPunct="1">
              <a:lnSpc>
                <a:spcPct val="90000"/>
              </a:lnSpc>
              <a:spcBef>
                <a:spcPts val="0"/>
              </a:spcBef>
              <a:buFontTx/>
              <a:buNone/>
            </a:pPr>
            <a:endParaRPr lang="en-US" sz="2800" dirty="0"/>
          </a:p>
          <a:p>
            <a:pPr eaLnBrk="1" hangingPunct="1">
              <a:lnSpc>
                <a:spcPct val="90000"/>
              </a:lnSpc>
              <a:spcBef>
                <a:spcPts val="0"/>
              </a:spcBef>
              <a:buFontTx/>
              <a:buNone/>
            </a:pPr>
            <a:r>
              <a:rPr lang="en-US" sz="2800" dirty="0"/>
              <a:t>FOLLOW(A) = FIRST(w) = {w}</a:t>
            </a:r>
          </a:p>
          <a:p>
            <a:pPr eaLnBrk="1" hangingPunct="1">
              <a:lnSpc>
                <a:spcPct val="90000"/>
              </a:lnSpc>
              <a:spcBef>
                <a:spcPts val="0"/>
              </a:spcBef>
              <a:buFontTx/>
              <a:buNone/>
            </a:pPr>
            <a:r>
              <a:rPr lang="en-US" sz="2800" dirty="0"/>
              <a:t>FOLLOW(B) = {$}</a:t>
            </a:r>
          </a:p>
          <a:p>
            <a:pPr eaLnBrk="1" hangingPunct="1">
              <a:lnSpc>
                <a:spcPct val="90000"/>
              </a:lnSpc>
              <a:spcBef>
                <a:spcPts val="0"/>
              </a:spcBef>
              <a:buFontTx/>
              <a:buNone/>
            </a:pPr>
            <a:r>
              <a:rPr lang="en-US" sz="2800" dirty="0"/>
              <a:t>FOLLOW(S) =  {$}</a:t>
            </a:r>
          </a:p>
          <a:p>
            <a:pPr eaLnBrk="1" hangingPunct="1">
              <a:lnSpc>
                <a:spcPct val="90000"/>
              </a:lnSpc>
              <a:spcBef>
                <a:spcPts val="0"/>
              </a:spcBef>
              <a:buFontTx/>
              <a:buNone/>
            </a:pPr>
            <a:r>
              <a:rPr lang="en-US" sz="2800" dirty="0"/>
              <a:t>FOLLOW(x) = FIRST(A) U FIRST(B) = {</a:t>
            </a:r>
            <a:r>
              <a:rPr lang="en-US" sz="2800" dirty="0" err="1"/>
              <a:t>x,y,z</a:t>
            </a:r>
            <a:r>
              <a:rPr lang="en-US" sz="2800" dirty="0"/>
              <a:t>}</a:t>
            </a:r>
          </a:p>
          <a:p>
            <a:pPr eaLnBrk="1" hangingPunct="1">
              <a:lnSpc>
                <a:spcPct val="90000"/>
              </a:lnSpc>
              <a:spcBef>
                <a:spcPts val="0"/>
              </a:spcBef>
              <a:buFontTx/>
              <a:buNone/>
            </a:pPr>
            <a:r>
              <a:rPr lang="en-US" sz="2800" dirty="0"/>
              <a:t>FOLLOW(y) = FOLLOW(A) = {w}</a:t>
            </a:r>
          </a:p>
          <a:p>
            <a:pPr eaLnBrk="1" hangingPunct="1">
              <a:lnSpc>
                <a:spcPct val="90000"/>
              </a:lnSpc>
              <a:spcBef>
                <a:spcPts val="0"/>
              </a:spcBef>
              <a:buFontTx/>
              <a:buNone/>
            </a:pPr>
            <a:r>
              <a:rPr lang="en-US" sz="2800" dirty="0"/>
              <a:t>FOLLOW(z) = FOLLOW(B) =  {$}</a:t>
            </a:r>
          </a:p>
        </p:txBody>
      </p:sp>
      <p:sp>
        <p:nvSpPr>
          <p:cNvPr id="57346" name="Slide Number Placeholder 5"/>
          <p:cNvSpPr>
            <a:spLocks noGrp="1"/>
          </p:cNvSpPr>
          <p:nvPr>
            <p:ph type="sldNum" sz="quarter" idx="4294967295"/>
          </p:nvPr>
        </p:nvSpPr>
        <p:spPr>
          <a:xfrm>
            <a:off x="8512629" y="6408738"/>
            <a:ext cx="631371" cy="365125"/>
          </a:xfrm>
          <a:prstGeom prst="rect">
            <a:avLst/>
          </a:prstGeom>
          <a:noFill/>
        </p:spPr>
        <p:txBody>
          <a:bodyPr/>
          <a:lstStyle/>
          <a:p>
            <a:fld id="{D9694BCF-342D-4E90-B0EE-454A892A1BC2}"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152108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type="title"/>
          </p:nvPr>
        </p:nvSpPr>
        <p:spPr/>
        <p:txBody>
          <a:bodyPr/>
          <a:lstStyle/>
          <a:p>
            <a:pPr eaLnBrk="1" hangingPunct="1"/>
            <a:r>
              <a:rPr lang="en-US" dirty="0"/>
              <a:t>Example</a:t>
            </a:r>
          </a:p>
        </p:txBody>
      </p:sp>
      <p:sp>
        <p:nvSpPr>
          <p:cNvPr id="58371" name="Rectangle 2"/>
          <p:cNvSpPr>
            <a:spLocks noGrp="1" noChangeArrowheads="1"/>
          </p:cNvSpPr>
          <p:nvPr>
            <p:ph idx="10"/>
          </p:nvPr>
        </p:nvSpPr>
        <p:spPr/>
        <p:txBody>
          <a:bodyPr/>
          <a:lstStyle/>
          <a:p>
            <a:pPr eaLnBrk="1" hangingPunct="1">
              <a:buFontTx/>
              <a:buNone/>
            </a:pPr>
            <a:r>
              <a:rPr lang="en-US" dirty="0"/>
              <a:t>S ::= Ay$               Strings = {</a:t>
            </a:r>
            <a:r>
              <a:rPr lang="en-US" dirty="0" err="1"/>
              <a:t>xy</a:t>
            </a:r>
            <a:r>
              <a:rPr lang="en-US" dirty="0"/>
              <a:t>$, y$}</a:t>
            </a:r>
          </a:p>
          <a:p>
            <a:pPr eaLnBrk="1" hangingPunct="1">
              <a:buFontTx/>
              <a:buNone/>
            </a:pPr>
            <a:r>
              <a:rPr lang="en-US" dirty="0"/>
              <a:t>A ::= x | ε</a:t>
            </a:r>
          </a:p>
          <a:p>
            <a:pPr eaLnBrk="1" hangingPunct="1">
              <a:buFontTx/>
              <a:buNone/>
            </a:pPr>
            <a:endParaRPr lang="en-US" dirty="0"/>
          </a:p>
          <a:p>
            <a:pPr eaLnBrk="1" hangingPunct="1">
              <a:buFontTx/>
              <a:buNone/>
            </a:pPr>
            <a:r>
              <a:rPr lang="en-US" dirty="0"/>
              <a:t>FOLLOW(A) = {y}</a:t>
            </a:r>
          </a:p>
          <a:p>
            <a:pPr eaLnBrk="1" hangingPunct="1">
              <a:buFontTx/>
              <a:buNone/>
            </a:pPr>
            <a:r>
              <a:rPr lang="en-US" dirty="0"/>
              <a:t>FOLLOW(x) = FOLLOW(A) = {y}</a:t>
            </a:r>
          </a:p>
          <a:p>
            <a:pPr eaLnBrk="1" hangingPunct="1">
              <a:buFontTx/>
              <a:buNone/>
            </a:pPr>
            <a:r>
              <a:rPr lang="en-US" dirty="0"/>
              <a:t>FOLLOW(y) = {$}</a:t>
            </a:r>
          </a:p>
          <a:p>
            <a:pPr eaLnBrk="1" hangingPunct="1">
              <a:buFontTx/>
              <a:buNone/>
            </a:pPr>
            <a:r>
              <a:rPr lang="en-US" dirty="0"/>
              <a:t>FOLLOW(S) = {$}</a:t>
            </a:r>
          </a:p>
          <a:p>
            <a:pPr eaLnBrk="1" hangingPunct="1">
              <a:buFontTx/>
              <a:buNone/>
            </a:pPr>
            <a:endParaRPr lang="en-US" dirty="0"/>
          </a:p>
        </p:txBody>
      </p:sp>
      <p:sp>
        <p:nvSpPr>
          <p:cNvPr id="58370" name="Slide Number Placeholder 5"/>
          <p:cNvSpPr>
            <a:spLocks noGrp="1"/>
          </p:cNvSpPr>
          <p:nvPr>
            <p:ph type="sldNum" sz="quarter" idx="4294967295"/>
          </p:nvPr>
        </p:nvSpPr>
        <p:spPr>
          <a:xfrm>
            <a:off x="8534400" y="6408738"/>
            <a:ext cx="609600" cy="365125"/>
          </a:xfrm>
          <a:prstGeom prst="rect">
            <a:avLst/>
          </a:prstGeom>
          <a:noFill/>
        </p:spPr>
        <p:txBody>
          <a:bodyPr/>
          <a:lstStyle/>
          <a:p>
            <a:fld id="{FDAA4885-E40E-4802-AC8D-72D05F11F89B}"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1845382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normAutofit fontScale="90000"/>
          </a:bodyPr>
          <a:lstStyle/>
          <a:p>
            <a:pPr eaLnBrk="1" hangingPunct="1"/>
            <a:r>
              <a:rPr lang="en-US" sz="4000" dirty="0"/>
              <a:t>Recall this example that gave us trouble parsing</a:t>
            </a:r>
          </a:p>
        </p:txBody>
      </p:sp>
      <p:sp>
        <p:nvSpPr>
          <p:cNvPr id="59394" name="Slide Number Placeholder 5"/>
          <p:cNvSpPr>
            <a:spLocks noGrp="1"/>
          </p:cNvSpPr>
          <p:nvPr>
            <p:ph type="sldNum" sz="quarter" idx="4294967295"/>
          </p:nvPr>
        </p:nvSpPr>
        <p:spPr>
          <a:xfrm>
            <a:off x="8632371" y="6408738"/>
            <a:ext cx="511629" cy="365125"/>
          </a:xfrm>
          <a:prstGeom prst="rect">
            <a:avLst/>
          </a:prstGeom>
          <a:noFill/>
        </p:spPr>
        <p:txBody>
          <a:bodyPr/>
          <a:lstStyle/>
          <a:p>
            <a:fld id="{17A09110-2B47-4BCC-A6E8-4E3CD3972440}" type="slidenum">
              <a:rPr lang="en-US" smtClean="0">
                <a:solidFill>
                  <a:prstClr val="black"/>
                </a:solidFill>
              </a:rPr>
              <a:pPr/>
              <a:t>82</a:t>
            </a:fld>
            <a:endParaRPr lang="en-US" dirty="0">
              <a:solidFill>
                <a:prstClr val="black"/>
              </a:solidFill>
            </a:endParaRPr>
          </a:p>
        </p:txBody>
      </p:sp>
      <p:sp>
        <p:nvSpPr>
          <p:cNvPr id="59396" name="Rectangle 3"/>
          <p:cNvSpPr>
            <a:spLocks noChangeArrowheads="1"/>
          </p:cNvSpPr>
          <p:nvPr/>
        </p:nvSpPr>
        <p:spPr bwMode="auto">
          <a:xfrm>
            <a:off x="457200" y="2209800"/>
            <a:ext cx="3886200" cy="4068763"/>
          </a:xfrm>
          <a:prstGeom prst="rect">
            <a:avLst/>
          </a:prstGeom>
          <a:noFill/>
          <a:ln w="9525">
            <a:noFill/>
            <a:miter lim="800000"/>
            <a:headEnd/>
            <a:tailEnd/>
          </a:ln>
        </p:spPr>
        <p:txBody>
          <a:bodyPr/>
          <a:lstStyle/>
          <a:p>
            <a:pPr marL="342900" indent="-342900">
              <a:spcBef>
                <a:spcPct val="20000"/>
              </a:spcBef>
              <a:buFontTx/>
              <a:buChar char="•"/>
            </a:pPr>
            <a:endParaRPr lang="en-US" sz="3200" dirty="0">
              <a:solidFill>
                <a:prstClr val="black"/>
              </a:solidFill>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 ::= Ax$</a:t>
            </a: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A ::= </a:t>
            </a:r>
            <a:r>
              <a:rPr lang="en-US" sz="3200" dirty="0" err="1">
                <a:solidFill>
                  <a:prstClr val="black"/>
                </a:solidFill>
                <a:latin typeface="Calibri" panose="020F0502020204030204" pitchFamily="34" charset="0"/>
                <a:cs typeface="Calibri" panose="020F0502020204030204" pitchFamily="34" charset="0"/>
              </a:rPr>
              <a:t>xA</a:t>
            </a:r>
            <a:r>
              <a:rPr lang="en-US" sz="3200" dirty="0">
                <a:solidFill>
                  <a:prstClr val="black"/>
                </a:solidFill>
                <a:latin typeface="Calibri" panose="020F0502020204030204" pitchFamily="34" charset="0"/>
                <a:cs typeface="Calibri" panose="020F0502020204030204" pitchFamily="34" charset="0"/>
              </a:rPr>
              <a:t> | ε</a:t>
            </a:r>
          </a:p>
          <a:p>
            <a:pPr marL="342900" indent="-342900">
              <a:spcBef>
                <a:spcPct val="20000"/>
              </a:spcBef>
              <a:buFontTx/>
              <a:buChar char="•"/>
            </a:pPr>
            <a:endParaRPr lang="en-US" sz="3200" dirty="0">
              <a:solidFill>
                <a:prstClr val="black"/>
              </a:solidFill>
              <a:latin typeface="Calibri" panose="020F0502020204030204" pitchFamily="34" charset="0"/>
              <a:cs typeface="Calibri" panose="020F0502020204030204" pitchFamily="34" charset="0"/>
            </a:endParaRPr>
          </a:p>
          <a:p>
            <a:pPr marL="342900" indent="-342900">
              <a:spcBef>
                <a:spcPct val="20000"/>
              </a:spcBef>
            </a:pPr>
            <a:r>
              <a:rPr lang="en-US" sz="3200" dirty="0">
                <a:solidFill>
                  <a:prstClr val="black"/>
                </a:solidFill>
                <a:latin typeface="Calibri" panose="020F0502020204030204" pitchFamily="34" charset="0"/>
                <a:cs typeface="Calibri" panose="020F0502020204030204" pitchFamily="34" charset="0"/>
              </a:rPr>
              <a:t>Sentences in the language x$, xx$, xxx$, …</a:t>
            </a:r>
          </a:p>
          <a:p>
            <a:pPr marL="342900" indent="-342900">
              <a:spcBef>
                <a:spcPct val="20000"/>
              </a:spcBef>
            </a:pPr>
            <a:endParaRPr lang="en-US" sz="3200" dirty="0">
              <a:solidFill>
                <a:prstClr val="black"/>
              </a:solidFill>
            </a:endParaRPr>
          </a:p>
        </p:txBody>
      </p:sp>
      <p:sp>
        <p:nvSpPr>
          <p:cNvPr id="59397" name="Text Box 4"/>
          <p:cNvSpPr txBox="1">
            <a:spLocks noChangeArrowheads="1"/>
          </p:cNvSpPr>
          <p:nvPr/>
        </p:nvSpPr>
        <p:spPr bwMode="auto">
          <a:xfrm>
            <a:off x="4724400" y="3200400"/>
            <a:ext cx="3733800" cy="2585323"/>
          </a:xfrm>
          <a:prstGeom prst="rect">
            <a:avLst/>
          </a:prstGeom>
          <a:noFill/>
          <a:ln w="9525">
            <a:noFill/>
            <a:miter lim="800000"/>
            <a:headEnd/>
            <a:tailEnd/>
          </a:ln>
        </p:spPr>
        <p:txBody>
          <a:bodyPr>
            <a:spAutoFit/>
          </a:bodyPr>
          <a:lstStyle/>
          <a:p>
            <a:r>
              <a:rPr lang="en-US" dirty="0">
                <a:solidFill>
                  <a:prstClr val="black"/>
                </a:solidFill>
                <a:latin typeface="Calibri" panose="020F0502020204030204" pitchFamily="34" charset="0"/>
                <a:cs typeface="Calibri" panose="020F0502020204030204" pitchFamily="34" charset="0"/>
              </a:rPr>
              <a:t>S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a:t>
            </a:r>
            <a:r>
              <a:rPr lang="en-US" sz="1800" dirty="0">
                <a:solidFill>
                  <a:prstClr val="black"/>
                </a:solidFill>
                <a:latin typeface="Calibri" panose="020F0502020204030204" pitchFamily="34" charset="0"/>
                <a:cs typeface="Calibri" panose="020F0502020204030204" pitchFamily="34" charset="0"/>
              </a:rPr>
              <a:t>$</a:t>
            </a:r>
            <a:r>
              <a:rPr lang="en-US" dirty="0">
                <a:solidFill>
                  <a:prstClr val="black"/>
                </a:solidFill>
                <a:latin typeface="Calibri" panose="020F0502020204030204" pitchFamily="34" charset="0"/>
                <a:cs typeface="Calibri" panose="020F0502020204030204" pitchFamily="34" charset="0"/>
              </a:rPr>
              <a:t>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a:t>
            </a:r>
          </a:p>
          <a:p>
            <a:r>
              <a:rPr lang="en-US" dirty="0" err="1">
                <a:solidFill>
                  <a:srgbClr val="FF3300"/>
                </a:solidFill>
                <a:latin typeface="Calibri" panose="020F0502020204030204" pitchFamily="34" charset="0"/>
                <a:cs typeface="Calibri" panose="020F0502020204030204" pitchFamily="34" charset="0"/>
              </a:rPr>
              <a:t>xA</a:t>
            </a:r>
            <a:r>
              <a:rPr lang="en-US" dirty="0" err="1">
                <a:solidFill>
                  <a:prstClr val="black"/>
                </a:solidFill>
                <a:latin typeface="Calibri" panose="020F0502020204030204" pitchFamily="34" charset="0"/>
                <a:cs typeface="Calibri" panose="020F0502020204030204" pitchFamily="34" charset="0"/>
              </a:rPr>
              <a:t>x</a:t>
            </a:r>
            <a:r>
              <a:rPr lang="en-US" sz="1800" dirty="0">
                <a:solidFill>
                  <a:prstClr val="black"/>
                </a:solidFill>
                <a:latin typeface="Calibri" panose="020F0502020204030204" pitchFamily="34" charset="0"/>
                <a:cs typeface="Calibri" panose="020F0502020204030204" pitchFamily="34" charset="0"/>
              </a:rPr>
              <a:t>$</a:t>
            </a:r>
            <a:r>
              <a:rPr lang="en-US" dirty="0">
                <a:solidFill>
                  <a:prstClr val="black"/>
                </a:solidFill>
                <a:latin typeface="Calibri" panose="020F0502020204030204" pitchFamily="34" charset="0"/>
                <a:cs typeface="Calibri" panose="020F0502020204030204" pitchFamily="34" charset="0"/>
              </a:rPr>
              <a:t>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a:t>
            </a:r>
            <a:r>
              <a:rPr lang="en-US" sz="1800" dirty="0">
                <a:solidFill>
                  <a:prstClr val="black"/>
                </a:solidFill>
                <a:latin typeface="Calibri" panose="020F0502020204030204" pitchFamily="34" charset="0"/>
                <a:cs typeface="Calibri" panose="020F0502020204030204" pitchFamily="34" charset="0"/>
              </a:rPr>
              <a:t>$</a:t>
            </a:r>
            <a:r>
              <a:rPr lang="en-US" dirty="0">
                <a:solidFill>
                  <a:prstClr val="black"/>
                </a:solidFill>
                <a:latin typeface="Calibri" panose="020F0502020204030204" pitchFamily="34" charset="0"/>
                <a:cs typeface="Calibri" panose="020F0502020204030204" pitchFamily="34" charset="0"/>
              </a:rPr>
              <a:t>       </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FAIL</a:t>
            </a:r>
          </a:p>
          <a:p>
            <a:endParaRPr lang="en-US" dirty="0">
              <a:solidFill>
                <a:prstClr val="black"/>
              </a:solidFill>
            </a:endParaRPr>
          </a:p>
        </p:txBody>
      </p:sp>
      <p:sp>
        <p:nvSpPr>
          <p:cNvPr id="59398" name="Text Box 5"/>
          <p:cNvSpPr txBox="1">
            <a:spLocks noChangeArrowheads="1"/>
          </p:cNvSpPr>
          <p:nvPr/>
        </p:nvSpPr>
        <p:spPr bwMode="auto">
          <a:xfrm>
            <a:off x="6781800" y="3200400"/>
            <a:ext cx="2362200" cy="1754326"/>
          </a:xfrm>
          <a:prstGeom prst="rect">
            <a:avLst/>
          </a:prstGeom>
          <a:noFill/>
          <a:ln w="9525">
            <a:noFill/>
            <a:miter lim="800000"/>
            <a:headEnd/>
            <a:tailEnd/>
          </a:ln>
        </p:spPr>
        <p:txBody>
          <a:bodyPr>
            <a:spAutoFit/>
          </a:bodyPr>
          <a:lstStyle/>
          <a:p>
            <a:r>
              <a:rPr lang="en-US" dirty="0">
                <a:solidFill>
                  <a:prstClr val="black"/>
                </a:solidFill>
                <a:latin typeface="Calibri" panose="020F0502020204030204" pitchFamily="34" charset="0"/>
                <a:cs typeface="Calibri" panose="020F0502020204030204" pitchFamily="34" charset="0"/>
              </a:rPr>
              <a:t>S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a:t>
            </a:r>
          </a:p>
          <a:p>
            <a:r>
              <a:rPr lang="en-US" dirty="0">
                <a:solidFill>
                  <a:prstClr val="black"/>
                </a:solidFill>
                <a:latin typeface="Calibri" panose="020F0502020204030204" pitchFamily="34" charset="0"/>
                <a:cs typeface="Calibri" panose="020F0502020204030204" pitchFamily="34" charset="0"/>
              </a:rPr>
              <a:t>Ax</a:t>
            </a:r>
            <a:r>
              <a:rPr lang="en-US" sz="1800" dirty="0">
                <a:solidFill>
                  <a:prstClr val="black"/>
                </a:solidFill>
                <a:latin typeface="Calibri" panose="020F0502020204030204" pitchFamily="34" charset="0"/>
                <a:cs typeface="Calibri" panose="020F0502020204030204" pitchFamily="34" charset="0"/>
              </a:rPr>
              <a:t>$</a:t>
            </a:r>
            <a:r>
              <a:rPr lang="en-US" dirty="0">
                <a:solidFill>
                  <a:prstClr val="black"/>
                </a:solidFill>
                <a:latin typeface="Calibri" panose="020F0502020204030204" pitchFamily="34" charset="0"/>
                <a:cs typeface="Calibri" panose="020F0502020204030204" pitchFamily="34" charset="0"/>
              </a:rPr>
              <a:t>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a:t>
            </a:r>
          </a:p>
          <a:p>
            <a:r>
              <a:rPr lang="en-US" dirty="0" err="1">
                <a:solidFill>
                  <a:srgbClr val="FF3300"/>
                </a:solidFill>
                <a:latin typeface="Calibri" panose="020F0502020204030204" pitchFamily="34" charset="0"/>
                <a:cs typeface="Calibri" panose="020F0502020204030204" pitchFamily="34" charset="0"/>
              </a:rPr>
              <a:t>ε</a:t>
            </a:r>
            <a:r>
              <a:rPr lang="en-US" dirty="0" err="1">
                <a:solidFill>
                  <a:prstClr val="black"/>
                </a:solidFill>
                <a:latin typeface="Calibri" panose="020F0502020204030204" pitchFamily="34" charset="0"/>
                <a:cs typeface="Calibri" panose="020F0502020204030204" pitchFamily="34" charset="0"/>
              </a:rPr>
              <a:t>x</a:t>
            </a:r>
            <a:r>
              <a:rPr lang="en-US" sz="1800" dirty="0">
                <a:solidFill>
                  <a:prstClr val="black"/>
                </a:solidFill>
                <a:latin typeface="Calibri" panose="020F0502020204030204" pitchFamily="34" charset="0"/>
                <a:cs typeface="Calibri" panose="020F0502020204030204" pitchFamily="34" charset="0"/>
              </a:rPr>
              <a:t>$</a:t>
            </a:r>
            <a:r>
              <a:rPr lang="en-US" dirty="0">
                <a:solidFill>
                  <a:prstClr val="black"/>
                </a:solidFill>
                <a:latin typeface="Calibri" panose="020F0502020204030204" pitchFamily="34" charset="0"/>
                <a:cs typeface="Calibri" panose="020F0502020204030204" pitchFamily="34" charset="0"/>
              </a:rPr>
              <a:t>   	x</a:t>
            </a:r>
            <a:r>
              <a:rPr lang="en-US" sz="1800" dirty="0">
                <a:solidFill>
                  <a:prstClr val="black"/>
                </a:solidFill>
                <a:latin typeface="Calibri" panose="020F0502020204030204" pitchFamily="34" charset="0"/>
                <a:cs typeface="Calibri" panose="020F0502020204030204" pitchFamily="34" charset="0"/>
              </a:rPr>
              <a:t>$</a:t>
            </a:r>
            <a:endParaRPr lang="en-US" dirty="0">
              <a:solidFill>
                <a:prstClr val="black"/>
              </a:solidFill>
              <a:latin typeface="Calibri" panose="020F0502020204030204" pitchFamily="34" charset="0"/>
              <a:cs typeface="Calibri" panose="020F0502020204030204" pitchFamily="34" charset="0"/>
            </a:endParaRPr>
          </a:p>
          <a:p>
            <a:r>
              <a:rPr lang="en-US" dirty="0">
                <a:solidFill>
                  <a:prstClr val="black"/>
                </a:solidFill>
                <a:latin typeface="Calibri" panose="020F0502020204030204" pitchFamily="34" charset="0"/>
                <a:cs typeface="Calibri" panose="020F0502020204030204" pitchFamily="34" charset="0"/>
              </a:rPr>
              <a:t>SUCCESS</a:t>
            </a:r>
          </a:p>
        </p:txBody>
      </p:sp>
      <p:sp>
        <p:nvSpPr>
          <p:cNvPr id="59399" name="Line 6"/>
          <p:cNvSpPr>
            <a:spLocks noChangeShapeType="1"/>
          </p:cNvSpPr>
          <p:nvPr/>
        </p:nvSpPr>
        <p:spPr bwMode="auto">
          <a:xfrm>
            <a:off x="6324600" y="3352800"/>
            <a:ext cx="0" cy="2438400"/>
          </a:xfrm>
          <a:prstGeom prst="line">
            <a:avLst/>
          </a:prstGeom>
          <a:noFill/>
          <a:ln w="9525">
            <a:solidFill>
              <a:schemeClr val="tx1"/>
            </a:solidFill>
            <a:round/>
            <a:headEnd/>
            <a:tailEnd/>
          </a:ln>
        </p:spPr>
        <p:txBody>
          <a:bodyPr/>
          <a:lstStyle/>
          <a:p>
            <a:endParaRPr lang="en-US" sz="1800">
              <a:solidFill>
                <a:prstClr val="black"/>
              </a:solidFill>
            </a:endParaRPr>
          </a:p>
        </p:txBody>
      </p:sp>
    </p:spTree>
    <p:extLst>
      <p:ext uri="{BB962C8B-B14F-4D97-AF65-F5344CB8AC3E}">
        <p14:creationId xmlns:p14="http://schemas.microsoft.com/office/powerpoint/2010/main" val="4279654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DB9F-4624-437C-BC2C-8E081A9F975A}"/>
              </a:ext>
            </a:extLst>
          </p:cNvPr>
          <p:cNvSpPr>
            <a:spLocks noGrp="1"/>
          </p:cNvSpPr>
          <p:nvPr>
            <p:ph type="title"/>
          </p:nvPr>
        </p:nvSpPr>
        <p:spPr/>
        <p:txBody>
          <a:bodyPr/>
          <a:lstStyle/>
          <a:p>
            <a:r>
              <a:rPr lang="en-US" dirty="0"/>
              <a:t>Another condition for LL(1)</a:t>
            </a:r>
          </a:p>
        </p:txBody>
      </p:sp>
      <p:sp>
        <p:nvSpPr>
          <p:cNvPr id="60419" name="Rectangle 2"/>
          <p:cNvSpPr>
            <a:spLocks noGrp="1" noChangeArrowheads="1"/>
          </p:cNvSpPr>
          <p:nvPr>
            <p:ph idx="10"/>
          </p:nvPr>
        </p:nvSpPr>
        <p:spPr/>
        <p:txBody>
          <a:bodyPr/>
          <a:lstStyle/>
          <a:p>
            <a:pPr eaLnBrk="1" hangingPunct="1">
              <a:buFontTx/>
              <a:buNone/>
            </a:pPr>
            <a:r>
              <a:rPr lang="en-US" sz="1800" dirty="0"/>
              <a:t>S ::= Ax$</a:t>
            </a:r>
          </a:p>
          <a:p>
            <a:pPr eaLnBrk="1" hangingPunct="1">
              <a:buFontTx/>
              <a:buNone/>
            </a:pPr>
            <a:r>
              <a:rPr lang="en-US" sz="1800" dirty="0"/>
              <a:t>A ::= x | ε</a:t>
            </a:r>
          </a:p>
          <a:p>
            <a:pPr eaLnBrk="1" hangingPunct="1">
              <a:buFontTx/>
              <a:buNone/>
            </a:pPr>
            <a:endParaRPr lang="en-US" sz="1800" dirty="0"/>
          </a:p>
          <a:p>
            <a:pPr eaLnBrk="1" hangingPunct="1">
              <a:buFontTx/>
              <a:buNone/>
            </a:pPr>
            <a:r>
              <a:rPr lang="en-US" sz="1800" dirty="0"/>
              <a:t>FIRST(A) = { x}</a:t>
            </a:r>
          </a:p>
          <a:p>
            <a:pPr eaLnBrk="1" hangingPunct="1">
              <a:buFontTx/>
              <a:buNone/>
            </a:pPr>
            <a:r>
              <a:rPr lang="en-US" sz="1800" dirty="0"/>
              <a:t>FOLLOW(S) = { $ }</a:t>
            </a:r>
          </a:p>
          <a:p>
            <a:pPr eaLnBrk="1" hangingPunct="1">
              <a:buFontTx/>
              <a:buNone/>
            </a:pPr>
            <a:r>
              <a:rPr lang="en-US" sz="1800" dirty="0"/>
              <a:t>FOLLOW(A) = FIRST(x) = { x }</a:t>
            </a:r>
          </a:p>
          <a:p>
            <a:pPr eaLnBrk="1" hangingPunct="1">
              <a:buFontTx/>
              <a:buNone/>
            </a:pPr>
            <a:r>
              <a:rPr lang="en-US" sz="1800" dirty="0"/>
              <a:t>FOLLOW(x) = FOLLOW(A) = { x }</a:t>
            </a:r>
          </a:p>
          <a:p>
            <a:pPr eaLnBrk="1" hangingPunct="1">
              <a:buFontTx/>
              <a:buNone/>
            </a:pPr>
            <a:endParaRPr lang="en-US" sz="1800" dirty="0"/>
          </a:p>
        </p:txBody>
      </p:sp>
      <p:sp>
        <p:nvSpPr>
          <p:cNvPr id="60418" name="Slide Number Placeholder 5"/>
          <p:cNvSpPr>
            <a:spLocks noGrp="1"/>
          </p:cNvSpPr>
          <p:nvPr>
            <p:ph type="sldNum" sz="quarter" idx="4294967295"/>
          </p:nvPr>
        </p:nvSpPr>
        <p:spPr>
          <a:xfrm>
            <a:off x="8523514" y="6408738"/>
            <a:ext cx="620486" cy="365125"/>
          </a:xfrm>
          <a:prstGeom prst="rect">
            <a:avLst/>
          </a:prstGeom>
          <a:noFill/>
        </p:spPr>
        <p:txBody>
          <a:bodyPr/>
          <a:lstStyle/>
          <a:p>
            <a:fld id="{013892F3-D6A9-4DA5-BCF4-90AFE6C6E762}" type="slidenum">
              <a:rPr lang="en-US" smtClean="0">
                <a:solidFill>
                  <a:prstClr val="black"/>
                </a:solidFill>
              </a:rPr>
              <a:pPr/>
              <a:t>83</a:t>
            </a:fld>
            <a:endParaRPr lang="en-US" dirty="0">
              <a:solidFill>
                <a:prstClr val="black"/>
              </a:solidFill>
            </a:endParaRPr>
          </a:p>
        </p:txBody>
      </p:sp>
      <p:sp>
        <p:nvSpPr>
          <p:cNvPr id="3" name="TextBox 2">
            <a:extLst>
              <a:ext uri="{FF2B5EF4-FFF2-40B4-BE49-F238E27FC236}">
                <a16:creationId xmlns:a16="http://schemas.microsoft.com/office/drawing/2014/main" id="{F4023916-BE0E-4574-A4F3-BE0594516320}"/>
              </a:ext>
            </a:extLst>
          </p:cNvPr>
          <p:cNvSpPr txBox="1"/>
          <p:nvPr/>
        </p:nvSpPr>
        <p:spPr>
          <a:xfrm>
            <a:off x="1948543" y="1968908"/>
            <a:ext cx="7195457" cy="1661993"/>
          </a:xfrm>
          <a:prstGeom prst="rect">
            <a:avLst/>
          </a:prstGeom>
          <a:noFill/>
        </p:spPr>
        <p:txBody>
          <a:bodyPr wrap="square" rtlCol="0">
            <a:spAutoFit/>
          </a:bodyPr>
          <a:lstStyle/>
          <a:p>
            <a:pPr eaLnBrk="1" hangingPunct="1">
              <a:buFontTx/>
              <a:buNone/>
            </a:pPr>
            <a:r>
              <a:rPr lang="en-US" sz="2800" dirty="0"/>
              <a:t>Additional condition:</a:t>
            </a:r>
          </a:p>
          <a:p>
            <a:pPr eaLnBrk="1" hangingPunct="1">
              <a:buFontTx/>
              <a:buNone/>
            </a:pPr>
            <a:r>
              <a:rPr lang="en-US" sz="2800" dirty="0">
                <a:solidFill>
                  <a:srgbClr val="FF3300"/>
                </a:solidFill>
              </a:rPr>
              <a:t>for all non-terminals A:</a:t>
            </a:r>
          </a:p>
          <a:p>
            <a:pPr eaLnBrk="1" hangingPunct="1">
              <a:buFontTx/>
              <a:buNone/>
            </a:pPr>
            <a:r>
              <a:rPr lang="en-US" sz="2800" dirty="0">
                <a:solidFill>
                  <a:srgbClr val="FF3300"/>
                </a:solidFill>
              </a:rPr>
              <a:t>if A </a:t>
            </a:r>
            <a:r>
              <a:rPr lang="en-US" sz="2800" dirty="0">
                <a:solidFill>
                  <a:srgbClr val="FF3300"/>
                </a:solidFill>
                <a:cs typeface="Arial" charset="0"/>
              </a:rPr>
              <a:t>→</a:t>
            </a:r>
            <a:r>
              <a:rPr lang="en-US" sz="2800" dirty="0">
                <a:solidFill>
                  <a:srgbClr val="FF3300"/>
                </a:solidFill>
              </a:rPr>
              <a:t>* ε, then FIRST(A) ∩ FOLLOW(A) = { }</a:t>
            </a:r>
          </a:p>
          <a:p>
            <a:endParaRPr lang="en-US" dirty="0"/>
          </a:p>
        </p:txBody>
      </p:sp>
    </p:spTree>
    <p:extLst>
      <p:ext uri="{BB962C8B-B14F-4D97-AF65-F5344CB8AC3E}">
        <p14:creationId xmlns:p14="http://schemas.microsoft.com/office/powerpoint/2010/main" val="32264152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t>Predict sets</a:t>
            </a:r>
          </a:p>
        </p:txBody>
      </p:sp>
      <p:sp>
        <p:nvSpPr>
          <p:cNvPr id="61444" name="Rectangle 3"/>
          <p:cNvSpPr>
            <a:spLocks noGrp="1" noChangeArrowheads="1"/>
          </p:cNvSpPr>
          <p:nvPr>
            <p:ph idx="10"/>
          </p:nvPr>
        </p:nvSpPr>
        <p:spPr>
          <a:xfrm>
            <a:off x="327868" y="1948588"/>
            <a:ext cx="7556500" cy="4098827"/>
          </a:xfrm>
        </p:spPr>
        <p:txBody>
          <a:bodyPr/>
          <a:lstStyle/>
          <a:p>
            <a:pPr eaLnBrk="1" hangingPunct="1">
              <a:lnSpc>
                <a:spcPct val="80000"/>
              </a:lnSpc>
              <a:buFontTx/>
              <a:buNone/>
            </a:pPr>
            <a:r>
              <a:rPr lang="en-US" sz="2400" dirty="0"/>
              <a:t>Combine ideas to get the </a:t>
            </a:r>
            <a:r>
              <a:rPr lang="en-US" sz="2400" dirty="0">
                <a:solidFill>
                  <a:schemeClr val="hlink"/>
                </a:solidFill>
              </a:rPr>
              <a:t>predict set</a:t>
            </a:r>
            <a:r>
              <a:rPr lang="en-US" sz="2400" dirty="0"/>
              <a:t> of a production</a:t>
            </a:r>
          </a:p>
          <a:p>
            <a:pPr eaLnBrk="1" hangingPunct="1">
              <a:lnSpc>
                <a:spcPct val="80000"/>
              </a:lnSpc>
              <a:buFontTx/>
              <a:buNone/>
            </a:pPr>
            <a:r>
              <a:rPr lang="en-US" sz="2400" dirty="0"/>
              <a:t>Define </a:t>
            </a:r>
          </a:p>
          <a:p>
            <a:pPr eaLnBrk="1" hangingPunct="1">
              <a:lnSpc>
                <a:spcPct val="80000"/>
              </a:lnSpc>
              <a:buFontTx/>
              <a:buNone/>
            </a:pPr>
            <a:r>
              <a:rPr lang="en-US" sz="2400" dirty="0"/>
              <a:t>	</a:t>
            </a:r>
            <a:r>
              <a:rPr lang="en-US" sz="2400" dirty="0">
                <a:solidFill>
                  <a:schemeClr val="accent4"/>
                </a:solidFill>
              </a:rPr>
              <a:t>EPS(α) = (α </a:t>
            </a:r>
            <a:r>
              <a:rPr lang="en-US" sz="2400" dirty="0">
                <a:solidFill>
                  <a:schemeClr val="accent4"/>
                </a:solidFill>
                <a:cs typeface="Arial" charset="0"/>
              </a:rPr>
              <a:t>→</a:t>
            </a:r>
            <a:r>
              <a:rPr lang="en-US" sz="2400" dirty="0">
                <a:solidFill>
                  <a:schemeClr val="accent4"/>
                </a:solidFill>
              </a:rPr>
              <a:t>* ε)    (this is either true or false)</a:t>
            </a:r>
          </a:p>
          <a:p>
            <a:pPr eaLnBrk="1" hangingPunct="1">
              <a:lnSpc>
                <a:spcPct val="80000"/>
              </a:lnSpc>
              <a:buFontTx/>
              <a:buNone/>
            </a:pPr>
            <a:br>
              <a:rPr lang="en-US" sz="2400" dirty="0">
                <a:solidFill>
                  <a:schemeClr val="accent4"/>
                </a:solidFill>
              </a:rPr>
            </a:br>
            <a:r>
              <a:rPr lang="en-US" sz="2400" dirty="0">
                <a:solidFill>
                  <a:schemeClr val="accent4"/>
                </a:solidFill>
              </a:rPr>
              <a:t>PREDICT(A ::=  α)  =  FIRST(α) U </a:t>
            </a:r>
          </a:p>
          <a:p>
            <a:pPr eaLnBrk="1" hangingPunct="1">
              <a:lnSpc>
                <a:spcPct val="80000"/>
              </a:lnSpc>
              <a:buFontTx/>
              <a:buNone/>
            </a:pPr>
            <a:r>
              <a:rPr lang="en-US" sz="2400" dirty="0">
                <a:solidFill>
                  <a:schemeClr val="accent4"/>
                </a:solidFill>
              </a:rPr>
              <a:t>      (if EPS(α) then FOLLOW(A) else {})</a:t>
            </a:r>
          </a:p>
          <a:p>
            <a:pPr eaLnBrk="1" hangingPunct="1">
              <a:lnSpc>
                <a:spcPct val="80000"/>
              </a:lnSpc>
            </a:pPr>
            <a:r>
              <a:rPr lang="en-US" sz="2400" dirty="0"/>
              <a:t>The predict set tells us which production to choose.  </a:t>
            </a:r>
          </a:p>
          <a:p>
            <a:pPr lvl="1" eaLnBrk="1" hangingPunct="1">
              <a:lnSpc>
                <a:spcPct val="80000"/>
              </a:lnSpc>
            </a:pPr>
            <a:r>
              <a:rPr lang="en-US" sz="2000" dirty="0"/>
              <a:t>If we see non-terminal a, and a in PREDICT(A ::= α), then choose this production</a:t>
            </a:r>
          </a:p>
          <a:p>
            <a:pPr lvl="1" eaLnBrk="1" hangingPunct="1">
              <a:lnSpc>
                <a:spcPct val="80000"/>
              </a:lnSpc>
            </a:pPr>
            <a:r>
              <a:rPr lang="en-US" sz="2000" dirty="0"/>
              <a:t>For the choice to be unambiguous, the predict sets with same left side should be unique.</a:t>
            </a:r>
          </a:p>
        </p:txBody>
      </p:sp>
      <p:sp>
        <p:nvSpPr>
          <p:cNvPr id="61442" name="Slide Number Placeholder 5"/>
          <p:cNvSpPr>
            <a:spLocks noGrp="1"/>
          </p:cNvSpPr>
          <p:nvPr>
            <p:ph type="sldNum" sz="quarter" idx="4294967295"/>
          </p:nvPr>
        </p:nvSpPr>
        <p:spPr>
          <a:xfrm>
            <a:off x="8469086" y="6408738"/>
            <a:ext cx="674914" cy="365125"/>
          </a:xfrm>
          <a:prstGeom prst="rect">
            <a:avLst/>
          </a:prstGeom>
          <a:noFill/>
        </p:spPr>
        <p:txBody>
          <a:bodyPr/>
          <a:lstStyle/>
          <a:p>
            <a:fld id="{BD93C45B-FFC1-4266-B2B8-E59468E2DCF5}"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107508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t>LL(1) rule</a:t>
            </a:r>
          </a:p>
        </p:txBody>
      </p:sp>
      <p:sp>
        <p:nvSpPr>
          <p:cNvPr id="62468" name="Rectangle 3"/>
          <p:cNvSpPr>
            <a:spLocks noGrp="1" noChangeArrowheads="1"/>
          </p:cNvSpPr>
          <p:nvPr>
            <p:ph idx="10"/>
          </p:nvPr>
        </p:nvSpPr>
        <p:spPr/>
        <p:txBody>
          <a:bodyPr/>
          <a:lstStyle/>
          <a:p>
            <a:pPr eaLnBrk="1" hangingPunct="1">
              <a:lnSpc>
                <a:spcPct val="90000"/>
              </a:lnSpc>
              <a:buFontTx/>
              <a:buNone/>
            </a:pPr>
            <a:r>
              <a:rPr lang="en-US" sz="2800" b="1" dirty="0">
                <a:solidFill>
                  <a:schemeClr val="accent4"/>
                </a:solidFill>
              </a:rPr>
              <a:t>The predict sets of all productions with the same left side are disjoint.</a:t>
            </a:r>
          </a:p>
          <a:p>
            <a:pPr eaLnBrk="1" hangingPunct="1">
              <a:lnSpc>
                <a:spcPct val="90000"/>
              </a:lnSpc>
              <a:buFontTx/>
              <a:buNone/>
            </a:pPr>
            <a:endParaRPr lang="en-US" dirty="0"/>
          </a:p>
          <a:p>
            <a:pPr eaLnBrk="1" hangingPunct="1">
              <a:lnSpc>
                <a:spcPct val="90000"/>
              </a:lnSpc>
            </a:pPr>
            <a:r>
              <a:rPr lang="en-US" dirty="0"/>
              <a:t>Necessary and sufficient for a grammar to be LL(1)</a:t>
            </a:r>
          </a:p>
          <a:p>
            <a:pPr eaLnBrk="1" hangingPunct="1">
              <a:lnSpc>
                <a:spcPct val="90000"/>
              </a:lnSpc>
            </a:pPr>
            <a:r>
              <a:rPr lang="en-US" dirty="0"/>
              <a:t>LL(1) means</a:t>
            </a:r>
          </a:p>
          <a:p>
            <a:pPr lvl="1" eaLnBrk="1" hangingPunct="1">
              <a:lnSpc>
                <a:spcPct val="90000"/>
              </a:lnSpc>
            </a:pPr>
            <a:r>
              <a:rPr lang="en-US" dirty="0"/>
              <a:t>can be parsed  left-to-right (first L)</a:t>
            </a:r>
          </a:p>
          <a:p>
            <a:pPr lvl="1" eaLnBrk="1" hangingPunct="1">
              <a:lnSpc>
                <a:spcPct val="90000"/>
              </a:lnSpc>
            </a:pPr>
            <a:r>
              <a:rPr lang="en-US" dirty="0"/>
              <a:t>leftmost derivation (second L)</a:t>
            </a:r>
          </a:p>
          <a:p>
            <a:pPr lvl="1" eaLnBrk="1" hangingPunct="1">
              <a:lnSpc>
                <a:spcPct val="90000"/>
              </a:lnSpc>
            </a:pPr>
            <a:r>
              <a:rPr lang="en-US" dirty="0"/>
              <a:t>one symbol look ahead (the 1)</a:t>
            </a:r>
          </a:p>
        </p:txBody>
      </p:sp>
      <p:sp>
        <p:nvSpPr>
          <p:cNvPr id="62466" name="Slide Number Placeholder 5"/>
          <p:cNvSpPr>
            <a:spLocks noGrp="1"/>
          </p:cNvSpPr>
          <p:nvPr>
            <p:ph type="sldNum" sz="quarter" idx="4294967295"/>
          </p:nvPr>
        </p:nvSpPr>
        <p:spPr>
          <a:xfrm>
            <a:off x="8567057" y="6408738"/>
            <a:ext cx="576943" cy="365125"/>
          </a:xfrm>
          <a:prstGeom prst="rect">
            <a:avLst/>
          </a:prstGeom>
          <a:noFill/>
        </p:spPr>
        <p:txBody>
          <a:bodyPr/>
          <a:lstStyle/>
          <a:p>
            <a:fld id="{9E950492-7F17-4B6E-AC27-9BE6DD7FDECB}"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261877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9522-9040-44C5-942C-C5FFDD358C20}"/>
              </a:ext>
            </a:extLst>
          </p:cNvPr>
          <p:cNvSpPr>
            <a:spLocks noGrp="1"/>
          </p:cNvSpPr>
          <p:nvPr>
            <p:ph type="title"/>
          </p:nvPr>
        </p:nvSpPr>
        <p:spPr/>
        <p:txBody>
          <a:bodyPr/>
          <a:lstStyle/>
          <a:p>
            <a:r>
              <a:rPr lang="en-US" dirty="0"/>
              <a:t>Predict sets</a:t>
            </a:r>
          </a:p>
        </p:txBody>
      </p:sp>
      <p:sp>
        <p:nvSpPr>
          <p:cNvPr id="63491" name="Rectangle 2"/>
          <p:cNvSpPr>
            <a:spLocks noGrp="1" noChangeArrowheads="1"/>
          </p:cNvSpPr>
          <p:nvPr>
            <p:ph idx="10"/>
          </p:nvPr>
        </p:nvSpPr>
        <p:spPr/>
        <p:txBody>
          <a:bodyPr/>
          <a:lstStyle/>
          <a:p>
            <a:pPr lvl="1" eaLnBrk="1" hangingPunct="1"/>
            <a:endParaRPr lang="en-US" dirty="0"/>
          </a:p>
          <a:p>
            <a:pPr eaLnBrk="1" hangingPunct="1"/>
            <a:r>
              <a:rPr lang="en-US" dirty="0"/>
              <a:t>Allow us to state a necessary and sufficient condition for a grammar to be LL(1).</a:t>
            </a:r>
          </a:p>
          <a:p>
            <a:pPr eaLnBrk="1" hangingPunct="1"/>
            <a:r>
              <a:rPr lang="en-US" dirty="0"/>
              <a:t>Are needed to implement a top-down parser.</a:t>
            </a:r>
          </a:p>
          <a:p>
            <a:pPr eaLnBrk="1" hangingPunct="1"/>
            <a:r>
              <a:rPr lang="en-US" dirty="0"/>
              <a:t>Can be computed algorithmically—parser generators need to do this.</a:t>
            </a:r>
          </a:p>
        </p:txBody>
      </p:sp>
      <p:sp>
        <p:nvSpPr>
          <p:cNvPr id="63490" name="Slide Number Placeholder 5"/>
          <p:cNvSpPr>
            <a:spLocks noGrp="1"/>
          </p:cNvSpPr>
          <p:nvPr>
            <p:ph type="sldNum" sz="quarter" idx="4294967295"/>
          </p:nvPr>
        </p:nvSpPr>
        <p:spPr>
          <a:xfrm>
            <a:off x="8588829" y="6408738"/>
            <a:ext cx="555171" cy="365125"/>
          </a:xfrm>
          <a:prstGeom prst="rect">
            <a:avLst/>
          </a:prstGeom>
          <a:noFill/>
        </p:spPr>
        <p:txBody>
          <a:bodyPr/>
          <a:lstStyle/>
          <a:p>
            <a:fld id="{BF1767A5-6374-445C-B9C1-8B0744CFFF84}"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13325020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BFCD-CA37-46DE-9149-B59BE3647152}"/>
              </a:ext>
            </a:extLst>
          </p:cNvPr>
          <p:cNvSpPr>
            <a:spLocks noGrp="1"/>
          </p:cNvSpPr>
          <p:nvPr>
            <p:ph type="title"/>
          </p:nvPr>
        </p:nvSpPr>
        <p:spPr/>
        <p:txBody>
          <a:bodyPr/>
          <a:lstStyle/>
          <a:p>
            <a:r>
              <a:rPr lang="en-US" dirty="0"/>
              <a:t>Classification of grammars</a:t>
            </a:r>
          </a:p>
        </p:txBody>
      </p:sp>
      <p:sp>
        <p:nvSpPr>
          <p:cNvPr id="64515" name="Rectangle 2"/>
          <p:cNvSpPr>
            <a:spLocks noGrp="1" noChangeArrowheads="1"/>
          </p:cNvSpPr>
          <p:nvPr>
            <p:ph idx="10"/>
          </p:nvPr>
        </p:nvSpPr>
        <p:spPr/>
        <p:txBody>
          <a:bodyPr/>
          <a:lstStyle/>
          <a:p>
            <a:pPr lvl="1" eaLnBrk="1" hangingPunct="1"/>
            <a:r>
              <a:rPr lang="en-US" dirty="0"/>
              <a:t>LL grammars can be parsed with top-down parsers</a:t>
            </a:r>
          </a:p>
          <a:p>
            <a:pPr lvl="2" eaLnBrk="1" hangingPunct="1"/>
            <a:r>
              <a:rPr lang="en-US" dirty="0"/>
              <a:t>LL(k) grammars can be parsed with k symbols lookahead</a:t>
            </a:r>
          </a:p>
          <a:p>
            <a:pPr lvl="2" eaLnBrk="1" hangingPunct="1"/>
            <a:r>
              <a:rPr lang="en-US" dirty="0"/>
              <a:t>LL(*) grammars can be parsed with finite lookahead</a:t>
            </a:r>
          </a:p>
          <a:p>
            <a:pPr marL="228600" lvl="1" indent="0" eaLnBrk="1" hangingPunct="1">
              <a:buNone/>
            </a:pPr>
            <a:endParaRPr lang="en-US" dirty="0"/>
          </a:p>
          <a:p>
            <a:pPr lvl="1" eaLnBrk="1" hangingPunct="1"/>
            <a:r>
              <a:rPr lang="en-US" dirty="0"/>
              <a:t>LR grammars can be parsed with bottom-up parsers.</a:t>
            </a:r>
          </a:p>
          <a:p>
            <a:pPr lvl="1" eaLnBrk="1" hangingPunct="1">
              <a:buFontTx/>
              <a:buNone/>
            </a:pPr>
            <a:endParaRPr lang="en-US" dirty="0"/>
          </a:p>
          <a:p>
            <a:pPr lvl="1" eaLnBrk="1" hangingPunct="1">
              <a:buFontTx/>
              <a:buNone/>
            </a:pPr>
            <a:r>
              <a:rPr lang="en-US" dirty="0"/>
              <a:t>There are other classifications (beyond the scope of this course.)</a:t>
            </a:r>
          </a:p>
        </p:txBody>
      </p:sp>
      <p:sp>
        <p:nvSpPr>
          <p:cNvPr id="64514" name="Slide Number Placeholder 5"/>
          <p:cNvSpPr>
            <a:spLocks noGrp="1"/>
          </p:cNvSpPr>
          <p:nvPr>
            <p:ph type="sldNum" sz="quarter" idx="4294967295"/>
          </p:nvPr>
        </p:nvSpPr>
        <p:spPr>
          <a:xfrm>
            <a:off x="8697686" y="6408738"/>
            <a:ext cx="446314" cy="365125"/>
          </a:xfrm>
          <a:prstGeom prst="rect">
            <a:avLst/>
          </a:prstGeom>
          <a:noFill/>
        </p:spPr>
        <p:txBody>
          <a:bodyPr/>
          <a:lstStyle/>
          <a:p>
            <a:fld id="{73E94116-CDE5-478D-9E82-165F30DC264A}"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405887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C913-9D4D-4D5E-9F19-F691DC76CA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AA4BDE-F81C-4680-B696-234816F58096}"/>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1742926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0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856" y="844333"/>
            <a:ext cx="7556500" cy="1116012"/>
          </a:xfrm>
        </p:spPr>
        <p:txBody>
          <a:bodyPr/>
          <a:lstStyle/>
          <a:p>
            <a:pPr eaLnBrk="1" hangingPunct="1"/>
            <a:r>
              <a:rPr lang="en-US" dirty="0"/>
              <a:t>EBNF Notation</a:t>
            </a:r>
          </a:p>
        </p:txBody>
      </p:sp>
      <p:sp>
        <p:nvSpPr>
          <p:cNvPr id="10243" name="Rectangle 3"/>
          <p:cNvSpPr>
            <a:spLocks noGrp="1" noChangeArrowheads="1"/>
          </p:cNvSpPr>
          <p:nvPr>
            <p:ph idx="10"/>
          </p:nvPr>
        </p:nvSpPr>
        <p:spPr>
          <a:xfrm>
            <a:off x="354856" y="1836786"/>
            <a:ext cx="7556500" cy="4098827"/>
          </a:xfrm>
        </p:spPr>
        <p:txBody>
          <a:bodyPr/>
          <a:lstStyle/>
          <a:p>
            <a:pPr eaLnBrk="1" hangingPunct="1">
              <a:lnSpc>
                <a:spcPct val="90000"/>
              </a:lnSpc>
            </a:pPr>
            <a:r>
              <a:rPr lang="en-US" sz="2800" dirty="0"/>
              <a:t>Pure BNF only allows productions of the form </a:t>
            </a:r>
            <a:r>
              <a:rPr lang="en-US" sz="2800" dirty="0">
                <a:sym typeface="Symbol" pitchFamily="18" charset="2"/>
              </a:rPr>
              <a:t></a:t>
            </a:r>
            <a:r>
              <a:rPr lang="en-US" sz="2800" dirty="0"/>
              <a:t>1 ::= </a:t>
            </a:r>
            <a:r>
              <a:rPr lang="en-US" sz="2800" dirty="0">
                <a:sym typeface="Symbol" pitchFamily="18" charset="2"/>
              </a:rPr>
              <a:t></a:t>
            </a:r>
            <a:r>
              <a:rPr lang="en-US" sz="2800" dirty="0"/>
              <a:t>2, where  </a:t>
            </a:r>
            <a:r>
              <a:rPr lang="en-US" sz="2800" dirty="0">
                <a:sym typeface="Symbol" pitchFamily="18" charset="2"/>
              </a:rPr>
              <a:t></a:t>
            </a:r>
            <a:r>
              <a:rPr lang="en-US" sz="2800" dirty="0"/>
              <a:t>1 and </a:t>
            </a:r>
            <a:r>
              <a:rPr lang="en-US" sz="2800" dirty="0">
                <a:sym typeface="Symbol" pitchFamily="18" charset="2"/>
              </a:rPr>
              <a:t></a:t>
            </a:r>
            <a:r>
              <a:rPr lang="en-US" sz="2800" dirty="0"/>
              <a:t>2  are strings of terminal and non-terminal symbols.  </a:t>
            </a:r>
          </a:p>
          <a:p>
            <a:pPr eaLnBrk="1" hangingPunct="1">
              <a:lnSpc>
                <a:spcPct val="90000"/>
              </a:lnSpc>
            </a:pPr>
            <a:r>
              <a:rPr lang="en-US" sz="2800" dirty="0"/>
              <a:t>EBNF (extended BNF) adds |, *, + from RE</a:t>
            </a:r>
          </a:p>
          <a:p>
            <a:pPr eaLnBrk="1" hangingPunct="1">
              <a:lnSpc>
                <a:spcPct val="90000"/>
              </a:lnSpc>
            </a:pPr>
            <a:r>
              <a:rPr lang="en-US" sz="2800" dirty="0"/>
              <a:t>Example</a:t>
            </a:r>
          </a:p>
          <a:p>
            <a:pPr lvl="1" eaLnBrk="1" hangingPunct="1">
              <a:lnSpc>
                <a:spcPct val="90000"/>
              </a:lnSpc>
            </a:pPr>
            <a:r>
              <a:rPr lang="en-US" sz="2400" dirty="0"/>
              <a:t>BNF </a:t>
            </a:r>
          </a:p>
          <a:p>
            <a:pPr lvl="2" eaLnBrk="1" hangingPunct="1">
              <a:lnSpc>
                <a:spcPct val="90000"/>
              </a:lnSpc>
              <a:buFontTx/>
              <a:buNone/>
            </a:pPr>
            <a:r>
              <a:rPr lang="en-US" dirty="0">
                <a:solidFill>
                  <a:schemeClr val="accent5"/>
                </a:solidFill>
              </a:rPr>
              <a:t>A ::= </a:t>
            </a:r>
            <a:r>
              <a:rPr lang="en-US" dirty="0">
                <a:solidFill>
                  <a:schemeClr val="accent5"/>
                </a:solidFill>
                <a:sym typeface="Symbol" pitchFamily="18" charset="2"/>
              </a:rPr>
              <a:t> </a:t>
            </a:r>
            <a:r>
              <a:rPr lang="en-US" dirty="0">
                <a:solidFill>
                  <a:schemeClr val="accent5"/>
                </a:solidFill>
              </a:rPr>
              <a:t>B </a:t>
            </a:r>
            <a:r>
              <a:rPr lang="en-US" dirty="0">
                <a:solidFill>
                  <a:schemeClr val="accent5"/>
                </a:solidFill>
                <a:sym typeface="Symbol" pitchFamily="18" charset="2"/>
              </a:rPr>
              <a:t></a:t>
            </a:r>
            <a:endParaRPr lang="en-US" dirty="0">
              <a:solidFill>
                <a:schemeClr val="accent5"/>
              </a:solidFill>
            </a:endParaRPr>
          </a:p>
          <a:p>
            <a:pPr lvl="2" eaLnBrk="1" hangingPunct="1">
              <a:lnSpc>
                <a:spcPct val="90000"/>
              </a:lnSpc>
              <a:buFontTx/>
              <a:buNone/>
            </a:pPr>
            <a:r>
              <a:rPr lang="en-US" dirty="0">
                <a:solidFill>
                  <a:schemeClr val="accent5"/>
                </a:solidFill>
              </a:rPr>
              <a:t>B ::= </a:t>
            </a:r>
            <a:r>
              <a:rPr lang="en-US" dirty="0">
                <a:solidFill>
                  <a:schemeClr val="accent5"/>
                </a:solidFill>
                <a:sym typeface="Symbol" pitchFamily="18" charset="2"/>
              </a:rPr>
              <a:t> </a:t>
            </a:r>
            <a:r>
              <a:rPr lang="en-US" dirty="0">
                <a:solidFill>
                  <a:schemeClr val="accent5"/>
                </a:solidFill>
              </a:rPr>
              <a:t>B </a:t>
            </a:r>
          </a:p>
          <a:p>
            <a:pPr lvl="2" eaLnBrk="1" hangingPunct="1">
              <a:lnSpc>
                <a:spcPct val="90000"/>
              </a:lnSpc>
              <a:buFontTx/>
              <a:buNone/>
            </a:pPr>
            <a:r>
              <a:rPr lang="en-US" dirty="0">
                <a:solidFill>
                  <a:schemeClr val="accent5"/>
                </a:solidFill>
                <a:sym typeface="Symbol" pitchFamily="18" charset="2"/>
              </a:rPr>
              <a:t>B ::= </a:t>
            </a:r>
            <a:endParaRPr lang="en-US" dirty="0">
              <a:solidFill>
                <a:schemeClr val="accent5"/>
              </a:solidFill>
            </a:endParaRPr>
          </a:p>
          <a:p>
            <a:pPr lvl="1" eaLnBrk="1" hangingPunct="1">
              <a:lnSpc>
                <a:spcPct val="90000"/>
              </a:lnSpc>
            </a:pPr>
            <a:r>
              <a:rPr lang="en-US" sz="2400" dirty="0"/>
              <a:t>EBNF </a:t>
            </a:r>
          </a:p>
          <a:p>
            <a:pPr lvl="2" eaLnBrk="1" hangingPunct="1">
              <a:lnSpc>
                <a:spcPct val="90000"/>
              </a:lnSpc>
              <a:buFontTx/>
              <a:buNone/>
            </a:pPr>
            <a:r>
              <a:rPr lang="en-US" dirty="0">
                <a:solidFill>
                  <a:schemeClr val="accent5"/>
                </a:solidFill>
              </a:rPr>
              <a:t>A ::=  </a:t>
            </a:r>
            <a:r>
              <a:rPr lang="en-US" dirty="0">
                <a:solidFill>
                  <a:schemeClr val="accent5"/>
                </a:solidFill>
                <a:sym typeface="Symbol" pitchFamily="18" charset="2"/>
              </a:rPr>
              <a:t></a:t>
            </a:r>
            <a:r>
              <a:rPr lang="en-US" dirty="0">
                <a:solidFill>
                  <a:schemeClr val="accent5"/>
                </a:solidFill>
              </a:rPr>
              <a:t> </a:t>
            </a:r>
            <a:r>
              <a:rPr lang="en-US" dirty="0">
                <a:solidFill>
                  <a:schemeClr val="accent5"/>
                </a:solidFill>
                <a:sym typeface="Symbol" pitchFamily="18" charset="2"/>
              </a:rPr>
              <a:t></a:t>
            </a:r>
            <a:r>
              <a:rPr lang="en-US" dirty="0">
                <a:solidFill>
                  <a:schemeClr val="accent5"/>
                </a:solidFill>
              </a:rPr>
              <a:t>* </a:t>
            </a:r>
            <a:r>
              <a:rPr lang="en-US" dirty="0">
                <a:solidFill>
                  <a:schemeClr val="accent5"/>
                </a:solidFill>
                <a:sym typeface="Symbol" pitchFamily="18" charset="2"/>
              </a:rPr>
              <a:t></a:t>
            </a:r>
          </a:p>
        </p:txBody>
      </p:sp>
      <p:sp>
        <p:nvSpPr>
          <p:cNvPr id="5" name="Slide Number Placeholder 5"/>
          <p:cNvSpPr>
            <a:spLocks noGrp="1"/>
          </p:cNvSpPr>
          <p:nvPr>
            <p:ph type="sldNum" sz="quarter" idx="4294967295"/>
          </p:nvPr>
        </p:nvSpPr>
        <p:spPr>
          <a:xfrm>
            <a:off x="8207375" y="6408738"/>
            <a:ext cx="936625" cy="365125"/>
          </a:xfrm>
          <a:prstGeom prst="rect">
            <a:avLst/>
          </a:prstGeom>
        </p:spPr>
        <p:txBody>
          <a:bodyPr/>
          <a:lstStyle/>
          <a:p>
            <a:pPr>
              <a:defRPr/>
            </a:pPr>
            <a:fld id="{0F660599-7F9F-4A6B-983B-42E61ABC2D05}" type="slidenum">
              <a:rPr lang="en-US"/>
              <a:pPr>
                <a:defRPr/>
              </a:pPr>
              <a:t>9</a:t>
            </a:fld>
            <a:endParaRPr lang="en-US"/>
          </a:p>
        </p:txBody>
      </p:sp>
      <p:sp>
        <p:nvSpPr>
          <p:cNvPr id="10245" name="AutoShape 4"/>
          <p:cNvSpPr>
            <a:spLocks noChangeArrowheads="1"/>
          </p:cNvSpPr>
          <p:nvPr/>
        </p:nvSpPr>
        <p:spPr bwMode="auto">
          <a:xfrm>
            <a:off x="3505200" y="3886200"/>
            <a:ext cx="4648200" cy="2743200"/>
          </a:xfrm>
          <a:prstGeom prst="irregularSeal1">
            <a:avLst/>
          </a:prstGeom>
          <a:solidFill>
            <a:schemeClr val="accent1"/>
          </a:solidFill>
          <a:ln w="9525">
            <a:solidFill>
              <a:schemeClr val="tx1"/>
            </a:solidFill>
            <a:miter lim="800000"/>
            <a:headEnd/>
            <a:tailEnd/>
          </a:ln>
        </p:spPr>
        <p:txBody>
          <a:bodyPr wrap="none" anchor="ctr"/>
          <a:lstStyle/>
          <a:p>
            <a:pPr algn="ctr"/>
            <a:r>
              <a:rPr lang="en-US"/>
              <a:t>These grammars generate </a:t>
            </a:r>
          </a:p>
          <a:p>
            <a:pPr algn="ctr"/>
            <a:r>
              <a:rPr lang="en-US"/>
              <a:t>the same language</a:t>
            </a:r>
          </a:p>
        </p:txBody>
      </p:sp>
    </p:spTree>
    <p:extLst>
      <p:ext uri="{BB962C8B-B14F-4D97-AF65-F5344CB8AC3E}">
        <p14:creationId xmlns:p14="http://schemas.microsoft.com/office/powerpoint/2010/main" val="27595582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1"/>
          </p:nvPr>
        </p:nvSpPr>
        <p:spPr/>
        <p:txBody>
          <a:bodyPr/>
          <a:lstStyle/>
          <a:p>
            <a:endParaRPr lang="en-US"/>
          </a:p>
        </p:txBody>
      </p:sp>
    </p:spTree>
    <p:extLst>
      <p:ext uri="{BB962C8B-B14F-4D97-AF65-F5344CB8AC3E}">
        <p14:creationId xmlns:p14="http://schemas.microsoft.com/office/powerpoint/2010/main" val="16744901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COP4020</a:t>
            </a:r>
            <a:br>
              <a:rPr lang="en-US" dirty="0"/>
            </a:br>
            <a:r>
              <a:rPr lang="en-US" dirty="0"/>
              <a:t>Programming Language Concepts</a:t>
            </a:r>
          </a:p>
        </p:txBody>
      </p:sp>
      <p:sp>
        <p:nvSpPr>
          <p:cNvPr id="5" name="Text Placeholder 4"/>
          <p:cNvSpPr>
            <a:spLocks noGrp="1"/>
          </p:cNvSpPr>
          <p:nvPr>
            <p:ph type="body" sz="half" idx="2"/>
          </p:nvPr>
        </p:nvSpPr>
        <p:spPr/>
        <p:txBody>
          <a:bodyPr/>
          <a:lstStyle/>
          <a:p>
            <a:r>
              <a:rPr lang="en-US" dirty="0"/>
              <a:t>Parsing 3</a:t>
            </a:r>
          </a:p>
        </p:txBody>
      </p:sp>
      <p:sp>
        <p:nvSpPr>
          <p:cNvPr id="2" name="TextBox 1">
            <a:extLst>
              <a:ext uri="{FF2B5EF4-FFF2-40B4-BE49-F238E27FC236}">
                <a16:creationId xmlns:a16="http://schemas.microsoft.com/office/drawing/2014/main" id="{83766A95-786F-4C00-938D-930A7AAA0497}"/>
              </a:ext>
            </a:extLst>
          </p:cNvPr>
          <p:cNvSpPr txBox="1"/>
          <p:nvPr/>
        </p:nvSpPr>
        <p:spPr>
          <a:xfrm>
            <a:off x="5257800" y="6510528"/>
            <a:ext cx="3355848"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 Beverly A Sanders</a:t>
            </a:r>
            <a:r>
              <a:rPr lang="en-US" sz="1400">
                <a:solidFill>
                  <a:schemeClr val="bg1"/>
                </a:solidFill>
                <a:latin typeface="Calibri" panose="020F0502020204030204" pitchFamily="34" charset="0"/>
                <a:cs typeface="Calibri" panose="020F0502020204030204" pitchFamily="34" charset="0"/>
              </a:rPr>
              <a:t>, 2023</a:t>
            </a:r>
            <a:endParaRPr lang="en-US"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215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D1EF-DF42-4CCB-A668-1A3CDA5759D8}"/>
              </a:ext>
            </a:extLst>
          </p:cNvPr>
          <p:cNvSpPr>
            <a:spLocks noGrp="1"/>
          </p:cNvSpPr>
          <p:nvPr>
            <p:ph type="title"/>
          </p:nvPr>
        </p:nvSpPr>
        <p:spPr/>
        <p:txBody>
          <a:bodyPr/>
          <a:lstStyle/>
          <a:p>
            <a:r>
              <a:rPr lang="en-US" dirty="0"/>
              <a:t>Recap of parsing so far:</a:t>
            </a:r>
            <a:br>
              <a:rPr lang="en-US" dirty="0"/>
            </a:br>
            <a:endParaRPr lang="en-US" dirty="0"/>
          </a:p>
        </p:txBody>
      </p:sp>
      <p:sp>
        <p:nvSpPr>
          <p:cNvPr id="65539" name="Rectangle 2"/>
          <p:cNvSpPr>
            <a:spLocks noGrp="1" noChangeArrowheads="1"/>
          </p:cNvSpPr>
          <p:nvPr>
            <p:ph idx="10"/>
          </p:nvPr>
        </p:nvSpPr>
        <p:spPr>
          <a:xfrm>
            <a:off x="461432" y="2040688"/>
            <a:ext cx="7556500" cy="4098827"/>
          </a:xfrm>
        </p:spPr>
        <p:txBody>
          <a:bodyPr/>
          <a:lstStyle/>
          <a:p>
            <a:pPr eaLnBrk="1" hangingPunct="1">
              <a:lnSpc>
                <a:spcPct val="90000"/>
              </a:lnSpc>
            </a:pPr>
            <a:r>
              <a:rPr lang="en-US" dirty="0"/>
              <a:t>Specify phrase structure of programming language with context free grammar (CFG) using BNF or EBNF notation</a:t>
            </a:r>
          </a:p>
          <a:p>
            <a:pPr eaLnBrk="1" hangingPunct="1">
              <a:lnSpc>
                <a:spcPct val="90000"/>
              </a:lnSpc>
            </a:pPr>
            <a:r>
              <a:rPr lang="en-US" dirty="0"/>
              <a:t>CFGs generate sentences</a:t>
            </a:r>
          </a:p>
          <a:p>
            <a:pPr eaLnBrk="1" hangingPunct="1">
              <a:lnSpc>
                <a:spcPct val="90000"/>
              </a:lnSpc>
            </a:pPr>
            <a:r>
              <a:rPr lang="en-US" dirty="0"/>
              <a:t>Parsers recognize sentences</a:t>
            </a:r>
          </a:p>
          <a:p>
            <a:pPr lvl="1" eaLnBrk="1" hangingPunct="1">
              <a:lnSpc>
                <a:spcPct val="90000"/>
              </a:lnSpc>
            </a:pPr>
            <a:r>
              <a:rPr lang="en-US" dirty="0"/>
              <a:t>Approaches to parsing</a:t>
            </a:r>
          </a:p>
          <a:p>
            <a:pPr lvl="2" eaLnBrk="1" hangingPunct="1">
              <a:lnSpc>
                <a:spcPct val="90000"/>
              </a:lnSpc>
            </a:pPr>
            <a:r>
              <a:rPr lang="en-US" dirty="0"/>
              <a:t>bottom up</a:t>
            </a:r>
          </a:p>
          <a:p>
            <a:pPr lvl="2" eaLnBrk="1" hangingPunct="1">
              <a:lnSpc>
                <a:spcPct val="90000"/>
              </a:lnSpc>
            </a:pPr>
            <a:r>
              <a:rPr lang="en-US" dirty="0"/>
              <a:t>top down</a:t>
            </a:r>
          </a:p>
          <a:p>
            <a:pPr eaLnBrk="1" hangingPunct="1">
              <a:lnSpc>
                <a:spcPct val="90000"/>
              </a:lnSpc>
            </a:pPr>
            <a:r>
              <a:rPr lang="en-US" dirty="0"/>
              <a:t>Can classify grammars according to the type of parsing algorithm that can be used to parse them.</a:t>
            </a:r>
          </a:p>
          <a:p>
            <a:pPr marL="457200" lvl="2" indent="0" eaLnBrk="1" hangingPunct="1">
              <a:lnSpc>
                <a:spcPct val="90000"/>
              </a:lnSpc>
              <a:buNone/>
            </a:pPr>
            <a:endParaRPr lang="en-US" dirty="0"/>
          </a:p>
        </p:txBody>
      </p:sp>
      <p:sp>
        <p:nvSpPr>
          <p:cNvPr id="65538" name="Slide Number Placeholder 5"/>
          <p:cNvSpPr>
            <a:spLocks noGrp="1"/>
          </p:cNvSpPr>
          <p:nvPr>
            <p:ph type="sldNum" sz="quarter" idx="4294967295"/>
          </p:nvPr>
        </p:nvSpPr>
        <p:spPr>
          <a:xfrm>
            <a:off x="0" y="0"/>
            <a:ext cx="0" cy="0"/>
          </a:xfrm>
          <a:noFill/>
        </p:spPr>
        <p:txBody>
          <a:bodyPr/>
          <a:lstStyle/>
          <a:p>
            <a:fld id="{5CBD516A-FB49-4C4D-9169-CE09EDAD1D72}"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492786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B744-B652-458E-9174-294153E53492}"/>
              </a:ext>
            </a:extLst>
          </p:cNvPr>
          <p:cNvSpPr>
            <a:spLocks noGrp="1"/>
          </p:cNvSpPr>
          <p:nvPr>
            <p:ph type="title"/>
          </p:nvPr>
        </p:nvSpPr>
        <p:spPr>
          <a:xfrm>
            <a:off x="327868" y="917484"/>
            <a:ext cx="7556500" cy="1116012"/>
          </a:xfrm>
        </p:spPr>
        <p:txBody>
          <a:bodyPr/>
          <a:lstStyle/>
          <a:p>
            <a:r>
              <a:rPr lang="en-US" dirty="0"/>
              <a:t>LL(1) grammars</a:t>
            </a:r>
          </a:p>
        </p:txBody>
      </p:sp>
      <p:sp>
        <p:nvSpPr>
          <p:cNvPr id="66563" name="Rectangle 2"/>
          <p:cNvSpPr>
            <a:spLocks noGrp="1" noChangeArrowheads="1"/>
          </p:cNvSpPr>
          <p:nvPr>
            <p:ph idx="10"/>
          </p:nvPr>
        </p:nvSpPr>
        <p:spPr>
          <a:xfrm>
            <a:off x="218139" y="2033496"/>
            <a:ext cx="8500857" cy="4586245"/>
          </a:xfrm>
        </p:spPr>
        <p:txBody>
          <a:bodyPr/>
          <a:lstStyle/>
          <a:p>
            <a:pPr eaLnBrk="1" hangingPunct="1"/>
            <a:r>
              <a:rPr lang="en-US" dirty="0"/>
              <a:t>LL(1) grammars which admit top-down parsing with one-step lookahead.</a:t>
            </a:r>
          </a:p>
          <a:p>
            <a:pPr lvl="1" eaLnBrk="1" hangingPunct="1"/>
            <a:r>
              <a:rPr lang="en-US" dirty="0"/>
              <a:t>Linear in the size of the input program</a:t>
            </a:r>
          </a:p>
          <a:p>
            <a:pPr lvl="1" eaLnBrk="1" hangingPunct="1"/>
            <a:r>
              <a:rPr lang="en-US" dirty="0"/>
              <a:t>Straightforward to implemented by hand</a:t>
            </a:r>
          </a:p>
          <a:p>
            <a:pPr eaLnBrk="1" hangingPunct="1"/>
            <a:r>
              <a:rPr lang="en-US" dirty="0"/>
              <a:t>We defined</a:t>
            </a:r>
          </a:p>
          <a:p>
            <a:pPr lvl="1" eaLnBrk="1" hangingPunct="1"/>
            <a:r>
              <a:rPr lang="en-US" dirty="0"/>
              <a:t>FIRST(</a:t>
            </a:r>
            <a:r>
              <a:rPr lang="en-US" dirty="0">
                <a:sym typeface="Symbol" pitchFamily="18" charset="2"/>
              </a:rPr>
              <a:t></a:t>
            </a:r>
            <a:r>
              <a:rPr lang="en-US" dirty="0"/>
              <a:t>) </a:t>
            </a:r>
            <a:r>
              <a:rPr lang="el-GR" sz="3600" dirty="0">
                <a:cs typeface="Arial" charset="0"/>
              </a:rPr>
              <a:t>≡</a:t>
            </a:r>
            <a:r>
              <a:rPr lang="en-US" dirty="0"/>
              <a:t>  {c : </a:t>
            </a:r>
            <a:r>
              <a:rPr lang="en-US" dirty="0">
                <a:sym typeface="Symbol" pitchFamily="18" charset="2"/>
              </a:rPr>
              <a:t></a:t>
            </a:r>
            <a:r>
              <a:rPr lang="en-US" dirty="0"/>
              <a:t>  </a:t>
            </a:r>
            <a:r>
              <a:rPr lang="en-US" dirty="0">
                <a:sym typeface="Symbol" pitchFamily="18" charset="2"/>
              </a:rPr>
              <a:t></a:t>
            </a:r>
            <a:r>
              <a:rPr lang="en-US" dirty="0"/>
              <a:t>*   c </a:t>
            </a:r>
            <a:r>
              <a:rPr lang="en-US" dirty="0">
                <a:sym typeface="Symbol" pitchFamily="18" charset="2"/>
              </a:rPr>
              <a:t></a:t>
            </a:r>
            <a:r>
              <a:rPr lang="en-US" dirty="0"/>
              <a:t>}</a:t>
            </a:r>
            <a:endParaRPr lang="en-US" sz="2000" dirty="0"/>
          </a:p>
          <a:p>
            <a:pPr lvl="1" eaLnBrk="1" hangingPunct="1"/>
            <a:r>
              <a:rPr lang="en-US" sz="1800" dirty="0"/>
              <a:t>FOLLOW(A) </a:t>
            </a:r>
            <a:r>
              <a:rPr lang="el-GR" sz="1800" dirty="0">
                <a:cs typeface="Arial" charset="0"/>
              </a:rPr>
              <a:t>≡</a:t>
            </a:r>
            <a:r>
              <a:rPr lang="en-US" sz="1800" dirty="0"/>
              <a:t> {c : S  </a:t>
            </a:r>
            <a:r>
              <a:rPr lang="en-US" sz="1800" dirty="0">
                <a:sym typeface="Symbol" pitchFamily="18" charset="2"/>
              </a:rPr>
              <a:t></a:t>
            </a:r>
            <a:r>
              <a:rPr lang="en-US" sz="1800" baseline="30000" dirty="0"/>
              <a:t>+</a:t>
            </a:r>
            <a:r>
              <a:rPr lang="en-US" sz="1800" dirty="0"/>
              <a:t> </a:t>
            </a:r>
            <a:r>
              <a:rPr lang="en-US" sz="1800" dirty="0">
                <a:sym typeface="Symbol" pitchFamily="18" charset="2"/>
              </a:rPr>
              <a:t></a:t>
            </a:r>
            <a:r>
              <a:rPr lang="en-US" sz="1800" dirty="0"/>
              <a:t> A c </a:t>
            </a:r>
            <a:r>
              <a:rPr lang="en-US" sz="1800" dirty="0">
                <a:sym typeface="Symbol" pitchFamily="18" charset="2"/>
              </a:rPr>
              <a:t></a:t>
            </a:r>
            <a:r>
              <a:rPr lang="en-US" sz="1800" dirty="0"/>
              <a:t>}</a:t>
            </a:r>
            <a:endParaRPr lang="en-US" sz="2000" dirty="0"/>
          </a:p>
          <a:p>
            <a:pPr lvl="1" eaLnBrk="1" hangingPunct="1"/>
            <a:r>
              <a:rPr lang="en-US" sz="1800" dirty="0"/>
              <a:t>PREDICT(A ::=  α)  =  FIRST(α) U  (if EPS(α) then FOLLOW(A) else {}) where EPS(α) = (α </a:t>
            </a:r>
            <a:r>
              <a:rPr lang="en-US" sz="1800" dirty="0">
                <a:cs typeface="Arial" charset="0"/>
              </a:rPr>
              <a:t>→</a:t>
            </a:r>
            <a:r>
              <a:rPr lang="en-US" sz="1800" dirty="0"/>
              <a:t>* ε)</a:t>
            </a:r>
          </a:p>
          <a:p>
            <a:pPr lvl="2" eaLnBrk="1" hangingPunct="1"/>
            <a:r>
              <a:rPr lang="en-US" dirty="0"/>
              <a:t>Tells us which production to choose based on next token.</a:t>
            </a:r>
          </a:p>
          <a:p>
            <a:pPr lvl="1" eaLnBrk="1" hangingPunct="1"/>
            <a:r>
              <a:rPr lang="en-US" dirty="0">
                <a:solidFill>
                  <a:schemeClr val="hlink"/>
                </a:solidFill>
              </a:rPr>
              <a:t>A grammar is LL(1) if the PREDICT sets of all productions with the same left-hand side are disjoint</a:t>
            </a:r>
          </a:p>
          <a:p>
            <a:pPr lvl="1" eaLnBrk="1" hangingPunct="1">
              <a:buFontTx/>
              <a:buNone/>
            </a:pPr>
            <a:endParaRPr lang="en-US" dirty="0">
              <a:solidFill>
                <a:schemeClr val="hlink"/>
              </a:solidFill>
            </a:endParaRPr>
          </a:p>
        </p:txBody>
      </p:sp>
      <p:sp>
        <p:nvSpPr>
          <p:cNvPr id="66562" name="Slide Number Placeholder 5"/>
          <p:cNvSpPr>
            <a:spLocks noGrp="1"/>
          </p:cNvSpPr>
          <p:nvPr>
            <p:ph type="sldNum" sz="quarter" idx="4294967295"/>
          </p:nvPr>
        </p:nvSpPr>
        <p:spPr>
          <a:xfrm>
            <a:off x="0" y="0"/>
            <a:ext cx="0" cy="0"/>
          </a:xfrm>
          <a:noFill/>
        </p:spPr>
        <p:txBody>
          <a:bodyPr/>
          <a:lstStyle/>
          <a:p>
            <a:fld id="{3EFB8EA4-D0E0-4601-8865-0159F7E15F7A}"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2628957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95F52E-1FF2-471D-89A3-C69D518D473C}"/>
              </a:ext>
            </a:extLst>
          </p:cNvPr>
          <p:cNvSpPr>
            <a:spLocks noGrp="1"/>
          </p:cNvSpPr>
          <p:nvPr>
            <p:ph type="title"/>
          </p:nvPr>
        </p:nvSpPr>
        <p:spPr/>
        <p:txBody>
          <a:bodyPr/>
          <a:lstStyle/>
          <a:p>
            <a:r>
              <a:rPr lang="en-US" dirty="0"/>
              <a:t>Example</a:t>
            </a:r>
          </a:p>
        </p:txBody>
      </p:sp>
      <p:sp>
        <p:nvSpPr>
          <p:cNvPr id="67587" name="Rectangle 2"/>
          <p:cNvSpPr>
            <a:spLocks noGrp="1" noChangeArrowheads="1"/>
          </p:cNvSpPr>
          <p:nvPr>
            <p:ph idx="10"/>
          </p:nvPr>
        </p:nvSpPr>
        <p:spPr/>
        <p:txBody>
          <a:bodyPr/>
          <a:lstStyle/>
          <a:p>
            <a:pPr eaLnBrk="1" hangingPunct="1">
              <a:buFontTx/>
              <a:buNone/>
            </a:pPr>
            <a:r>
              <a:rPr lang="en-US" sz="3200" dirty="0"/>
              <a:t>Is this grammar LL(1)?</a:t>
            </a:r>
            <a:endParaRPr lang="en-US" dirty="0">
              <a:solidFill>
                <a:schemeClr val="hlink"/>
              </a:solidFill>
            </a:endParaRPr>
          </a:p>
          <a:p>
            <a:pPr eaLnBrk="1" hangingPunct="1">
              <a:buFontTx/>
              <a:buNone/>
            </a:pPr>
            <a:r>
              <a:rPr lang="en-US" dirty="0">
                <a:solidFill>
                  <a:schemeClr val="hlink"/>
                </a:solidFill>
              </a:rPr>
              <a:t>dec</a:t>
            </a:r>
            <a:r>
              <a:rPr lang="en-US" dirty="0"/>
              <a:t> ::= </a:t>
            </a:r>
            <a:r>
              <a:rPr lang="en-US" dirty="0">
                <a:solidFill>
                  <a:schemeClr val="hlink"/>
                </a:solidFill>
              </a:rPr>
              <a:t>modifier type</a:t>
            </a:r>
            <a:r>
              <a:rPr lang="en-US" dirty="0"/>
              <a:t> </a:t>
            </a:r>
            <a:r>
              <a:rPr lang="en-US" dirty="0">
                <a:solidFill>
                  <a:schemeClr val="accent2"/>
                </a:solidFill>
              </a:rPr>
              <a:t>ident ; $</a:t>
            </a:r>
          </a:p>
          <a:p>
            <a:pPr eaLnBrk="1" hangingPunct="1">
              <a:buFontTx/>
              <a:buNone/>
            </a:pPr>
            <a:r>
              <a:rPr lang="en-US" dirty="0">
                <a:solidFill>
                  <a:schemeClr val="hlink"/>
                </a:solidFill>
              </a:rPr>
              <a:t>dec</a:t>
            </a:r>
            <a:r>
              <a:rPr lang="en-US" dirty="0"/>
              <a:t> ::= </a:t>
            </a:r>
            <a:r>
              <a:rPr lang="en-US" dirty="0">
                <a:solidFill>
                  <a:schemeClr val="accent2"/>
                </a:solidFill>
              </a:rPr>
              <a:t>procedure</a:t>
            </a:r>
            <a:r>
              <a:rPr lang="en-US" dirty="0"/>
              <a:t> </a:t>
            </a:r>
            <a:r>
              <a:rPr lang="en-US" dirty="0">
                <a:solidFill>
                  <a:schemeClr val="accent2"/>
                </a:solidFill>
              </a:rPr>
              <a:t>ident (</a:t>
            </a:r>
            <a:r>
              <a:rPr lang="en-US" dirty="0"/>
              <a:t> </a:t>
            </a:r>
            <a:r>
              <a:rPr lang="en-US" dirty="0">
                <a:solidFill>
                  <a:schemeClr val="hlink"/>
                </a:solidFill>
              </a:rPr>
              <a:t>formals</a:t>
            </a:r>
            <a:r>
              <a:rPr lang="en-US" dirty="0"/>
              <a:t> </a:t>
            </a:r>
            <a:r>
              <a:rPr lang="en-US" dirty="0">
                <a:solidFill>
                  <a:schemeClr val="accent2"/>
                </a:solidFill>
              </a:rPr>
              <a:t>) body ; $</a:t>
            </a:r>
          </a:p>
          <a:p>
            <a:pPr eaLnBrk="1" hangingPunct="1">
              <a:buFontTx/>
              <a:buNone/>
            </a:pPr>
            <a:r>
              <a:rPr lang="en-US" dirty="0">
                <a:solidFill>
                  <a:schemeClr val="hlink"/>
                </a:solidFill>
              </a:rPr>
              <a:t>type</a:t>
            </a:r>
            <a:r>
              <a:rPr lang="en-US" dirty="0">
                <a:solidFill>
                  <a:schemeClr val="accent2"/>
                </a:solidFill>
              </a:rPr>
              <a:t> </a:t>
            </a:r>
            <a:r>
              <a:rPr lang="en-US" dirty="0"/>
              <a:t>::=</a:t>
            </a:r>
            <a:r>
              <a:rPr lang="en-US" dirty="0">
                <a:solidFill>
                  <a:schemeClr val="accent2"/>
                </a:solidFill>
              </a:rPr>
              <a:t> int </a:t>
            </a:r>
            <a:r>
              <a:rPr lang="en-US" dirty="0"/>
              <a:t>|</a:t>
            </a:r>
            <a:r>
              <a:rPr lang="en-US" dirty="0">
                <a:solidFill>
                  <a:schemeClr val="accent2"/>
                </a:solidFill>
              </a:rPr>
              <a:t> bool</a:t>
            </a:r>
          </a:p>
          <a:p>
            <a:pPr eaLnBrk="1" hangingPunct="1">
              <a:buFontTx/>
              <a:buNone/>
            </a:pPr>
            <a:r>
              <a:rPr lang="en-US" dirty="0">
                <a:solidFill>
                  <a:schemeClr val="hlink"/>
                </a:solidFill>
              </a:rPr>
              <a:t>modifier</a:t>
            </a:r>
            <a:r>
              <a:rPr lang="en-US" dirty="0">
                <a:solidFill>
                  <a:schemeClr val="accent2"/>
                </a:solidFill>
              </a:rPr>
              <a:t> </a:t>
            </a:r>
            <a:r>
              <a:rPr lang="en-US" dirty="0"/>
              <a:t>::=</a:t>
            </a:r>
            <a:r>
              <a:rPr lang="en-US" dirty="0">
                <a:solidFill>
                  <a:schemeClr val="accent2"/>
                </a:solidFill>
              </a:rPr>
              <a:t> public </a:t>
            </a:r>
            <a:r>
              <a:rPr lang="en-US" dirty="0"/>
              <a:t>|</a:t>
            </a:r>
            <a:r>
              <a:rPr lang="en-US" dirty="0">
                <a:solidFill>
                  <a:schemeClr val="accent2"/>
                </a:solidFill>
              </a:rPr>
              <a:t> </a:t>
            </a:r>
            <a:r>
              <a:rPr lang="el-GR" dirty="0">
                <a:solidFill>
                  <a:schemeClr val="accent2"/>
                </a:solidFill>
                <a:cs typeface="Arial" charset="0"/>
              </a:rPr>
              <a:t>ε</a:t>
            </a:r>
            <a:endParaRPr lang="en-US" dirty="0">
              <a:solidFill>
                <a:schemeClr val="accent2"/>
              </a:solidFill>
              <a:cs typeface="Arial" charset="0"/>
            </a:endParaRPr>
          </a:p>
          <a:p>
            <a:pPr eaLnBrk="1" hangingPunct="1">
              <a:buFontTx/>
              <a:buNone/>
            </a:pPr>
            <a:r>
              <a:rPr lang="en-US" dirty="0">
                <a:solidFill>
                  <a:schemeClr val="hlink"/>
                </a:solidFill>
                <a:cs typeface="Arial" charset="0"/>
              </a:rPr>
              <a:t>formals</a:t>
            </a:r>
            <a:r>
              <a:rPr lang="en-US" dirty="0">
                <a:solidFill>
                  <a:schemeClr val="accent2"/>
                </a:solidFill>
                <a:cs typeface="Arial" charset="0"/>
              </a:rPr>
              <a:t> ::= </a:t>
            </a:r>
            <a:r>
              <a:rPr lang="el-GR" dirty="0">
                <a:solidFill>
                  <a:schemeClr val="accent2"/>
                </a:solidFill>
                <a:cs typeface="Arial" charset="0"/>
              </a:rPr>
              <a:t>ε</a:t>
            </a:r>
            <a:r>
              <a:rPr lang="en-US" dirty="0">
                <a:solidFill>
                  <a:schemeClr val="accent2"/>
                </a:solidFill>
                <a:cs typeface="Arial" charset="0"/>
              </a:rPr>
              <a:t> </a:t>
            </a:r>
            <a:r>
              <a:rPr lang="en-US" dirty="0">
                <a:cs typeface="Arial" charset="0"/>
              </a:rPr>
              <a:t>|</a:t>
            </a:r>
            <a:r>
              <a:rPr lang="en-US" dirty="0">
                <a:solidFill>
                  <a:schemeClr val="accent2"/>
                </a:solidFill>
                <a:cs typeface="Arial" charset="0"/>
              </a:rPr>
              <a:t>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r>
              <a:rPr lang="en-US" dirty="0">
                <a:solidFill>
                  <a:schemeClr val="accent2"/>
                </a:solidFill>
                <a:cs typeface="Arial" charset="0"/>
              </a:rPr>
              <a:t> ,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endParaRPr lang="el-GR" dirty="0">
              <a:cs typeface="Arial" charset="0"/>
            </a:endParaRPr>
          </a:p>
        </p:txBody>
      </p:sp>
      <p:sp>
        <p:nvSpPr>
          <p:cNvPr id="67586" name="Slide Number Placeholder 5"/>
          <p:cNvSpPr>
            <a:spLocks noGrp="1"/>
          </p:cNvSpPr>
          <p:nvPr>
            <p:ph type="sldNum" sz="quarter" idx="4294967295"/>
          </p:nvPr>
        </p:nvSpPr>
        <p:spPr>
          <a:xfrm>
            <a:off x="0" y="0"/>
            <a:ext cx="0" cy="0"/>
          </a:xfrm>
          <a:noFill/>
        </p:spPr>
        <p:txBody>
          <a:bodyPr/>
          <a:lstStyle/>
          <a:p>
            <a:fld id="{62F0DB94-B880-42AB-BF9E-45DBC285326C}"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59026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idx="1"/>
          </p:nvPr>
        </p:nvSpPr>
        <p:spPr>
          <a:xfrm>
            <a:off x="547353" y="830688"/>
            <a:ext cx="8596647" cy="5668963"/>
          </a:xfrm>
        </p:spPr>
        <p:txBody>
          <a:bodyPr/>
          <a:lstStyle/>
          <a:p>
            <a:pPr eaLnBrk="1" hangingPunct="1">
              <a:lnSpc>
                <a:spcPct val="90000"/>
              </a:lnSpc>
              <a:buFontTx/>
              <a:buNone/>
            </a:pPr>
            <a:r>
              <a:rPr lang="en-US" dirty="0">
                <a:solidFill>
                  <a:schemeClr val="hlink"/>
                </a:solidFill>
              </a:rPr>
              <a:t>dec</a:t>
            </a:r>
            <a:r>
              <a:rPr lang="en-US" dirty="0"/>
              <a:t> ::= </a:t>
            </a:r>
            <a:r>
              <a:rPr lang="en-US" dirty="0">
                <a:solidFill>
                  <a:schemeClr val="hlink"/>
                </a:solidFill>
              </a:rPr>
              <a:t>modifier type</a:t>
            </a:r>
            <a:r>
              <a:rPr lang="en-US" dirty="0"/>
              <a:t> </a:t>
            </a:r>
            <a:r>
              <a:rPr lang="en-US" dirty="0">
                <a:solidFill>
                  <a:schemeClr val="accent2"/>
                </a:solidFill>
              </a:rPr>
              <a:t>ident ; $</a:t>
            </a:r>
          </a:p>
          <a:p>
            <a:pPr eaLnBrk="1" hangingPunct="1">
              <a:lnSpc>
                <a:spcPct val="90000"/>
              </a:lnSpc>
              <a:buFontTx/>
              <a:buNone/>
            </a:pPr>
            <a:r>
              <a:rPr lang="en-US" dirty="0">
                <a:solidFill>
                  <a:schemeClr val="hlink"/>
                </a:solidFill>
              </a:rPr>
              <a:t>dec</a:t>
            </a:r>
            <a:r>
              <a:rPr lang="en-US" dirty="0"/>
              <a:t> ::= </a:t>
            </a:r>
            <a:r>
              <a:rPr lang="en-US" dirty="0">
                <a:solidFill>
                  <a:schemeClr val="accent2"/>
                </a:solidFill>
              </a:rPr>
              <a:t>procedure</a:t>
            </a:r>
            <a:r>
              <a:rPr lang="en-US" dirty="0"/>
              <a:t> </a:t>
            </a:r>
            <a:r>
              <a:rPr lang="en-US" dirty="0">
                <a:solidFill>
                  <a:schemeClr val="accent2"/>
                </a:solidFill>
              </a:rPr>
              <a:t>ident (</a:t>
            </a:r>
            <a:r>
              <a:rPr lang="en-US" dirty="0"/>
              <a:t> </a:t>
            </a:r>
            <a:r>
              <a:rPr lang="en-US" dirty="0">
                <a:solidFill>
                  <a:schemeClr val="hlink"/>
                </a:solidFill>
              </a:rPr>
              <a:t>formals</a:t>
            </a:r>
            <a:r>
              <a:rPr lang="en-US" dirty="0"/>
              <a:t> </a:t>
            </a:r>
            <a:r>
              <a:rPr lang="en-US" dirty="0">
                <a:solidFill>
                  <a:schemeClr val="accent2"/>
                </a:solidFill>
              </a:rPr>
              <a:t>) body ; $</a:t>
            </a:r>
          </a:p>
          <a:p>
            <a:pPr eaLnBrk="1" hangingPunct="1">
              <a:lnSpc>
                <a:spcPct val="90000"/>
              </a:lnSpc>
              <a:buFontTx/>
              <a:buNone/>
            </a:pPr>
            <a:r>
              <a:rPr lang="en-US" dirty="0">
                <a:solidFill>
                  <a:schemeClr val="hlink"/>
                </a:solidFill>
              </a:rPr>
              <a:t>type</a:t>
            </a:r>
            <a:r>
              <a:rPr lang="en-US" dirty="0">
                <a:solidFill>
                  <a:schemeClr val="accent2"/>
                </a:solidFill>
              </a:rPr>
              <a:t> </a:t>
            </a:r>
            <a:r>
              <a:rPr lang="en-US" dirty="0"/>
              <a:t>::=</a:t>
            </a:r>
            <a:r>
              <a:rPr lang="en-US" dirty="0">
                <a:solidFill>
                  <a:schemeClr val="accent2"/>
                </a:solidFill>
              </a:rPr>
              <a:t> </a:t>
            </a:r>
            <a:r>
              <a:rPr lang="en-US" dirty="0" err="1">
                <a:solidFill>
                  <a:schemeClr val="accent2"/>
                </a:solidFill>
              </a:rPr>
              <a:t>int</a:t>
            </a:r>
            <a:r>
              <a:rPr lang="en-US" dirty="0">
                <a:solidFill>
                  <a:schemeClr val="accent2"/>
                </a:solidFill>
              </a:rPr>
              <a:t> </a:t>
            </a:r>
            <a:r>
              <a:rPr lang="en-US" dirty="0"/>
              <a:t>|</a:t>
            </a:r>
            <a:r>
              <a:rPr lang="en-US" dirty="0">
                <a:solidFill>
                  <a:schemeClr val="accent2"/>
                </a:solidFill>
              </a:rPr>
              <a:t> bool</a:t>
            </a:r>
          </a:p>
          <a:p>
            <a:pPr eaLnBrk="1" hangingPunct="1">
              <a:lnSpc>
                <a:spcPct val="90000"/>
              </a:lnSpc>
              <a:buFontTx/>
              <a:buNone/>
            </a:pPr>
            <a:r>
              <a:rPr lang="en-US" dirty="0">
                <a:solidFill>
                  <a:schemeClr val="hlink"/>
                </a:solidFill>
              </a:rPr>
              <a:t>modifier</a:t>
            </a:r>
            <a:r>
              <a:rPr lang="en-US" dirty="0">
                <a:solidFill>
                  <a:schemeClr val="accent2"/>
                </a:solidFill>
              </a:rPr>
              <a:t> </a:t>
            </a:r>
            <a:r>
              <a:rPr lang="en-US" dirty="0"/>
              <a:t>::=</a:t>
            </a:r>
            <a:r>
              <a:rPr lang="en-US" dirty="0">
                <a:solidFill>
                  <a:schemeClr val="accent2"/>
                </a:solidFill>
              </a:rPr>
              <a:t> public </a:t>
            </a:r>
            <a:r>
              <a:rPr lang="en-US" dirty="0"/>
              <a:t>|</a:t>
            </a:r>
            <a:r>
              <a:rPr lang="en-US" dirty="0">
                <a:solidFill>
                  <a:schemeClr val="accent2"/>
                </a:solidFill>
              </a:rPr>
              <a:t> </a:t>
            </a:r>
            <a:r>
              <a:rPr lang="el-GR" dirty="0">
                <a:solidFill>
                  <a:schemeClr val="accent2"/>
                </a:solidFill>
                <a:cs typeface="Arial" charset="0"/>
              </a:rPr>
              <a:t>ε</a:t>
            </a:r>
            <a:endParaRPr lang="en-US" dirty="0">
              <a:solidFill>
                <a:schemeClr val="accent2"/>
              </a:solidFill>
              <a:cs typeface="Arial" charset="0"/>
            </a:endParaRPr>
          </a:p>
          <a:p>
            <a:pPr eaLnBrk="1" hangingPunct="1">
              <a:lnSpc>
                <a:spcPct val="90000"/>
              </a:lnSpc>
              <a:buFontTx/>
              <a:buNone/>
            </a:pPr>
            <a:r>
              <a:rPr lang="en-US" dirty="0">
                <a:solidFill>
                  <a:schemeClr val="hlink"/>
                </a:solidFill>
                <a:cs typeface="Arial" charset="0"/>
              </a:rPr>
              <a:t>formals</a:t>
            </a:r>
            <a:r>
              <a:rPr lang="en-US" dirty="0">
                <a:solidFill>
                  <a:schemeClr val="accent2"/>
                </a:solidFill>
                <a:cs typeface="Arial" charset="0"/>
              </a:rPr>
              <a:t> ::= </a:t>
            </a:r>
            <a:r>
              <a:rPr lang="el-GR" dirty="0">
                <a:solidFill>
                  <a:schemeClr val="accent2"/>
                </a:solidFill>
                <a:cs typeface="Arial" charset="0"/>
              </a:rPr>
              <a:t>ε</a:t>
            </a:r>
            <a:r>
              <a:rPr lang="en-US" dirty="0">
                <a:solidFill>
                  <a:schemeClr val="accent2"/>
                </a:solidFill>
                <a:cs typeface="Arial" charset="0"/>
              </a:rPr>
              <a:t> </a:t>
            </a:r>
            <a:r>
              <a:rPr lang="en-US" dirty="0">
                <a:cs typeface="Arial" charset="0"/>
              </a:rPr>
              <a:t>|</a:t>
            </a:r>
            <a:r>
              <a:rPr lang="en-US" dirty="0">
                <a:solidFill>
                  <a:schemeClr val="accent2"/>
                </a:solidFill>
                <a:cs typeface="Arial" charset="0"/>
              </a:rPr>
              <a:t>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r>
              <a:rPr lang="en-US" dirty="0">
                <a:solidFill>
                  <a:schemeClr val="accent2"/>
                </a:solidFill>
                <a:cs typeface="Arial" charset="0"/>
              </a:rPr>
              <a:t> ,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p>
          <a:p>
            <a:pPr eaLnBrk="1" hangingPunct="1">
              <a:lnSpc>
                <a:spcPct val="90000"/>
              </a:lnSpc>
              <a:buFontTx/>
              <a:buNone/>
            </a:pPr>
            <a:r>
              <a:rPr lang="en-US" sz="2400" dirty="0">
                <a:cs typeface="Arial" charset="0"/>
              </a:rPr>
              <a:t>----------------------------</a:t>
            </a:r>
          </a:p>
          <a:p>
            <a:pPr eaLnBrk="1" hangingPunct="1">
              <a:lnSpc>
                <a:spcPct val="90000"/>
              </a:lnSpc>
              <a:buFontTx/>
              <a:buNone/>
            </a:pPr>
            <a:r>
              <a:rPr lang="en-US" dirty="0">
                <a:cs typeface="Arial" charset="0"/>
              </a:rPr>
              <a:t>PREDICT(</a:t>
            </a:r>
            <a:r>
              <a:rPr lang="en-US" dirty="0">
                <a:solidFill>
                  <a:schemeClr val="hlink"/>
                </a:solidFill>
              </a:rPr>
              <a:t>dec</a:t>
            </a:r>
            <a:r>
              <a:rPr lang="en-US" dirty="0"/>
              <a:t> ::= </a:t>
            </a:r>
            <a:r>
              <a:rPr lang="en-US" dirty="0">
                <a:solidFill>
                  <a:schemeClr val="hlink"/>
                </a:solidFill>
              </a:rPr>
              <a:t>modifier type</a:t>
            </a:r>
            <a:r>
              <a:rPr lang="en-US" dirty="0"/>
              <a:t> </a:t>
            </a:r>
            <a:r>
              <a:rPr lang="en-US" dirty="0">
                <a:solidFill>
                  <a:schemeClr val="accent2"/>
                </a:solidFill>
              </a:rPr>
              <a:t>ident </a:t>
            </a:r>
            <a:r>
              <a:rPr lang="en-US" dirty="0"/>
              <a:t>;) =  </a:t>
            </a:r>
            <a:r>
              <a:rPr lang="en-US" b="1" dirty="0"/>
              <a:t>{ </a:t>
            </a:r>
            <a:r>
              <a:rPr lang="en-US" b="1" dirty="0">
                <a:solidFill>
                  <a:schemeClr val="accent2"/>
                </a:solidFill>
              </a:rPr>
              <a:t>public</a:t>
            </a:r>
            <a:r>
              <a:rPr lang="en-US" b="1" dirty="0"/>
              <a:t>, </a:t>
            </a:r>
            <a:r>
              <a:rPr lang="en-US" b="1" dirty="0">
                <a:solidFill>
                  <a:schemeClr val="accent2"/>
                </a:solidFill>
              </a:rPr>
              <a:t>int</a:t>
            </a:r>
            <a:r>
              <a:rPr lang="en-US" b="1" dirty="0"/>
              <a:t>, </a:t>
            </a:r>
            <a:r>
              <a:rPr lang="en-US" b="1" dirty="0">
                <a:solidFill>
                  <a:schemeClr val="accent2"/>
                </a:solidFill>
              </a:rPr>
              <a:t>bool</a:t>
            </a:r>
            <a:r>
              <a:rPr lang="en-US" b="1" dirty="0"/>
              <a:t> }</a:t>
            </a:r>
          </a:p>
          <a:p>
            <a:pPr eaLnBrk="1" hangingPunct="1">
              <a:lnSpc>
                <a:spcPct val="90000"/>
              </a:lnSpc>
              <a:buFontTx/>
              <a:buNone/>
            </a:pPr>
            <a:r>
              <a:rPr lang="en-US" dirty="0"/>
              <a:t>PREDICT(</a:t>
            </a:r>
            <a:r>
              <a:rPr lang="en-US" dirty="0">
                <a:solidFill>
                  <a:schemeClr val="hlink"/>
                </a:solidFill>
              </a:rPr>
              <a:t>dec</a:t>
            </a:r>
            <a:r>
              <a:rPr lang="en-US" dirty="0"/>
              <a:t> ::= </a:t>
            </a:r>
            <a:r>
              <a:rPr lang="en-US" dirty="0">
                <a:solidFill>
                  <a:schemeClr val="accent2"/>
                </a:solidFill>
              </a:rPr>
              <a:t>procedure</a:t>
            </a:r>
            <a:r>
              <a:rPr lang="en-US" dirty="0"/>
              <a:t> </a:t>
            </a:r>
            <a:r>
              <a:rPr lang="en-US" dirty="0">
                <a:solidFill>
                  <a:schemeClr val="accent2"/>
                </a:solidFill>
              </a:rPr>
              <a:t>ident (</a:t>
            </a:r>
            <a:r>
              <a:rPr lang="en-US" dirty="0"/>
              <a:t> </a:t>
            </a:r>
            <a:r>
              <a:rPr lang="en-US" dirty="0">
                <a:solidFill>
                  <a:schemeClr val="hlink"/>
                </a:solidFill>
              </a:rPr>
              <a:t>formals</a:t>
            </a:r>
            <a:r>
              <a:rPr lang="en-US" dirty="0"/>
              <a:t> </a:t>
            </a:r>
            <a:r>
              <a:rPr lang="en-US" dirty="0">
                <a:solidFill>
                  <a:schemeClr val="accent2"/>
                </a:solidFill>
              </a:rPr>
              <a:t>) body ;</a:t>
            </a:r>
            <a:r>
              <a:rPr lang="en-US" dirty="0"/>
              <a:t>)= </a:t>
            </a:r>
            <a:r>
              <a:rPr lang="en-US" b="1" dirty="0"/>
              <a:t>{</a:t>
            </a:r>
            <a:r>
              <a:rPr lang="en-US" b="1" dirty="0">
                <a:solidFill>
                  <a:schemeClr val="accent2"/>
                </a:solidFill>
              </a:rPr>
              <a:t> procedure </a:t>
            </a:r>
            <a:r>
              <a:rPr lang="en-US" b="1" dirty="0"/>
              <a:t>} </a:t>
            </a:r>
          </a:p>
          <a:p>
            <a:pPr eaLnBrk="1" hangingPunct="1">
              <a:lnSpc>
                <a:spcPct val="90000"/>
              </a:lnSpc>
              <a:buFontTx/>
              <a:buNone/>
            </a:pPr>
            <a:endParaRPr lang="en-US" dirty="0"/>
          </a:p>
          <a:p>
            <a:pPr eaLnBrk="1" hangingPunct="1">
              <a:lnSpc>
                <a:spcPct val="90000"/>
              </a:lnSpc>
              <a:buFontTx/>
              <a:buNone/>
            </a:pPr>
            <a:endParaRPr lang="en-US" sz="2800" dirty="0"/>
          </a:p>
          <a:p>
            <a:pPr eaLnBrk="1" hangingPunct="1">
              <a:lnSpc>
                <a:spcPct val="90000"/>
              </a:lnSpc>
              <a:buFontTx/>
              <a:buNone/>
            </a:pPr>
            <a:endParaRPr lang="el-GR" dirty="0"/>
          </a:p>
          <a:p>
            <a:pPr eaLnBrk="1" hangingPunct="1">
              <a:lnSpc>
                <a:spcPct val="90000"/>
              </a:lnSpc>
              <a:buFontTx/>
              <a:buNone/>
            </a:pPr>
            <a:endParaRPr lang="el-GR" sz="2800" dirty="0"/>
          </a:p>
        </p:txBody>
      </p:sp>
      <p:sp>
        <p:nvSpPr>
          <p:cNvPr id="70658" name="Slide Number Placeholder 5"/>
          <p:cNvSpPr>
            <a:spLocks noGrp="1"/>
          </p:cNvSpPr>
          <p:nvPr>
            <p:ph type="sldNum" sz="quarter" idx="12"/>
          </p:nvPr>
        </p:nvSpPr>
        <p:spPr>
          <a:noFill/>
        </p:spPr>
        <p:txBody>
          <a:bodyPr/>
          <a:lstStyle/>
          <a:p>
            <a:fld id="{80DA8230-F9D4-459E-998B-6C53DC0EA60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3563707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idx="1"/>
          </p:nvPr>
        </p:nvSpPr>
        <p:spPr>
          <a:xfrm>
            <a:off x="419100" y="739462"/>
            <a:ext cx="8305800" cy="6019800"/>
          </a:xfrm>
        </p:spPr>
        <p:txBody>
          <a:bodyPr/>
          <a:lstStyle/>
          <a:p>
            <a:pPr eaLnBrk="1" hangingPunct="1">
              <a:lnSpc>
                <a:spcPct val="90000"/>
              </a:lnSpc>
              <a:buFontTx/>
              <a:buNone/>
            </a:pPr>
            <a:r>
              <a:rPr lang="en-US" dirty="0">
                <a:solidFill>
                  <a:schemeClr val="hlink"/>
                </a:solidFill>
              </a:rPr>
              <a:t>dec</a:t>
            </a:r>
            <a:r>
              <a:rPr lang="en-US" dirty="0"/>
              <a:t> ::= </a:t>
            </a:r>
            <a:r>
              <a:rPr lang="en-US" dirty="0">
                <a:solidFill>
                  <a:schemeClr val="hlink"/>
                </a:solidFill>
              </a:rPr>
              <a:t>modifier type</a:t>
            </a:r>
            <a:r>
              <a:rPr lang="en-US" dirty="0"/>
              <a:t> </a:t>
            </a:r>
            <a:r>
              <a:rPr lang="en-US" dirty="0">
                <a:solidFill>
                  <a:schemeClr val="accent2"/>
                </a:solidFill>
              </a:rPr>
              <a:t>ident ;$</a:t>
            </a:r>
          </a:p>
          <a:p>
            <a:pPr eaLnBrk="1" hangingPunct="1">
              <a:lnSpc>
                <a:spcPct val="90000"/>
              </a:lnSpc>
              <a:buFontTx/>
              <a:buNone/>
            </a:pPr>
            <a:r>
              <a:rPr lang="en-US" dirty="0">
                <a:solidFill>
                  <a:schemeClr val="hlink"/>
                </a:solidFill>
              </a:rPr>
              <a:t>dec</a:t>
            </a:r>
            <a:r>
              <a:rPr lang="en-US" dirty="0"/>
              <a:t> ::= </a:t>
            </a:r>
            <a:r>
              <a:rPr lang="en-US" dirty="0">
                <a:solidFill>
                  <a:schemeClr val="accent2"/>
                </a:solidFill>
              </a:rPr>
              <a:t>procedure</a:t>
            </a:r>
            <a:r>
              <a:rPr lang="en-US" dirty="0"/>
              <a:t> </a:t>
            </a:r>
            <a:r>
              <a:rPr lang="en-US" dirty="0">
                <a:solidFill>
                  <a:schemeClr val="accent2"/>
                </a:solidFill>
              </a:rPr>
              <a:t>ident (</a:t>
            </a:r>
            <a:r>
              <a:rPr lang="en-US" dirty="0"/>
              <a:t> </a:t>
            </a:r>
            <a:r>
              <a:rPr lang="en-US" dirty="0">
                <a:solidFill>
                  <a:schemeClr val="hlink"/>
                </a:solidFill>
              </a:rPr>
              <a:t>formals</a:t>
            </a:r>
            <a:r>
              <a:rPr lang="en-US" dirty="0"/>
              <a:t> </a:t>
            </a:r>
            <a:r>
              <a:rPr lang="en-US" dirty="0">
                <a:solidFill>
                  <a:schemeClr val="accent2"/>
                </a:solidFill>
              </a:rPr>
              <a:t>) body ;$</a:t>
            </a:r>
          </a:p>
          <a:p>
            <a:pPr eaLnBrk="1" hangingPunct="1">
              <a:lnSpc>
                <a:spcPct val="90000"/>
              </a:lnSpc>
              <a:buFontTx/>
              <a:buNone/>
            </a:pPr>
            <a:r>
              <a:rPr lang="en-US" dirty="0">
                <a:solidFill>
                  <a:schemeClr val="hlink"/>
                </a:solidFill>
              </a:rPr>
              <a:t>type</a:t>
            </a:r>
            <a:r>
              <a:rPr lang="en-US" dirty="0">
                <a:solidFill>
                  <a:schemeClr val="accent2"/>
                </a:solidFill>
              </a:rPr>
              <a:t> </a:t>
            </a:r>
            <a:r>
              <a:rPr lang="en-US" dirty="0"/>
              <a:t>::=</a:t>
            </a:r>
            <a:r>
              <a:rPr lang="en-US" dirty="0">
                <a:solidFill>
                  <a:schemeClr val="accent2"/>
                </a:solidFill>
              </a:rPr>
              <a:t> </a:t>
            </a:r>
            <a:r>
              <a:rPr lang="en-US" dirty="0" err="1">
                <a:solidFill>
                  <a:schemeClr val="accent2"/>
                </a:solidFill>
              </a:rPr>
              <a:t>int</a:t>
            </a:r>
            <a:r>
              <a:rPr lang="en-US" dirty="0">
                <a:solidFill>
                  <a:schemeClr val="accent2"/>
                </a:solidFill>
              </a:rPr>
              <a:t> </a:t>
            </a:r>
            <a:r>
              <a:rPr lang="en-US" dirty="0"/>
              <a:t>|</a:t>
            </a:r>
            <a:r>
              <a:rPr lang="en-US" dirty="0">
                <a:solidFill>
                  <a:schemeClr val="accent2"/>
                </a:solidFill>
              </a:rPr>
              <a:t> bool</a:t>
            </a:r>
          </a:p>
          <a:p>
            <a:pPr eaLnBrk="1" hangingPunct="1">
              <a:lnSpc>
                <a:spcPct val="90000"/>
              </a:lnSpc>
              <a:buFontTx/>
              <a:buNone/>
            </a:pPr>
            <a:r>
              <a:rPr lang="en-US" dirty="0">
                <a:solidFill>
                  <a:schemeClr val="hlink"/>
                </a:solidFill>
              </a:rPr>
              <a:t>modifier</a:t>
            </a:r>
            <a:r>
              <a:rPr lang="en-US" dirty="0">
                <a:solidFill>
                  <a:schemeClr val="accent2"/>
                </a:solidFill>
              </a:rPr>
              <a:t> </a:t>
            </a:r>
            <a:r>
              <a:rPr lang="en-US" dirty="0"/>
              <a:t>::=</a:t>
            </a:r>
            <a:r>
              <a:rPr lang="en-US" dirty="0">
                <a:solidFill>
                  <a:schemeClr val="accent2"/>
                </a:solidFill>
              </a:rPr>
              <a:t> public </a:t>
            </a:r>
            <a:r>
              <a:rPr lang="en-US" dirty="0"/>
              <a:t>|</a:t>
            </a:r>
            <a:r>
              <a:rPr lang="en-US" dirty="0">
                <a:solidFill>
                  <a:schemeClr val="accent2"/>
                </a:solidFill>
              </a:rPr>
              <a:t> </a:t>
            </a:r>
            <a:r>
              <a:rPr lang="el-GR" dirty="0">
                <a:solidFill>
                  <a:schemeClr val="accent2"/>
                </a:solidFill>
                <a:cs typeface="Arial" charset="0"/>
              </a:rPr>
              <a:t>ε</a:t>
            </a:r>
            <a:endParaRPr lang="en-US" dirty="0">
              <a:solidFill>
                <a:schemeClr val="accent2"/>
              </a:solidFill>
              <a:cs typeface="Arial" charset="0"/>
            </a:endParaRPr>
          </a:p>
          <a:p>
            <a:pPr eaLnBrk="1" hangingPunct="1">
              <a:lnSpc>
                <a:spcPct val="90000"/>
              </a:lnSpc>
              <a:buFontTx/>
              <a:buNone/>
            </a:pPr>
            <a:r>
              <a:rPr lang="en-US" dirty="0">
                <a:solidFill>
                  <a:schemeClr val="hlink"/>
                </a:solidFill>
                <a:cs typeface="Arial" charset="0"/>
              </a:rPr>
              <a:t>formals</a:t>
            </a:r>
            <a:r>
              <a:rPr lang="en-US" dirty="0">
                <a:solidFill>
                  <a:schemeClr val="accent2"/>
                </a:solidFill>
                <a:cs typeface="Arial" charset="0"/>
              </a:rPr>
              <a:t> ::= </a:t>
            </a:r>
            <a:r>
              <a:rPr lang="el-GR" dirty="0">
                <a:solidFill>
                  <a:schemeClr val="accent2"/>
                </a:solidFill>
                <a:cs typeface="Arial" charset="0"/>
              </a:rPr>
              <a:t>ε</a:t>
            </a:r>
            <a:r>
              <a:rPr lang="en-US" dirty="0">
                <a:solidFill>
                  <a:schemeClr val="accent2"/>
                </a:solidFill>
                <a:cs typeface="Arial" charset="0"/>
              </a:rPr>
              <a:t> </a:t>
            </a:r>
            <a:r>
              <a:rPr lang="en-US" dirty="0">
                <a:cs typeface="Arial" charset="0"/>
              </a:rPr>
              <a:t>|</a:t>
            </a:r>
            <a:r>
              <a:rPr lang="en-US" dirty="0">
                <a:solidFill>
                  <a:schemeClr val="accent2"/>
                </a:solidFill>
                <a:cs typeface="Arial" charset="0"/>
              </a:rPr>
              <a:t>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r>
              <a:rPr lang="en-US" dirty="0">
                <a:solidFill>
                  <a:schemeClr val="accent2"/>
                </a:solidFill>
                <a:cs typeface="Arial" charset="0"/>
              </a:rPr>
              <a:t> ,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p>
          <a:p>
            <a:pPr eaLnBrk="1" hangingPunct="1">
              <a:lnSpc>
                <a:spcPct val="90000"/>
              </a:lnSpc>
              <a:buFontTx/>
              <a:buNone/>
            </a:pPr>
            <a:r>
              <a:rPr lang="en-US" sz="1600" dirty="0">
                <a:cs typeface="Arial" charset="0"/>
              </a:rPr>
              <a:t>----------------------------</a:t>
            </a:r>
          </a:p>
          <a:p>
            <a:pPr eaLnBrk="1" hangingPunct="1">
              <a:lnSpc>
                <a:spcPct val="90000"/>
              </a:lnSpc>
              <a:buFontTx/>
              <a:buNone/>
            </a:pPr>
            <a:r>
              <a:rPr lang="en-US" dirty="0"/>
              <a:t>PREDICT  ( </a:t>
            </a:r>
            <a:r>
              <a:rPr lang="en-US" dirty="0">
                <a:solidFill>
                  <a:schemeClr val="hlink"/>
                </a:solidFill>
              </a:rPr>
              <a:t>type</a:t>
            </a:r>
            <a:r>
              <a:rPr lang="en-US" dirty="0">
                <a:solidFill>
                  <a:schemeClr val="accent2"/>
                </a:solidFill>
              </a:rPr>
              <a:t> </a:t>
            </a:r>
            <a:r>
              <a:rPr lang="en-US" dirty="0"/>
              <a:t>::=</a:t>
            </a:r>
            <a:r>
              <a:rPr lang="en-US" dirty="0">
                <a:solidFill>
                  <a:schemeClr val="accent2"/>
                </a:solidFill>
              </a:rPr>
              <a:t> </a:t>
            </a:r>
            <a:r>
              <a:rPr lang="en-US" dirty="0" err="1">
                <a:solidFill>
                  <a:schemeClr val="accent2"/>
                </a:solidFill>
              </a:rPr>
              <a:t>int</a:t>
            </a:r>
            <a:r>
              <a:rPr lang="en-US" dirty="0">
                <a:solidFill>
                  <a:schemeClr val="accent2"/>
                </a:solidFill>
              </a:rPr>
              <a:t> </a:t>
            </a:r>
            <a:r>
              <a:rPr lang="en-US" dirty="0"/>
              <a:t>) = </a:t>
            </a:r>
            <a:r>
              <a:rPr lang="en-US" b="1" dirty="0"/>
              <a:t>{ </a:t>
            </a:r>
            <a:r>
              <a:rPr lang="en-US" b="1" dirty="0" err="1">
                <a:solidFill>
                  <a:schemeClr val="accent2"/>
                </a:solidFill>
              </a:rPr>
              <a:t>int</a:t>
            </a:r>
            <a:r>
              <a:rPr lang="en-US" b="1" dirty="0">
                <a:solidFill>
                  <a:schemeClr val="accent2"/>
                </a:solidFill>
              </a:rPr>
              <a:t> </a:t>
            </a:r>
            <a:r>
              <a:rPr lang="en-US" b="1" dirty="0"/>
              <a:t>}</a:t>
            </a:r>
          </a:p>
          <a:p>
            <a:pPr eaLnBrk="1" hangingPunct="1">
              <a:lnSpc>
                <a:spcPct val="90000"/>
              </a:lnSpc>
              <a:buFontTx/>
              <a:buNone/>
            </a:pPr>
            <a:r>
              <a:rPr lang="en-US" dirty="0"/>
              <a:t>PREDICT  (</a:t>
            </a:r>
            <a:r>
              <a:rPr lang="en-US" dirty="0">
                <a:solidFill>
                  <a:schemeClr val="accent2"/>
                </a:solidFill>
              </a:rPr>
              <a:t> </a:t>
            </a:r>
            <a:r>
              <a:rPr lang="en-US" dirty="0">
                <a:solidFill>
                  <a:schemeClr val="hlink"/>
                </a:solidFill>
              </a:rPr>
              <a:t>type</a:t>
            </a:r>
            <a:r>
              <a:rPr lang="en-US" dirty="0">
                <a:solidFill>
                  <a:schemeClr val="accent2"/>
                </a:solidFill>
              </a:rPr>
              <a:t> </a:t>
            </a:r>
            <a:r>
              <a:rPr lang="en-US" dirty="0"/>
              <a:t>::=</a:t>
            </a:r>
            <a:r>
              <a:rPr lang="en-US" dirty="0">
                <a:solidFill>
                  <a:schemeClr val="accent2"/>
                </a:solidFill>
              </a:rPr>
              <a:t> bool </a:t>
            </a:r>
            <a:r>
              <a:rPr lang="en-US" dirty="0"/>
              <a:t>) = </a:t>
            </a:r>
            <a:r>
              <a:rPr lang="en-US" b="1" dirty="0"/>
              <a:t>{ </a:t>
            </a:r>
            <a:r>
              <a:rPr lang="en-US" b="1" dirty="0">
                <a:solidFill>
                  <a:schemeClr val="accent2"/>
                </a:solidFill>
              </a:rPr>
              <a:t>bool </a:t>
            </a:r>
            <a:r>
              <a:rPr lang="en-US" b="1" dirty="0"/>
              <a:t>}</a:t>
            </a:r>
          </a:p>
          <a:p>
            <a:pPr eaLnBrk="1" hangingPunct="1">
              <a:lnSpc>
                <a:spcPct val="90000"/>
              </a:lnSpc>
              <a:buFontTx/>
              <a:buNone/>
            </a:pPr>
            <a:endParaRPr lang="en-US" dirty="0"/>
          </a:p>
          <a:p>
            <a:pPr eaLnBrk="1" hangingPunct="1">
              <a:lnSpc>
                <a:spcPct val="90000"/>
              </a:lnSpc>
              <a:buFontTx/>
              <a:buNone/>
            </a:pPr>
            <a:r>
              <a:rPr lang="en-US" dirty="0"/>
              <a:t>PREDICT (</a:t>
            </a:r>
            <a:r>
              <a:rPr lang="en-US" dirty="0">
                <a:solidFill>
                  <a:schemeClr val="hlink"/>
                </a:solidFill>
              </a:rPr>
              <a:t> modifier</a:t>
            </a:r>
            <a:r>
              <a:rPr lang="en-US" dirty="0">
                <a:solidFill>
                  <a:schemeClr val="accent2"/>
                </a:solidFill>
              </a:rPr>
              <a:t> </a:t>
            </a:r>
            <a:r>
              <a:rPr lang="en-US" dirty="0"/>
              <a:t>::=</a:t>
            </a:r>
            <a:r>
              <a:rPr lang="en-US" dirty="0">
                <a:solidFill>
                  <a:schemeClr val="accent2"/>
                </a:solidFill>
              </a:rPr>
              <a:t> public </a:t>
            </a:r>
            <a:r>
              <a:rPr lang="en-US" dirty="0"/>
              <a:t>) = </a:t>
            </a:r>
            <a:r>
              <a:rPr lang="en-US" b="1" dirty="0"/>
              <a:t>{</a:t>
            </a:r>
            <a:r>
              <a:rPr lang="en-US" b="1" dirty="0">
                <a:solidFill>
                  <a:schemeClr val="accent2"/>
                </a:solidFill>
              </a:rPr>
              <a:t> public </a:t>
            </a:r>
            <a:r>
              <a:rPr lang="en-US" b="1" dirty="0"/>
              <a:t>}</a:t>
            </a:r>
          </a:p>
          <a:p>
            <a:pPr eaLnBrk="1" hangingPunct="1">
              <a:lnSpc>
                <a:spcPct val="90000"/>
              </a:lnSpc>
              <a:buFontTx/>
              <a:buNone/>
            </a:pPr>
            <a:r>
              <a:rPr lang="en-US" dirty="0"/>
              <a:t>PREDICT (</a:t>
            </a:r>
            <a:r>
              <a:rPr lang="en-US" dirty="0">
                <a:solidFill>
                  <a:schemeClr val="accent2"/>
                </a:solidFill>
              </a:rPr>
              <a:t> </a:t>
            </a:r>
            <a:r>
              <a:rPr lang="en-US" dirty="0">
                <a:solidFill>
                  <a:schemeClr val="hlink"/>
                </a:solidFill>
              </a:rPr>
              <a:t>modifier</a:t>
            </a:r>
            <a:r>
              <a:rPr lang="en-US" dirty="0">
                <a:solidFill>
                  <a:schemeClr val="accent2"/>
                </a:solidFill>
              </a:rPr>
              <a:t> </a:t>
            </a:r>
            <a:r>
              <a:rPr lang="en-US" dirty="0"/>
              <a:t>::=</a:t>
            </a:r>
            <a:r>
              <a:rPr lang="en-US" dirty="0">
                <a:solidFill>
                  <a:schemeClr val="accent2"/>
                </a:solidFill>
              </a:rPr>
              <a:t>  </a:t>
            </a:r>
            <a:r>
              <a:rPr lang="el-GR" dirty="0">
                <a:solidFill>
                  <a:schemeClr val="accent2"/>
                </a:solidFill>
                <a:cs typeface="Arial" charset="0"/>
              </a:rPr>
              <a:t>ε</a:t>
            </a:r>
            <a:r>
              <a:rPr lang="en-US" dirty="0">
                <a:solidFill>
                  <a:schemeClr val="accent2"/>
                </a:solidFill>
                <a:cs typeface="Arial" charset="0"/>
              </a:rPr>
              <a:t> </a:t>
            </a:r>
            <a:r>
              <a:rPr lang="en-US" dirty="0">
                <a:cs typeface="Arial" charset="0"/>
              </a:rPr>
              <a:t>)</a:t>
            </a:r>
            <a:r>
              <a:rPr lang="en-US" dirty="0">
                <a:solidFill>
                  <a:schemeClr val="accent2"/>
                </a:solidFill>
                <a:cs typeface="Arial" charset="0"/>
              </a:rPr>
              <a:t> </a:t>
            </a:r>
            <a:r>
              <a:rPr lang="en-US" dirty="0">
                <a:cs typeface="Arial" charset="0"/>
              </a:rPr>
              <a:t>=</a:t>
            </a:r>
            <a:r>
              <a:rPr lang="en-US" dirty="0"/>
              <a:t>FOLLOW(</a:t>
            </a:r>
            <a:r>
              <a:rPr lang="en-US" dirty="0">
                <a:solidFill>
                  <a:schemeClr val="hlink"/>
                </a:solidFill>
              </a:rPr>
              <a:t>modifier</a:t>
            </a:r>
            <a:r>
              <a:rPr lang="en-US" dirty="0"/>
              <a:t>) =</a:t>
            </a:r>
            <a:r>
              <a:rPr lang="en-US" sz="1800" dirty="0">
                <a:solidFill>
                  <a:schemeClr val="accent2"/>
                </a:solidFill>
                <a:cs typeface="Arial" charset="0"/>
              </a:rPr>
              <a:t> </a:t>
            </a:r>
            <a:r>
              <a:rPr lang="en-US" sz="1800" b="1" dirty="0">
                <a:cs typeface="Arial" charset="0"/>
              </a:rPr>
              <a:t>{ </a:t>
            </a:r>
            <a:r>
              <a:rPr lang="en-US" sz="1800" b="1" dirty="0" err="1">
                <a:solidFill>
                  <a:schemeClr val="accent2"/>
                </a:solidFill>
                <a:cs typeface="Arial" charset="0"/>
              </a:rPr>
              <a:t>int</a:t>
            </a:r>
            <a:r>
              <a:rPr lang="en-US" sz="1800" b="1" dirty="0">
                <a:cs typeface="Arial" charset="0"/>
              </a:rPr>
              <a:t>,</a:t>
            </a:r>
            <a:r>
              <a:rPr lang="en-US" sz="1800" b="1" dirty="0">
                <a:solidFill>
                  <a:schemeClr val="accent2"/>
                </a:solidFill>
                <a:cs typeface="Arial" charset="0"/>
              </a:rPr>
              <a:t> bool </a:t>
            </a:r>
            <a:r>
              <a:rPr lang="en-US" sz="1800" dirty="0">
                <a:cs typeface="Arial" charset="0"/>
              </a:rPr>
              <a:t>}</a:t>
            </a:r>
          </a:p>
          <a:p>
            <a:pPr eaLnBrk="1" hangingPunct="1">
              <a:lnSpc>
                <a:spcPct val="90000"/>
              </a:lnSpc>
            </a:pPr>
            <a:endParaRPr lang="en-US" sz="2800" dirty="0"/>
          </a:p>
        </p:txBody>
      </p:sp>
      <p:sp>
        <p:nvSpPr>
          <p:cNvPr id="72706" name="Slide Number Placeholder 5"/>
          <p:cNvSpPr>
            <a:spLocks noGrp="1"/>
          </p:cNvSpPr>
          <p:nvPr>
            <p:ph type="sldNum" sz="quarter" idx="12"/>
          </p:nvPr>
        </p:nvSpPr>
        <p:spPr>
          <a:noFill/>
        </p:spPr>
        <p:txBody>
          <a:bodyPr/>
          <a:lstStyle/>
          <a:p>
            <a:fld id="{1AC0D91C-B3CC-41BE-9EA7-281BA9495C1E}"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3620773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idx="1"/>
          </p:nvPr>
        </p:nvSpPr>
        <p:spPr>
          <a:xfrm>
            <a:off x="457200" y="906888"/>
            <a:ext cx="8229600" cy="5592763"/>
          </a:xfrm>
        </p:spPr>
        <p:txBody>
          <a:bodyPr/>
          <a:lstStyle/>
          <a:p>
            <a:pPr eaLnBrk="1" hangingPunct="1">
              <a:buFontTx/>
              <a:buNone/>
            </a:pPr>
            <a:r>
              <a:rPr lang="en-US" dirty="0">
                <a:solidFill>
                  <a:schemeClr val="hlink"/>
                </a:solidFill>
              </a:rPr>
              <a:t>dec</a:t>
            </a:r>
            <a:r>
              <a:rPr lang="en-US" dirty="0"/>
              <a:t> ::= </a:t>
            </a:r>
            <a:r>
              <a:rPr lang="en-US" dirty="0">
                <a:solidFill>
                  <a:schemeClr val="hlink"/>
                </a:solidFill>
              </a:rPr>
              <a:t>modifier type</a:t>
            </a:r>
            <a:r>
              <a:rPr lang="en-US" dirty="0"/>
              <a:t> </a:t>
            </a:r>
            <a:r>
              <a:rPr lang="en-US" dirty="0">
                <a:solidFill>
                  <a:schemeClr val="accent2"/>
                </a:solidFill>
              </a:rPr>
              <a:t>ident ;$</a:t>
            </a:r>
          </a:p>
          <a:p>
            <a:pPr eaLnBrk="1" hangingPunct="1">
              <a:buFontTx/>
              <a:buNone/>
            </a:pPr>
            <a:r>
              <a:rPr lang="en-US" dirty="0">
                <a:solidFill>
                  <a:schemeClr val="hlink"/>
                </a:solidFill>
              </a:rPr>
              <a:t>dec</a:t>
            </a:r>
            <a:r>
              <a:rPr lang="en-US" dirty="0"/>
              <a:t> ::= </a:t>
            </a:r>
            <a:r>
              <a:rPr lang="en-US" dirty="0">
                <a:solidFill>
                  <a:schemeClr val="accent2"/>
                </a:solidFill>
              </a:rPr>
              <a:t>procedure</a:t>
            </a:r>
            <a:r>
              <a:rPr lang="en-US" dirty="0"/>
              <a:t> </a:t>
            </a:r>
            <a:r>
              <a:rPr lang="en-US" dirty="0">
                <a:solidFill>
                  <a:schemeClr val="accent2"/>
                </a:solidFill>
              </a:rPr>
              <a:t>ident (</a:t>
            </a:r>
            <a:r>
              <a:rPr lang="en-US" dirty="0"/>
              <a:t> </a:t>
            </a:r>
            <a:r>
              <a:rPr lang="en-US" dirty="0">
                <a:solidFill>
                  <a:schemeClr val="hlink"/>
                </a:solidFill>
              </a:rPr>
              <a:t>formals</a:t>
            </a:r>
            <a:r>
              <a:rPr lang="en-US" dirty="0"/>
              <a:t> </a:t>
            </a:r>
            <a:r>
              <a:rPr lang="en-US" dirty="0">
                <a:solidFill>
                  <a:schemeClr val="accent2"/>
                </a:solidFill>
              </a:rPr>
              <a:t>) body ;$</a:t>
            </a:r>
          </a:p>
          <a:p>
            <a:pPr eaLnBrk="1" hangingPunct="1">
              <a:buFontTx/>
              <a:buNone/>
            </a:pPr>
            <a:r>
              <a:rPr lang="en-US" dirty="0">
                <a:solidFill>
                  <a:schemeClr val="hlink"/>
                </a:solidFill>
              </a:rPr>
              <a:t>type</a:t>
            </a:r>
            <a:r>
              <a:rPr lang="en-US" dirty="0">
                <a:solidFill>
                  <a:schemeClr val="accent2"/>
                </a:solidFill>
              </a:rPr>
              <a:t> </a:t>
            </a:r>
            <a:r>
              <a:rPr lang="en-US" dirty="0"/>
              <a:t>::=</a:t>
            </a:r>
            <a:r>
              <a:rPr lang="en-US" dirty="0">
                <a:solidFill>
                  <a:schemeClr val="accent2"/>
                </a:solidFill>
              </a:rPr>
              <a:t> </a:t>
            </a:r>
            <a:r>
              <a:rPr lang="en-US" dirty="0" err="1">
                <a:solidFill>
                  <a:schemeClr val="accent2"/>
                </a:solidFill>
              </a:rPr>
              <a:t>int</a:t>
            </a:r>
            <a:r>
              <a:rPr lang="en-US" dirty="0">
                <a:solidFill>
                  <a:schemeClr val="accent2"/>
                </a:solidFill>
              </a:rPr>
              <a:t> </a:t>
            </a:r>
            <a:r>
              <a:rPr lang="en-US" dirty="0"/>
              <a:t>|</a:t>
            </a:r>
            <a:r>
              <a:rPr lang="en-US" dirty="0">
                <a:solidFill>
                  <a:schemeClr val="accent2"/>
                </a:solidFill>
              </a:rPr>
              <a:t> bool</a:t>
            </a:r>
          </a:p>
          <a:p>
            <a:pPr eaLnBrk="1" hangingPunct="1">
              <a:buFontTx/>
              <a:buNone/>
            </a:pPr>
            <a:r>
              <a:rPr lang="en-US" dirty="0">
                <a:solidFill>
                  <a:schemeClr val="hlink"/>
                </a:solidFill>
              </a:rPr>
              <a:t>modifier</a:t>
            </a:r>
            <a:r>
              <a:rPr lang="en-US" dirty="0">
                <a:solidFill>
                  <a:schemeClr val="accent2"/>
                </a:solidFill>
              </a:rPr>
              <a:t> </a:t>
            </a:r>
            <a:r>
              <a:rPr lang="en-US" dirty="0"/>
              <a:t>::=</a:t>
            </a:r>
            <a:r>
              <a:rPr lang="en-US" dirty="0">
                <a:solidFill>
                  <a:schemeClr val="accent2"/>
                </a:solidFill>
              </a:rPr>
              <a:t> public </a:t>
            </a:r>
            <a:r>
              <a:rPr lang="en-US" dirty="0"/>
              <a:t>|</a:t>
            </a:r>
            <a:r>
              <a:rPr lang="en-US" dirty="0">
                <a:solidFill>
                  <a:schemeClr val="accent2"/>
                </a:solidFill>
              </a:rPr>
              <a:t> </a:t>
            </a:r>
            <a:r>
              <a:rPr lang="el-GR" dirty="0">
                <a:solidFill>
                  <a:schemeClr val="accent2"/>
                </a:solidFill>
                <a:cs typeface="Arial" charset="0"/>
              </a:rPr>
              <a:t>ε</a:t>
            </a:r>
            <a:endParaRPr lang="en-US" dirty="0">
              <a:solidFill>
                <a:schemeClr val="accent2"/>
              </a:solidFill>
              <a:cs typeface="Arial" charset="0"/>
            </a:endParaRPr>
          </a:p>
          <a:p>
            <a:pPr eaLnBrk="1" hangingPunct="1">
              <a:buFontTx/>
              <a:buNone/>
            </a:pPr>
            <a:r>
              <a:rPr lang="en-US" dirty="0">
                <a:solidFill>
                  <a:schemeClr val="hlink"/>
                </a:solidFill>
                <a:cs typeface="Arial" charset="0"/>
              </a:rPr>
              <a:t>formals</a:t>
            </a:r>
            <a:r>
              <a:rPr lang="en-US" dirty="0">
                <a:solidFill>
                  <a:schemeClr val="accent2"/>
                </a:solidFill>
                <a:cs typeface="Arial" charset="0"/>
              </a:rPr>
              <a:t> ::= </a:t>
            </a:r>
            <a:r>
              <a:rPr lang="el-GR" dirty="0">
                <a:solidFill>
                  <a:schemeClr val="accent2"/>
                </a:solidFill>
                <a:cs typeface="Arial" charset="0"/>
              </a:rPr>
              <a:t>ε</a:t>
            </a:r>
            <a:r>
              <a:rPr lang="en-US" dirty="0">
                <a:solidFill>
                  <a:schemeClr val="accent2"/>
                </a:solidFill>
                <a:cs typeface="Arial" charset="0"/>
              </a:rPr>
              <a:t> </a:t>
            </a:r>
            <a:r>
              <a:rPr lang="en-US" dirty="0">
                <a:cs typeface="Arial" charset="0"/>
              </a:rPr>
              <a:t>|</a:t>
            </a:r>
            <a:r>
              <a:rPr lang="en-US" dirty="0">
                <a:solidFill>
                  <a:schemeClr val="accent2"/>
                </a:solidFill>
                <a:cs typeface="Arial" charset="0"/>
              </a:rPr>
              <a:t>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r>
              <a:rPr lang="en-US" dirty="0">
                <a:solidFill>
                  <a:schemeClr val="accent2"/>
                </a:solidFill>
                <a:cs typeface="Arial" charset="0"/>
              </a:rPr>
              <a:t> , </a:t>
            </a:r>
            <a:r>
              <a:rPr lang="en-US" dirty="0">
                <a:solidFill>
                  <a:schemeClr val="hlink"/>
                </a:solidFill>
                <a:cs typeface="Arial" charset="0"/>
              </a:rPr>
              <a:t>type</a:t>
            </a:r>
            <a:r>
              <a:rPr lang="en-US" dirty="0">
                <a:solidFill>
                  <a:schemeClr val="accent2"/>
                </a:solidFill>
                <a:cs typeface="Arial" charset="0"/>
              </a:rPr>
              <a:t> ident </a:t>
            </a:r>
            <a:r>
              <a:rPr lang="en-US" dirty="0">
                <a:cs typeface="Arial" charset="0"/>
              </a:rPr>
              <a:t>)*</a:t>
            </a:r>
          </a:p>
          <a:p>
            <a:pPr eaLnBrk="1" hangingPunct="1">
              <a:buFontTx/>
              <a:buNone/>
            </a:pPr>
            <a:r>
              <a:rPr lang="en-US" sz="1600" dirty="0">
                <a:cs typeface="Arial" charset="0"/>
              </a:rPr>
              <a:t>----------------------------</a:t>
            </a:r>
          </a:p>
          <a:p>
            <a:pPr eaLnBrk="1" hangingPunct="1">
              <a:buFontTx/>
              <a:buNone/>
            </a:pPr>
            <a:r>
              <a:rPr lang="en-US" sz="1800" dirty="0"/>
              <a:t>PREDICT (</a:t>
            </a:r>
            <a:r>
              <a:rPr lang="en-US" sz="1800" dirty="0">
                <a:solidFill>
                  <a:schemeClr val="hlink"/>
                </a:solidFill>
              </a:rPr>
              <a:t> formals </a:t>
            </a:r>
            <a:r>
              <a:rPr lang="en-US" sz="1800" dirty="0">
                <a:solidFill>
                  <a:schemeClr val="accent2"/>
                </a:solidFill>
              </a:rPr>
              <a:t> </a:t>
            </a:r>
            <a:r>
              <a:rPr lang="en-US" sz="1800" dirty="0"/>
              <a:t>::=</a:t>
            </a:r>
            <a:r>
              <a:rPr lang="en-US" sz="1800" dirty="0">
                <a:solidFill>
                  <a:schemeClr val="accent2"/>
                </a:solidFill>
              </a:rPr>
              <a:t> </a:t>
            </a:r>
            <a:r>
              <a:rPr lang="en-US" sz="1800" dirty="0">
                <a:solidFill>
                  <a:schemeClr val="hlink"/>
                </a:solidFill>
                <a:cs typeface="Arial" charset="0"/>
              </a:rPr>
              <a:t>type</a:t>
            </a:r>
            <a:r>
              <a:rPr lang="en-US" sz="1800" dirty="0">
                <a:solidFill>
                  <a:schemeClr val="accent2"/>
                </a:solidFill>
                <a:cs typeface="Arial" charset="0"/>
              </a:rPr>
              <a:t> ident </a:t>
            </a:r>
            <a:r>
              <a:rPr lang="en-US" sz="1800" dirty="0">
                <a:cs typeface="Arial" charset="0"/>
              </a:rPr>
              <a:t>(</a:t>
            </a:r>
            <a:r>
              <a:rPr lang="en-US" sz="1800" dirty="0">
                <a:solidFill>
                  <a:schemeClr val="accent2"/>
                </a:solidFill>
                <a:cs typeface="Arial" charset="0"/>
              </a:rPr>
              <a:t> , </a:t>
            </a:r>
            <a:r>
              <a:rPr lang="en-US" sz="1800" dirty="0">
                <a:solidFill>
                  <a:schemeClr val="hlink"/>
                </a:solidFill>
                <a:cs typeface="Arial" charset="0"/>
              </a:rPr>
              <a:t>type</a:t>
            </a:r>
            <a:r>
              <a:rPr lang="en-US" sz="1800" dirty="0">
                <a:solidFill>
                  <a:schemeClr val="accent2"/>
                </a:solidFill>
                <a:cs typeface="Arial" charset="0"/>
              </a:rPr>
              <a:t> ident </a:t>
            </a:r>
            <a:r>
              <a:rPr lang="en-US" sz="1800" dirty="0">
                <a:cs typeface="Arial" charset="0"/>
              </a:rPr>
              <a:t>)*</a:t>
            </a:r>
            <a:r>
              <a:rPr lang="en-US" sz="1800" dirty="0">
                <a:solidFill>
                  <a:schemeClr val="accent2"/>
                </a:solidFill>
              </a:rPr>
              <a:t> </a:t>
            </a:r>
            <a:r>
              <a:rPr lang="en-US" sz="1800" dirty="0"/>
              <a:t>) = </a:t>
            </a:r>
            <a:r>
              <a:rPr lang="en-US" sz="1800" dirty="0">
                <a:cs typeface="Arial" charset="0"/>
              </a:rPr>
              <a:t>  </a:t>
            </a:r>
            <a:r>
              <a:rPr lang="en-US" sz="1800" b="1" dirty="0">
                <a:cs typeface="Arial" charset="0"/>
              </a:rPr>
              <a:t>{ </a:t>
            </a:r>
            <a:r>
              <a:rPr lang="en-US" sz="1800" b="1" dirty="0">
                <a:solidFill>
                  <a:schemeClr val="accent2"/>
                </a:solidFill>
                <a:cs typeface="Arial" charset="0"/>
              </a:rPr>
              <a:t>int</a:t>
            </a:r>
            <a:r>
              <a:rPr lang="en-US" sz="1800" b="1" dirty="0">
                <a:cs typeface="Arial" charset="0"/>
              </a:rPr>
              <a:t>,</a:t>
            </a:r>
            <a:r>
              <a:rPr lang="en-US" sz="1800" b="1" dirty="0">
                <a:solidFill>
                  <a:schemeClr val="accent2"/>
                </a:solidFill>
                <a:cs typeface="Arial" charset="0"/>
              </a:rPr>
              <a:t> bool </a:t>
            </a:r>
            <a:r>
              <a:rPr lang="en-US" sz="1800" dirty="0">
                <a:cs typeface="Arial" charset="0"/>
              </a:rPr>
              <a:t>}</a:t>
            </a:r>
            <a:endParaRPr lang="en-US" sz="1800" dirty="0"/>
          </a:p>
          <a:p>
            <a:pPr eaLnBrk="1" hangingPunct="1">
              <a:buFontTx/>
              <a:buNone/>
            </a:pPr>
            <a:r>
              <a:rPr lang="en-US" sz="1800" dirty="0"/>
              <a:t>PREDICT (</a:t>
            </a:r>
            <a:r>
              <a:rPr lang="en-US" sz="1800" dirty="0">
                <a:solidFill>
                  <a:schemeClr val="hlink"/>
                </a:solidFill>
              </a:rPr>
              <a:t>formals</a:t>
            </a:r>
            <a:r>
              <a:rPr lang="en-US" sz="1800" dirty="0">
                <a:solidFill>
                  <a:schemeClr val="accent2"/>
                </a:solidFill>
              </a:rPr>
              <a:t> </a:t>
            </a:r>
            <a:r>
              <a:rPr lang="en-US" sz="1800" dirty="0"/>
              <a:t>::=</a:t>
            </a:r>
            <a:r>
              <a:rPr lang="en-US" sz="1800" dirty="0">
                <a:solidFill>
                  <a:schemeClr val="accent2"/>
                </a:solidFill>
              </a:rPr>
              <a:t>  </a:t>
            </a:r>
            <a:r>
              <a:rPr lang="el-GR" sz="1800" dirty="0">
                <a:solidFill>
                  <a:schemeClr val="accent2"/>
                </a:solidFill>
                <a:cs typeface="Arial" charset="0"/>
              </a:rPr>
              <a:t>ε</a:t>
            </a:r>
            <a:r>
              <a:rPr lang="en-US" sz="1800" dirty="0">
                <a:solidFill>
                  <a:schemeClr val="accent2"/>
                </a:solidFill>
                <a:cs typeface="Arial" charset="0"/>
              </a:rPr>
              <a:t> </a:t>
            </a:r>
            <a:r>
              <a:rPr lang="en-US" sz="1800" dirty="0">
                <a:cs typeface="Arial" charset="0"/>
              </a:rPr>
              <a:t>)</a:t>
            </a:r>
            <a:r>
              <a:rPr lang="en-US" sz="1800" dirty="0">
                <a:solidFill>
                  <a:schemeClr val="accent2"/>
                </a:solidFill>
                <a:cs typeface="Arial" charset="0"/>
              </a:rPr>
              <a:t> </a:t>
            </a:r>
            <a:r>
              <a:rPr lang="en-US" sz="1800" dirty="0">
                <a:cs typeface="Arial" charset="0"/>
              </a:rPr>
              <a:t>=</a:t>
            </a:r>
            <a:r>
              <a:rPr lang="en-US" sz="1800" dirty="0"/>
              <a:t> FOLLOW(</a:t>
            </a:r>
            <a:r>
              <a:rPr lang="en-US" sz="1800" dirty="0">
                <a:solidFill>
                  <a:schemeClr val="hlink"/>
                </a:solidFill>
              </a:rPr>
              <a:t>formals</a:t>
            </a:r>
            <a:r>
              <a:rPr lang="en-US" sz="1800" dirty="0"/>
              <a:t>) = </a:t>
            </a:r>
            <a:r>
              <a:rPr lang="en-US" sz="1600" b="1" dirty="0">
                <a:cs typeface="Arial" charset="0"/>
              </a:rPr>
              <a:t>{ </a:t>
            </a:r>
            <a:r>
              <a:rPr lang="en-US" sz="1600" b="1" dirty="0">
                <a:solidFill>
                  <a:schemeClr val="accent2"/>
                </a:solidFill>
                <a:cs typeface="Arial" charset="0"/>
              </a:rPr>
              <a:t>) </a:t>
            </a:r>
            <a:r>
              <a:rPr lang="en-US" sz="1600" b="1" dirty="0">
                <a:cs typeface="Arial" charset="0"/>
              </a:rPr>
              <a:t>}</a:t>
            </a:r>
          </a:p>
          <a:p>
            <a:pPr eaLnBrk="1" hangingPunct="1"/>
            <a:endParaRPr lang="en-US" sz="2800" dirty="0"/>
          </a:p>
        </p:txBody>
      </p:sp>
      <p:sp>
        <p:nvSpPr>
          <p:cNvPr id="74754" name="Slide Number Placeholder 5"/>
          <p:cNvSpPr>
            <a:spLocks noGrp="1"/>
          </p:cNvSpPr>
          <p:nvPr>
            <p:ph type="sldNum" sz="quarter" idx="12"/>
          </p:nvPr>
        </p:nvSpPr>
        <p:spPr>
          <a:noFill/>
        </p:spPr>
        <p:txBody>
          <a:bodyPr/>
          <a:lstStyle/>
          <a:p>
            <a:fld id="{1A36DE31-386A-47F0-AF46-003B4BCB138D}"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881829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idx="1"/>
          </p:nvPr>
        </p:nvSpPr>
        <p:spPr>
          <a:xfrm>
            <a:off x="457200" y="1048555"/>
            <a:ext cx="8229600" cy="5592763"/>
          </a:xfrm>
        </p:spPr>
        <p:txBody>
          <a:bodyPr/>
          <a:lstStyle/>
          <a:p>
            <a:pPr eaLnBrk="1" hangingPunct="1">
              <a:buFontTx/>
              <a:buNone/>
            </a:pPr>
            <a:r>
              <a:rPr lang="en-US" sz="2400" dirty="0">
                <a:solidFill>
                  <a:schemeClr val="hlink"/>
                </a:solidFill>
              </a:rPr>
              <a:t>dec</a:t>
            </a:r>
            <a:r>
              <a:rPr lang="en-US" sz="2400" dirty="0"/>
              <a:t> ::= </a:t>
            </a:r>
            <a:r>
              <a:rPr lang="en-US" sz="2400" dirty="0">
                <a:solidFill>
                  <a:schemeClr val="hlink"/>
                </a:solidFill>
              </a:rPr>
              <a:t>modifier type</a:t>
            </a:r>
            <a:r>
              <a:rPr lang="en-US" sz="2400" dirty="0"/>
              <a:t> </a:t>
            </a:r>
            <a:r>
              <a:rPr lang="en-US" sz="2400" dirty="0">
                <a:solidFill>
                  <a:schemeClr val="accent2"/>
                </a:solidFill>
              </a:rPr>
              <a:t>ident ;$</a:t>
            </a:r>
          </a:p>
          <a:p>
            <a:pPr eaLnBrk="1" hangingPunct="1">
              <a:buFontTx/>
              <a:buNone/>
            </a:pPr>
            <a:r>
              <a:rPr lang="en-US" sz="2400" dirty="0">
                <a:solidFill>
                  <a:schemeClr val="hlink"/>
                </a:solidFill>
              </a:rPr>
              <a:t>dec</a:t>
            </a:r>
            <a:r>
              <a:rPr lang="en-US" sz="2400" dirty="0"/>
              <a:t> ::= </a:t>
            </a:r>
            <a:r>
              <a:rPr lang="en-US" sz="2400" dirty="0">
                <a:solidFill>
                  <a:schemeClr val="accent2"/>
                </a:solidFill>
              </a:rPr>
              <a:t>procedure</a:t>
            </a:r>
            <a:r>
              <a:rPr lang="en-US" sz="2400" dirty="0"/>
              <a:t> </a:t>
            </a:r>
            <a:r>
              <a:rPr lang="en-US" sz="2400" dirty="0">
                <a:solidFill>
                  <a:schemeClr val="accent2"/>
                </a:solidFill>
              </a:rPr>
              <a:t>ident (</a:t>
            </a:r>
            <a:r>
              <a:rPr lang="en-US" sz="2400" dirty="0"/>
              <a:t> </a:t>
            </a:r>
            <a:r>
              <a:rPr lang="en-US" sz="2400" dirty="0">
                <a:solidFill>
                  <a:schemeClr val="hlink"/>
                </a:solidFill>
              </a:rPr>
              <a:t>formals</a:t>
            </a:r>
            <a:r>
              <a:rPr lang="en-US" sz="2400" dirty="0"/>
              <a:t> </a:t>
            </a:r>
            <a:r>
              <a:rPr lang="en-US" sz="2400" dirty="0">
                <a:solidFill>
                  <a:schemeClr val="accent2"/>
                </a:solidFill>
              </a:rPr>
              <a:t>) body ;$</a:t>
            </a:r>
          </a:p>
          <a:p>
            <a:pPr eaLnBrk="1" hangingPunct="1">
              <a:buFontTx/>
              <a:buNone/>
            </a:pPr>
            <a:r>
              <a:rPr lang="en-US" sz="2400" dirty="0">
                <a:solidFill>
                  <a:schemeClr val="hlink"/>
                </a:solidFill>
              </a:rPr>
              <a:t>type</a:t>
            </a:r>
            <a:r>
              <a:rPr lang="en-US" sz="2400" dirty="0">
                <a:solidFill>
                  <a:schemeClr val="accent2"/>
                </a:solidFill>
              </a:rPr>
              <a:t> </a:t>
            </a:r>
            <a:r>
              <a:rPr lang="en-US" sz="2400" dirty="0"/>
              <a:t>::=</a:t>
            </a:r>
            <a:r>
              <a:rPr lang="en-US" sz="2400" dirty="0">
                <a:solidFill>
                  <a:schemeClr val="accent2"/>
                </a:solidFill>
              </a:rPr>
              <a:t> </a:t>
            </a:r>
            <a:r>
              <a:rPr lang="en-US" sz="2400" dirty="0" err="1">
                <a:solidFill>
                  <a:schemeClr val="accent2"/>
                </a:solidFill>
              </a:rPr>
              <a:t>int</a:t>
            </a:r>
            <a:r>
              <a:rPr lang="en-US" sz="2400" dirty="0">
                <a:solidFill>
                  <a:schemeClr val="accent2"/>
                </a:solidFill>
              </a:rPr>
              <a:t> </a:t>
            </a:r>
            <a:r>
              <a:rPr lang="en-US" sz="2400" dirty="0"/>
              <a:t>|</a:t>
            </a:r>
            <a:r>
              <a:rPr lang="en-US" sz="2400" dirty="0">
                <a:solidFill>
                  <a:schemeClr val="accent2"/>
                </a:solidFill>
              </a:rPr>
              <a:t> bool</a:t>
            </a:r>
          </a:p>
          <a:p>
            <a:pPr eaLnBrk="1" hangingPunct="1">
              <a:buFontTx/>
              <a:buNone/>
            </a:pPr>
            <a:r>
              <a:rPr lang="en-US" sz="2400" dirty="0">
                <a:solidFill>
                  <a:schemeClr val="hlink"/>
                </a:solidFill>
              </a:rPr>
              <a:t>modifier</a:t>
            </a:r>
            <a:r>
              <a:rPr lang="en-US" sz="2400" dirty="0">
                <a:solidFill>
                  <a:schemeClr val="accent2"/>
                </a:solidFill>
              </a:rPr>
              <a:t> </a:t>
            </a:r>
            <a:r>
              <a:rPr lang="en-US" sz="2400" dirty="0"/>
              <a:t>::=</a:t>
            </a:r>
            <a:r>
              <a:rPr lang="en-US" sz="2400" dirty="0">
                <a:solidFill>
                  <a:schemeClr val="accent2"/>
                </a:solidFill>
              </a:rPr>
              <a:t> public </a:t>
            </a:r>
            <a:r>
              <a:rPr lang="en-US" sz="2400" dirty="0"/>
              <a:t>|</a:t>
            </a:r>
            <a:r>
              <a:rPr lang="en-US" sz="2400" dirty="0">
                <a:solidFill>
                  <a:schemeClr val="accent2"/>
                </a:solidFill>
              </a:rPr>
              <a:t> </a:t>
            </a:r>
            <a:r>
              <a:rPr lang="el-GR" sz="2400" dirty="0">
                <a:solidFill>
                  <a:schemeClr val="accent2"/>
                </a:solidFill>
                <a:cs typeface="Arial" charset="0"/>
              </a:rPr>
              <a:t>ε</a:t>
            </a:r>
            <a:endParaRPr lang="en-US" sz="2400" dirty="0">
              <a:solidFill>
                <a:schemeClr val="accent2"/>
              </a:solidFill>
              <a:cs typeface="Arial" charset="0"/>
            </a:endParaRPr>
          </a:p>
          <a:p>
            <a:pPr eaLnBrk="1" hangingPunct="1">
              <a:buFontTx/>
              <a:buNone/>
            </a:pPr>
            <a:r>
              <a:rPr lang="en-US" sz="2400" dirty="0">
                <a:solidFill>
                  <a:schemeClr val="hlink"/>
                </a:solidFill>
                <a:cs typeface="Arial" charset="0"/>
              </a:rPr>
              <a:t>formals</a:t>
            </a:r>
            <a:r>
              <a:rPr lang="en-US" sz="2400" dirty="0">
                <a:solidFill>
                  <a:schemeClr val="accent2"/>
                </a:solidFill>
                <a:cs typeface="Arial" charset="0"/>
              </a:rPr>
              <a:t> ::= </a:t>
            </a:r>
            <a:r>
              <a:rPr lang="el-GR" sz="2400" dirty="0">
                <a:solidFill>
                  <a:schemeClr val="accent2"/>
                </a:solidFill>
                <a:cs typeface="Arial" charset="0"/>
              </a:rPr>
              <a:t>ε</a:t>
            </a:r>
            <a:r>
              <a:rPr lang="en-US" sz="2400" dirty="0">
                <a:solidFill>
                  <a:schemeClr val="accent2"/>
                </a:solidFill>
                <a:cs typeface="Arial" charset="0"/>
              </a:rPr>
              <a:t> </a:t>
            </a:r>
            <a:r>
              <a:rPr lang="en-US" sz="2400" dirty="0">
                <a:cs typeface="Arial" charset="0"/>
              </a:rPr>
              <a:t>|</a:t>
            </a:r>
            <a:r>
              <a:rPr lang="en-US" sz="2400" dirty="0">
                <a:solidFill>
                  <a:schemeClr val="accent2"/>
                </a:solidFill>
                <a:cs typeface="Arial" charset="0"/>
              </a:rPr>
              <a:t> </a:t>
            </a:r>
            <a:r>
              <a:rPr lang="en-US" sz="2400" dirty="0">
                <a:solidFill>
                  <a:schemeClr val="hlink"/>
                </a:solidFill>
                <a:cs typeface="Arial" charset="0"/>
              </a:rPr>
              <a:t>type</a:t>
            </a:r>
            <a:r>
              <a:rPr lang="en-US" sz="2400" dirty="0">
                <a:solidFill>
                  <a:schemeClr val="accent2"/>
                </a:solidFill>
                <a:cs typeface="Arial" charset="0"/>
              </a:rPr>
              <a:t> ident </a:t>
            </a:r>
            <a:r>
              <a:rPr lang="en-US" sz="2400" dirty="0">
                <a:cs typeface="Arial" charset="0"/>
              </a:rPr>
              <a:t>(</a:t>
            </a:r>
            <a:r>
              <a:rPr lang="en-US" sz="2400" dirty="0">
                <a:solidFill>
                  <a:schemeClr val="accent2"/>
                </a:solidFill>
                <a:cs typeface="Arial" charset="0"/>
              </a:rPr>
              <a:t> , </a:t>
            </a:r>
            <a:r>
              <a:rPr lang="en-US" sz="2400" dirty="0">
                <a:solidFill>
                  <a:schemeClr val="hlink"/>
                </a:solidFill>
                <a:cs typeface="Arial" charset="0"/>
              </a:rPr>
              <a:t>type</a:t>
            </a:r>
            <a:r>
              <a:rPr lang="en-US" sz="2400" dirty="0">
                <a:solidFill>
                  <a:schemeClr val="accent2"/>
                </a:solidFill>
                <a:cs typeface="Arial" charset="0"/>
              </a:rPr>
              <a:t> ident </a:t>
            </a:r>
            <a:r>
              <a:rPr lang="en-US" sz="2400" dirty="0">
                <a:cs typeface="Arial" charset="0"/>
              </a:rPr>
              <a:t>)*</a:t>
            </a:r>
          </a:p>
          <a:p>
            <a:pPr eaLnBrk="1" hangingPunct="1">
              <a:buFontTx/>
              <a:buNone/>
            </a:pPr>
            <a:r>
              <a:rPr lang="en-US" sz="1800" dirty="0">
                <a:cs typeface="Arial" charset="0"/>
              </a:rPr>
              <a:t>----------------------------</a:t>
            </a:r>
          </a:p>
          <a:p>
            <a:pPr eaLnBrk="1" hangingPunct="1">
              <a:buFontTx/>
              <a:buNone/>
            </a:pPr>
            <a:endParaRPr lang="en-US" sz="1800" dirty="0">
              <a:cs typeface="Arial" charset="0"/>
            </a:endParaRPr>
          </a:p>
          <a:p>
            <a:pPr eaLnBrk="1" hangingPunct="1">
              <a:buFontTx/>
              <a:buNone/>
            </a:pPr>
            <a:r>
              <a:rPr lang="en-US" sz="3200" dirty="0">
                <a:cs typeface="Arial" charset="0"/>
              </a:rPr>
              <a:t>This grammar is LL(1)</a:t>
            </a:r>
          </a:p>
          <a:p>
            <a:pPr eaLnBrk="1" hangingPunct="1"/>
            <a:endParaRPr lang="en-US" sz="2800" dirty="0"/>
          </a:p>
        </p:txBody>
      </p:sp>
      <p:sp>
        <p:nvSpPr>
          <p:cNvPr id="75778" name="Slide Number Placeholder 5"/>
          <p:cNvSpPr>
            <a:spLocks noGrp="1"/>
          </p:cNvSpPr>
          <p:nvPr>
            <p:ph type="sldNum" sz="quarter" idx="12"/>
          </p:nvPr>
        </p:nvSpPr>
        <p:spPr>
          <a:noFill/>
        </p:spPr>
        <p:txBody>
          <a:bodyPr/>
          <a:lstStyle/>
          <a:p>
            <a:fld id="{71B4D1DE-62EF-402F-A769-92145F686FB5}"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2368962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idx="1"/>
          </p:nvPr>
        </p:nvSpPr>
        <p:spPr>
          <a:xfrm>
            <a:off x="457200" y="829614"/>
            <a:ext cx="5196625" cy="5592763"/>
          </a:xfrm>
        </p:spPr>
        <p:txBody>
          <a:bodyPr/>
          <a:lstStyle/>
          <a:p>
            <a:pPr eaLnBrk="1" hangingPunct="1">
              <a:buFontTx/>
              <a:buNone/>
              <a:tabLst>
                <a:tab pos="2466975" algn="l"/>
              </a:tabLst>
            </a:pPr>
            <a:r>
              <a:rPr lang="en-US" sz="1600" dirty="0" err="1">
                <a:solidFill>
                  <a:schemeClr val="hlink"/>
                </a:solidFill>
              </a:rPr>
              <a:t>dec</a:t>
            </a:r>
            <a:r>
              <a:rPr lang="en-US" sz="1600" dirty="0"/>
              <a:t> ::= </a:t>
            </a:r>
            <a:r>
              <a:rPr lang="en-US" sz="1600" dirty="0">
                <a:solidFill>
                  <a:schemeClr val="hlink"/>
                </a:solidFill>
              </a:rPr>
              <a:t>modifier type</a:t>
            </a:r>
            <a:r>
              <a:rPr lang="en-US" sz="1600" dirty="0"/>
              <a:t> </a:t>
            </a:r>
            <a:r>
              <a:rPr lang="en-US" sz="1600" dirty="0">
                <a:solidFill>
                  <a:schemeClr val="accent2"/>
                </a:solidFill>
              </a:rPr>
              <a:t>ident ; </a:t>
            </a:r>
            <a:r>
              <a:rPr lang="en-US" sz="1600" u="sng" dirty="0">
                <a:solidFill>
                  <a:srgbClr val="00B050"/>
                </a:solidFill>
              </a:rPr>
              <a:t>{ public, </a:t>
            </a:r>
            <a:r>
              <a:rPr lang="en-US" sz="1600" u="sng" dirty="0" err="1">
                <a:solidFill>
                  <a:srgbClr val="00B050"/>
                </a:solidFill>
              </a:rPr>
              <a:t>int</a:t>
            </a:r>
            <a:r>
              <a:rPr lang="en-US" sz="1600" u="sng" dirty="0">
                <a:solidFill>
                  <a:srgbClr val="00B050"/>
                </a:solidFill>
              </a:rPr>
              <a:t>, bool }</a:t>
            </a:r>
          </a:p>
          <a:p>
            <a:pPr eaLnBrk="1" hangingPunct="1">
              <a:buFontTx/>
              <a:buNone/>
              <a:tabLst>
                <a:tab pos="2466975" algn="l"/>
              </a:tabLst>
            </a:pPr>
            <a:r>
              <a:rPr lang="en-US" sz="1600" dirty="0">
                <a:solidFill>
                  <a:schemeClr val="hlink"/>
                </a:solidFill>
              </a:rPr>
              <a:t>dec</a:t>
            </a:r>
            <a:r>
              <a:rPr lang="en-US" sz="1600" dirty="0"/>
              <a:t> ::= </a:t>
            </a:r>
            <a:r>
              <a:rPr lang="en-US" sz="1600" dirty="0">
                <a:solidFill>
                  <a:schemeClr val="accent2"/>
                </a:solidFill>
              </a:rPr>
              <a:t>procedure</a:t>
            </a:r>
            <a:r>
              <a:rPr lang="en-US" sz="1600" dirty="0"/>
              <a:t> </a:t>
            </a:r>
            <a:r>
              <a:rPr lang="en-US" sz="1600" dirty="0">
                <a:solidFill>
                  <a:schemeClr val="accent2"/>
                </a:solidFill>
              </a:rPr>
              <a:t>ident (</a:t>
            </a:r>
            <a:r>
              <a:rPr lang="en-US" sz="1600" dirty="0"/>
              <a:t> </a:t>
            </a:r>
            <a:r>
              <a:rPr lang="en-US" sz="1600" dirty="0">
                <a:solidFill>
                  <a:schemeClr val="hlink"/>
                </a:solidFill>
              </a:rPr>
              <a:t>formals</a:t>
            </a:r>
            <a:r>
              <a:rPr lang="en-US" sz="1600" dirty="0"/>
              <a:t> </a:t>
            </a:r>
            <a:r>
              <a:rPr lang="en-US" sz="1600" dirty="0">
                <a:solidFill>
                  <a:schemeClr val="accent2"/>
                </a:solidFill>
              </a:rPr>
              <a:t>) body ; </a:t>
            </a:r>
            <a:r>
              <a:rPr lang="en-US" sz="1600" u="sng" dirty="0">
                <a:solidFill>
                  <a:srgbClr val="00B050"/>
                </a:solidFill>
              </a:rPr>
              <a:t>{ procedure }</a:t>
            </a:r>
            <a:r>
              <a:rPr lang="en-US" sz="1600" dirty="0">
                <a:solidFill>
                  <a:srgbClr val="00B050"/>
                </a:solidFill>
              </a:rPr>
              <a:t> </a:t>
            </a:r>
            <a:endParaRPr lang="en-US" sz="1400" dirty="0">
              <a:solidFill>
                <a:srgbClr val="00B050"/>
              </a:solidFill>
            </a:endParaRPr>
          </a:p>
          <a:p>
            <a:pPr eaLnBrk="1" hangingPunct="1">
              <a:buFontTx/>
              <a:buNone/>
              <a:tabLst>
                <a:tab pos="2466975" algn="l"/>
              </a:tabLst>
            </a:pPr>
            <a:r>
              <a:rPr lang="en-US" sz="1600" dirty="0">
                <a:solidFill>
                  <a:schemeClr val="hlink"/>
                </a:solidFill>
              </a:rPr>
              <a:t>type</a:t>
            </a:r>
            <a:r>
              <a:rPr lang="en-US" sz="1600" dirty="0">
                <a:solidFill>
                  <a:schemeClr val="accent2"/>
                </a:solidFill>
              </a:rPr>
              <a:t> </a:t>
            </a:r>
            <a:r>
              <a:rPr lang="en-US" sz="1600" dirty="0"/>
              <a:t>::=</a:t>
            </a:r>
            <a:r>
              <a:rPr lang="en-US" sz="1600" dirty="0">
                <a:solidFill>
                  <a:schemeClr val="accent2"/>
                </a:solidFill>
              </a:rPr>
              <a:t> </a:t>
            </a:r>
            <a:r>
              <a:rPr lang="en-US" sz="1600" dirty="0" err="1">
                <a:solidFill>
                  <a:schemeClr val="accent2"/>
                </a:solidFill>
              </a:rPr>
              <a:t>int</a:t>
            </a:r>
            <a:r>
              <a:rPr lang="en-US" sz="1600" dirty="0">
                <a:solidFill>
                  <a:schemeClr val="accent2"/>
                </a:solidFill>
              </a:rPr>
              <a:t> </a:t>
            </a:r>
            <a:r>
              <a:rPr lang="en-US" sz="1600" u="sng" dirty="0">
                <a:solidFill>
                  <a:srgbClr val="00B050"/>
                </a:solidFill>
              </a:rPr>
              <a:t>{</a:t>
            </a:r>
            <a:r>
              <a:rPr lang="en-US" sz="1600" u="sng" dirty="0" err="1">
                <a:solidFill>
                  <a:srgbClr val="00B050"/>
                </a:solidFill>
              </a:rPr>
              <a:t>int</a:t>
            </a:r>
            <a:r>
              <a:rPr lang="en-US" sz="1600" u="sng" dirty="0">
                <a:solidFill>
                  <a:srgbClr val="00B050"/>
                </a:solidFill>
              </a:rPr>
              <a:t> }</a:t>
            </a:r>
            <a:r>
              <a:rPr lang="en-US" sz="1600" dirty="0">
                <a:solidFill>
                  <a:srgbClr val="00B050"/>
                </a:solidFill>
              </a:rPr>
              <a:t> </a:t>
            </a:r>
            <a:r>
              <a:rPr lang="en-US" sz="1600" dirty="0"/>
              <a:t>|</a:t>
            </a:r>
            <a:r>
              <a:rPr lang="en-US" sz="1600" dirty="0">
                <a:solidFill>
                  <a:schemeClr val="accent2"/>
                </a:solidFill>
              </a:rPr>
              <a:t> bool </a:t>
            </a:r>
            <a:r>
              <a:rPr lang="en-US" sz="1600" u="sng" dirty="0">
                <a:solidFill>
                  <a:srgbClr val="00B050"/>
                </a:solidFill>
              </a:rPr>
              <a:t>{ bool }</a:t>
            </a:r>
          </a:p>
          <a:p>
            <a:pPr eaLnBrk="1" hangingPunct="1">
              <a:buFontTx/>
              <a:buNone/>
              <a:tabLst>
                <a:tab pos="2466975" algn="l"/>
              </a:tabLst>
            </a:pPr>
            <a:r>
              <a:rPr lang="en-US" sz="1600" dirty="0">
                <a:solidFill>
                  <a:schemeClr val="hlink"/>
                </a:solidFill>
              </a:rPr>
              <a:t>modifier</a:t>
            </a:r>
            <a:r>
              <a:rPr lang="en-US" sz="1600" dirty="0">
                <a:solidFill>
                  <a:schemeClr val="accent2"/>
                </a:solidFill>
              </a:rPr>
              <a:t> </a:t>
            </a:r>
            <a:r>
              <a:rPr lang="en-US" sz="1600" dirty="0"/>
              <a:t>::=</a:t>
            </a:r>
            <a:r>
              <a:rPr lang="en-US" sz="1600" dirty="0">
                <a:solidFill>
                  <a:schemeClr val="accent2"/>
                </a:solidFill>
              </a:rPr>
              <a:t> public </a:t>
            </a:r>
            <a:r>
              <a:rPr lang="en-US" sz="1600" u="sng" dirty="0">
                <a:solidFill>
                  <a:srgbClr val="00B050"/>
                </a:solidFill>
              </a:rPr>
              <a:t>{ public }</a:t>
            </a:r>
          </a:p>
          <a:p>
            <a:pPr eaLnBrk="1" hangingPunct="1">
              <a:buFontTx/>
              <a:buNone/>
              <a:tabLst>
                <a:tab pos="2466975" algn="l"/>
              </a:tabLst>
            </a:pPr>
            <a:r>
              <a:rPr lang="en-US" sz="1600" dirty="0"/>
              <a:t>                 |</a:t>
            </a:r>
            <a:r>
              <a:rPr lang="en-US" sz="1600" dirty="0">
                <a:solidFill>
                  <a:schemeClr val="accent2"/>
                </a:solidFill>
              </a:rPr>
              <a:t> </a:t>
            </a:r>
            <a:r>
              <a:rPr lang="el-GR" sz="1600" dirty="0">
                <a:solidFill>
                  <a:schemeClr val="accent2"/>
                </a:solidFill>
                <a:cs typeface="Arial" charset="0"/>
              </a:rPr>
              <a:t>ε</a:t>
            </a:r>
            <a:r>
              <a:rPr lang="en-US" sz="1600" dirty="0">
                <a:solidFill>
                  <a:schemeClr val="accent2"/>
                </a:solidFill>
                <a:cs typeface="Arial" charset="0"/>
              </a:rPr>
              <a:t>  </a:t>
            </a:r>
            <a:r>
              <a:rPr lang="en-US" sz="1600" u="sng" dirty="0">
                <a:solidFill>
                  <a:srgbClr val="00B050"/>
                </a:solidFill>
              </a:rPr>
              <a:t>{</a:t>
            </a:r>
            <a:r>
              <a:rPr lang="en-US" sz="1600" u="sng" dirty="0" err="1">
                <a:solidFill>
                  <a:srgbClr val="00B050"/>
                </a:solidFill>
              </a:rPr>
              <a:t>int</a:t>
            </a:r>
            <a:r>
              <a:rPr lang="en-US" sz="1600" u="sng" dirty="0">
                <a:solidFill>
                  <a:srgbClr val="00B050"/>
                </a:solidFill>
              </a:rPr>
              <a:t>, bool }</a:t>
            </a:r>
            <a:endParaRPr lang="en-US" sz="1400" u="sng" dirty="0">
              <a:solidFill>
                <a:srgbClr val="00B050"/>
              </a:solidFill>
              <a:cs typeface="Arial" charset="0"/>
            </a:endParaRPr>
          </a:p>
          <a:p>
            <a:pPr eaLnBrk="1" hangingPunct="1">
              <a:buFontTx/>
              <a:buNone/>
              <a:tabLst>
                <a:tab pos="2466975" algn="l"/>
              </a:tabLst>
            </a:pPr>
            <a:r>
              <a:rPr lang="en-US" sz="1600" dirty="0">
                <a:solidFill>
                  <a:schemeClr val="hlink"/>
                </a:solidFill>
                <a:cs typeface="Arial" charset="0"/>
              </a:rPr>
              <a:t>formals</a:t>
            </a:r>
            <a:r>
              <a:rPr lang="en-US" sz="1600" dirty="0">
                <a:solidFill>
                  <a:schemeClr val="accent2"/>
                </a:solidFill>
                <a:cs typeface="Arial" charset="0"/>
              </a:rPr>
              <a:t> ::= </a:t>
            </a:r>
            <a:r>
              <a:rPr lang="el-GR" sz="1600" dirty="0">
                <a:solidFill>
                  <a:schemeClr val="accent2"/>
                </a:solidFill>
                <a:cs typeface="Arial" charset="0"/>
              </a:rPr>
              <a:t>ε</a:t>
            </a:r>
            <a:r>
              <a:rPr lang="en-US" sz="1600" dirty="0">
                <a:solidFill>
                  <a:schemeClr val="accent2"/>
                </a:solidFill>
                <a:cs typeface="Arial" charset="0"/>
              </a:rPr>
              <a:t>  </a:t>
            </a:r>
            <a:r>
              <a:rPr lang="en-US" sz="1600" u="sng" dirty="0">
                <a:solidFill>
                  <a:srgbClr val="00B050"/>
                </a:solidFill>
                <a:cs typeface="Arial" charset="0"/>
              </a:rPr>
              <a:t>{ ) } </a:t>
            </a:r>
          </a:p>
          <a:p>
            <a:pPr eaLnBrk="1" hangingPunct="1">
              <a:buFontTx/>
              <a:buNone/>
              <a:tabLst>
                <a:tab pos="2466975" algn="l"/>
              </a:tabLst>
            </a:pPr>
            <a:r>
              <a:rPr lang="en-US" sz="1600" dirty="0">
                <a:cs typeface="Arial" charset="0"/>
              </a:rPr>
              <a:t>                |</a:t>
            </a:r>
            <a:r>
              <a:rPr lang="en-US" sz="1600" dirty="0">
                <a:solidFill>
                  <a:schemeClr val="accent2"/>
                </a:solidFill>
                <a:cs typeface="Arial" charset="0"/>
              </a:rPr>
              <a:t> </a:t>
            </a:r>
            <a:r>
              <a:rPr lang="en-US" sz="1600" dirty="0">
                <a:solidFill>
                  <a:schemeClr val="hlink"/>
                </a:solidFill>
                <a:cs typeface="Arial" charset="0"/>
              </a:rPr>
              <a:t>type</a:t>
            </a:r>
            <a:r>
              <a:rPr lang="en-US" sz="1600" dirty="0">
                <a:solidFill>
                  <a:schemeClr val="accent2"/>
                </a:solidFill>
                <a:cs typeface="Arial" charset="0"/>
              </a:rPr>
              <a:t> ident </a:t>
            </a:r>
            <a:r>
              <a:rPr lang="en-US" sz="1600" dirty="0">
                <a:cs typeface="Arial" charset="0"/>
              </a:rPr>
              <a:t>(</a:t>
            </a:r>
            <a:r>
              <a:rPr lang="en-US" sz="1600" dirty="0">
                <a:solidFill>
                  <a:schemeClr val="accent2"/>
                </a:solidFill>
                <a:cs typeface="Arial" charset="0"/>
              </a:rPr>
              <a:t> , </a:t>
            </a:r>
            <a:r>
              <a:rPr lang="en-US" sz="1600" dirty="0">
                <a:solidFill>
                  <a:schemeClr val="hlink"/>
                </a:solidFill>
                <a:cs typeface="Arial" charset="0"/>
              </a:rPr>
              <a:t>type</a:t>
            </a:r>
            <a:r>
              <a:rPr lang="en-US" sz="1600" dirty="0">
                <a:solidFill>
                  <a:schemeClr val="accent2"/>
                </a:solidFill>
                <a:cs typeface="Arial" charset="0"/>
              </a:rPr>
              <a:t> ident </a:t>
            </a:r>
            <a:r>
              <a:rPr lang="en-US" sz="1600" dirty="0">
                <a:cs typeface="Arial" charset="0"/>
              </a:rPr>
              <a:t>)* </a:t>
            </a:r>
            <a:r>
              <a:rPr lang="en-US" sz="1600" u="sng" dirty="0">
                <a:solidFill>
                  <a:srgbClr val="00B050"/>
                </a:solidFill>
              </a:rPr>
              <a:t>{</a:t>
            </a:r>
            <a:r>
              <a:rPr lang="en-US" sz="1600" u="sng" dirty="0" err="1">
                <a:solidFill>
                  <a:srgbClr val="00B050"/>
                </a:solidFill>
              </a:rPr>
              <a:t>int</a:t>
            </a:r>
            <a:r>
              <a:rPr lang="en-US" sz="1600" u="sng" dirty="0">
                <a:solidFill>
                  <a:srgbClr val="00B050"/>
                </a:solidFill>
              </a:rPr>
              <a:t>, bool }</a:t>
            </a:r>
          </a:p>
          <a:p>
            <a:pPr eaLnBrk="1" hangingPunct="1">
              <a:buFontTx/>
              <a:buNone/>
              <a:tabLst>
                <a:tab pos="2466975" algn="l"/>
              </a:tabLst>
            </a:pPr>
            <a:r>
              <a:rPr lang="en-US" sz="1600" dirty="0"/>
              <a:t>--------------------------------------------</a:t>
            </a:r>
          </a:p>
          <a:p>
            <a:pPr eaLnBrk="1" hangingPunct="1">
              <a:buFontTx/>
              <a:buNone/>
              <a:tabLst>
                <a:tab pos="2466975" algn="l"/>
              </a:tabLst>
            </a:pPr>
            <a:endParaRPr lang="en-US" sz="2800" dirty="0"/>
          </a:p>
          <a:p>
            <a:pPr eaLnBrk="1" hangingPunct="1">
              <a:buFontTx/>
              <a:buNone/>
              <a:tabLst>
                <a:tab pos="2466975" algn="l"/>
              </a:tabLst>
            </a:pPr>
            <a:endParaRPr lang="en-US" sz="2400" dirty="0">
              <a:cs typeface="Arial" charset="0"/>
            </a:endParaRPr>
          </a:p>
          <a:p>
            <a:pPr eaLnBrk="1" hangingPunct="1">
              <a:tabLst>
                <a:tab pos="2466975" algn="l"/>
              </a:tabLst>
            </a:pPr>
            <a:endParaRPr lang="en-US" sz="2800" dirty="0"/>
          </a:p>
        </p:txBody>
      </p:sp>
      <p:sp>
        <p:nvSpPr>
          <p:cNvPr id="76802" name="Slide Number Placeholder 5"/>
          <p:cNvSpPr>
            <a:spLocks noGrp="1"/>
          </p:cNvSpPr>
          <p:nvPr>
            <p:ph type="sldNum" sz="quarter" idx="12"/>
          </p:nvPr>
        </p:nvSpPr>
        <p:spPr>
          <a:noFill/>
        </p:spPr>
        <p:txBody>
          <a:bodyPr/>
          <a:lstStyle/>
          <a:p>
            <a:fld id="{FC44992E-4D0E-4F6C-8541-B697629B4690}" type="slidenum">
              <a:rPr lang="en-US" smtClean="0">
                <a:solidFill>
                  <a:prstClr val="black"/>
                </a:solidFill>
              </a:rPr>
              <a:pPr/>
              <a:t>99</a:t>
            </a:fld>
            <a:endParaRPr lang="en-US">
              <a:solidFill>
                <a:prstClr val="black"/>
              </a:solidFill>
            </a:endParaRPr>
          </a:p>
        </p:txBody>
      </p:sp>
      <p:sp>
        <p:nvSpPr>
          <p:cNvPr id="2" name="TextBox 1">
            <a:extLst>
              <a:ext uri="{FF2B5EF4-FFF2-40B4-BE49-F238E27FC236}">
                <a16:creationId xmlns:a16="http://schemas.microsoft.com/office/drawing/2014/main" id="{2C7EEF64-AB9F-4E9B-804D-180C17C6AD19}"/>
              </a:ext>
            </a:extLst>
          </p:cNvPr>
          <p:cNvSpPr txBox="1"/>
          <p:nvPr/>
        </p:nvSpPr>
        <p:spPr>
          <a:xfrm>
            <a:off x="90152" y="4835686"/>
            <a:ext cx="4778062" cy="156966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Example:  parse   </a:t>
            </a:r>
          </a:p>
          <a:p>
            <a:r>
              <a:rPr lang="en-US" sz="3200" dirty="0">
                <a:latin typeface="Calibri" panose="020F0502020204030204" pitchFamily="34" charset="0"/>
                <a:cs typeface="Calibri" panose="020F0502020204030204" pitchFamily="34" charset="0"/>
              </a:rPr>
              <a:t>	 int ident;</a:t>
            </a:r>
          </a:p>
          <a:p>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261026"/>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7087</TotalTime>
  <Words>15638</Words>
  <Application>Microsoft Office PowerPoint</Application>
  <PresentationFormat>On-screen Show (4:3)</PresentationFormat>
  <Paragraphs>2472</Paragraphs>
  <Slides>219</Slides>
  <Notes>125</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219</vt:i4>
      </vt:variant>
    </vt:vector>
  </HeadingPairs>
  <TitlesOfParts>
    <vt:vector size="232" baseType="lpstr">
      <vt:lpstr>Arial</vt:lpstr>
      <vt:lpstr>Calibri</vt:lpstr>
      <vt:lpstr>Calibri Light</vt:lpstr>
      <vt:lpstr>Cambria</vt:lpstr>
      <vt:lpstr>Cambria Math</vt:lpstr>
      <vt:lpstr>Consolas</vt:lpstr>
      <vt:lpstr>Rockwell</vt:lpstr>
      <vt:lpstr>Symbol</vt:lpstr>
      <vt:lpstr>Times New Roman</vt:lpstr>
      <vt:lpstr>Wingdings</vt:lpstr>
      <vt:lpstr>PNE Theme Slide Deck</vt:lpstr>
      <vt:lpstr>Custom Design</vt:lpstr>
      <vt:lpstr>Equation</vt:lpstr>
      <vt:lpstr>COP4020 Programming Language Concepts</vt:lpstr>
      <vt:lpstr>Where we are</vt:lpstr>
      <vt:lpstr>New formalism</vt:lpstr>
      <vt:lpstr>Backus-Naur formalism</vt:lpstr>
      <vt:lpstr>Context Free Grammar</vt:lpstr>
      <vt:lpstr>Benefits of (E)BNF notation</vt:lpstr>
      <vt:lpstr> Example </vt:lpstr>
      <vt:lpstr> Example </vt:lpstr>
      <vt:lpstr>EBNF Notation</vt:lpstr>
      <vt:lpstr>Example</vt:lpstr>
      <vt:lpstr>Examples</vt:lpstr>
      <vt:lpstr>What is ?</vt:lpstr>
      <vt:lpstr>What is Σ ?</vt:lpstr>
      <vt:lpstr>Derivation of expressions  </vt:lpstr>
      <vt:lpstr>Derivation of expressions  </vt:lpstr>
      <vt:lpstr>Derivation of expression (2)</vt:lpstr>
      <vt:lpstr>Derivation of expression (2)</vt:lpstr>
      <vt:lpstr>Derivation of expression (3)</vt:lpstr>
      <vt:lpstr>Derivation of expression (3)</vt:lpstr>
      <vt:lpstr>Exercises</vt:lpstr>
      <vt:lpstr>We are interested in context-free grammars</vt:lpstr>
      <vt:lpstr>Parsing</vt:lpstr>
      <vt:lpstr>Example:  parse tree</vt:lpstr>
      <vt:lpstr>Example:  parse tree</vt:lpstr>
      <vt:lpstr>Example:  parse tree</vt:lpstr>
      <vt:lpstr>Example:  Parse tree</vt:lpstr>
      <vt:lpstr>Ambiguous Grammar</vt:lpstr>
      <vt:lpstr>Dealing with ambiguous grammars</vt:lpstr>
      <vt:lpstr>Example:  Ambiguous grammar with disambiguating rule</vt:lpstr>
      <vt:lpstr>Example:  modify the grammar  </vt:lpstr>
      <vt:lpstr>PowerPoint Presentation</vt:lpstr>
      <vt:lpstr>Example:  modify the language</vt:lpstr>
      <vt:lpstr>Recap</vt:lpstr>
      <vt:lpstr>COP4020 Programming Language Concepts</vt:lpstr>
      <vt:lpstr>Recap</vt:lpstr>
      <vt:lpstr>Phrase structure</vt:lpstr>
      <vt:lpstr>Parsing Complexity</vt:lpstr>
      <vt:lpstr>Approaches to parsing</vt:lpstr>
      <vt:lpstr>Bottom-up parsing</vt:lpstr>
      <vt:lpstr>Example:  Bottom up parsing</vt:lpstr>
      <vt:lpstr>Example:  Bottom up parsing</vt:lpstr>
      <vt:lpstr>Example 2:  Bottom-up parsing (1)</vt:lpstr>
      <vt:lpstr>Example 2: Bottom-up parsing (2) </vt:lpstr>
      <vt:lpstr>Example 2: Bottom-up parsing (3)</vt:lpstr>
      <vt:lpstr>Example 2: Bottom-up parsing (4)</vt:lpstr>
      <vt:lpstr>Example 2: Bottom-up parsing (5)</vt:lpstr>
      <vt:lpstr>Top-down parsing</vt:lpstr>
      <vt:lpstr>Example:  Top-down parsing (1)</vt:lpstr>
      <vt:lpstr>Example:  Top-down parsing (2)</vt:lpstr>
      <vt:lpstr>Grammars and Parsing</vt:lpstr>
      <vt:lpstr>Top-down parsing</vt:lpstr>
      <vt:lpstr>Top-down parsing</vt:lpstr>
      <vt:lpstr>Top-down parsing</vt:lpstr>
      <vt:lpstr>Top-down parsing</vt:lpstr>
      <vt:lpstr>Look-ahead and prediction</vt:lpstr>
      <vt:lpstr>Notational conventions</vt:lpstr>
      <vt:lpstr>FIRST sets</vt:lpstr>
      <vt:lpstr>FIRST sets:  Example 1</vt:lpstr>
      <vt:lpstr>FIRST sets:  Example 1</vt:lpstr>
      <vt:lpstr>FIRST sets:  Example 2 (from earlier)</vt:lpstr>
      <vt:lpstr>FIRST sets:  Example 2 (8)</vt:lpstr>
      <vt:lpstr>FIRST sets:  Example 2 (8)</vt:lpstr>
      <vt:lpstr>First requirement for LL(1)</vt:lpstr>
      <vt:lpstr>FIRST set:  Example 3</vt:lpstr>
      <vt:lpstr>Another non-LL(1) example</vt:lpstr>
      <vt:lpstr>Another non-LL(1) example</vt:lpstr>
      <vt:lpstr>Another non-LL(1) example</vt:lpstr>
      <vt:lpstr>Definition of FOLLOW set</vt:lpstr>
      <vt:lpstr>Example</vt:lpstr>
      <vt:lpstr>Example</vt:lpstr>
      <vt:lpstr>Example</vt:lpstr>
      <vt:lpstr>Example</vt:lpstr>
      <vt:lpstr>Example</vt:lpstr>
      <vt:lpstr>Example</vt:lpstr>
      <vt:lpstr>Example</vt:lpstr>
      <vt:lpstr>Example</vt:lpstr>
      <vt:lpstr>Example</vt:lpstr>
      <vt:lpstr>Example</vt:lpstr>
      <vt:lpstr>Example</vt:lpstr>
      <vt:lpstr>Summary</vt:lpstr>
      <vt:lpstr>Example</vt:lpstr>
      <vt:lpstr>Recall this example that gave us trouble parsing</vt:lpstr>
      <vt:lpstr>Another condition for LL(1)</vt:lpstr>
      <vt:lpstr>Predict sets</vt:lpstr>
      <vt:lpstr>LL(1) rule</vt:lpstr>
      <vt:lpstr>Predict sets</vt:lpstr>
      <vt:lpstr>Classification of grammars</vt:lpstr>
      <vt:lpstr>PowerPoint Presentation</vt:lpstr>
      <vt:lpstr>PowerPoint Presentation</vt:lpstr>
      <vt:lpstr>PowerPoint Presentation</vt:lpstr>
      <vt:lpstr>COP4020 Programming Language Concepts</vt:lpstr>
      <vt:lpstr>Recap of parsing so far: </vt:lpstr>
      <vt:lpstr>LL(1) grammars</vt:lpstr>
      <vt:lpstr>Example</vt:lpstr>
      <vt:lpstr>PowerPoint Presentation</vt:lpstr>
      <vt:lpstr>PowerPoint Presentation</vt:lpstr>
      <vt:lpstr>PowerPoint Presentation</vt:lpstr>
      <vt:lpstr>PowerPoint Presentation</vt:lpstr>
      <vt:lpstr>PowerPoint Presentation</vt:lpstr>
      <vt:lpstr>Syntax Diagram</vt:lpstr>
      <vt:lpstr>Example</vt:lpstr>
      <vt:lpstr>Example</vt:lpstr>
      <vt:lpstr>Left recursion</vt:lpstr>
      <vt:lpstr>Left recursion removal</vt:lpstr>
      <vt:lpstr>Left recursion removal (2)</vt:lpstr>
      <vt:lpstr>Example, revisited</vt:lpstr>
      <vt:lpstr>Example, revisited</vt:lpstr>
      <vt:lpstr>Transform to EBNF</vt:lpstr>
      <vt:lpstr>Equivalent grammars</vt:lpstr>
      <vt:lpstr>PowerPoint Presentation</vt:lpstr>
      <vt:lpstr>PowerPoint Presentation</vt:lpstr>
      <vt:lpstr>Recap</vt:lpstr>
      <vt:lpstr>Expression evaluation</vt:lpstr>
      <vt:lpstr>Precedence</vt:lpstr>
      <vt:lpstr>Associativity</vt:lpstr>
      <vt:lpstr>Associativity (2)</vt:lpstr>
      <vt:lpstr>PowerPoint Presentation</vt:lpstr>
      <vt:lpstr>Expression evaluation</vt:lpstr>
      <vt:lpstr>Goal:  write grammar so that parse trees reflect desired order of evaluation</vt:lpstr>
      <vt:lpstr>Parse trees and order of operations</vt:lpstr>
      <vt:lpstr>Example: expression grammar with precedence and associativity</vt:lpstr>
      <vt:lpstr>Example: expression grammar with precedence and associativity</vt:lpstr>
      <vt:lpstr>Example: expression grammar with precedence and associativity</vt:lpstr>
      <vt:lpstr>Parse tree for 3+4*5</vt:lpstr>
      <vt:lpstr>Parse tree for 10-4-3</vt:lpstr>
      <vt:lpstr>Is this expression grammar LL(1)?</vt:lpstr>
      <vt:lpstr>Try removing left recursion</vt:lpstr>
      <vt:lpstr>Try removing left recursion</vt:lpstr>
      <vt:lpstr>Transformed example</vt:lpstr>
      <vt:lpstr>Parse tree for transformed grammar</vt:lpstr>
      <vt:lpstr>Transformed again-- to EBNF</vt:lpstr>
      <vt:lpstr>Parse tree using EBNF grammar</vt:lpstr>
      <vt:lpstr>Parse tree using EBNF grammar</vt:lpstr>
      <vt:lpstr>Recap</vt:lpstr>
      <vt:lpstr>Another cause of non-LL(1) ness</vt:lpstr>
      <vt:lpstr>Transformation:  Left factorization </vt:lpstr>
      <vt:lpstr>With EBNF</vt:lpstr>
      <vt:lpstr>Example</vt:lpstr>
      <vt:lpstr>Transformations do not always work</vt:lpstr>
      <vt:lpstr>PowerPoint Presentation</vt:lpstr>
      <vt:lpstr>COP4020 Programming Language Concepts</vt:lpstr>
      <vt:lpstr>LL(1) grammars</vt:lpstr>
      <vt:lpstr>Left recursion removal</vt:lpstr>
      <vt:lpstr>Left factorization </vt:lpstr>
      <vt:lpstr>Example</vt:lpstr>
      <vt:lpstr>Example</vt:lpstr>
      <vt:lpstr>Example</vt:lpstr>
      <vt:lpstr>Example</vt:lpstr>
      <vt:lpstr>Example</vt:lpstr>
      <vt:lpstr>Example</vt:lpstr>
      <vt:lpstr>Example</vt:lpstr>
      <vt:lpstr>Example</vt:lpstr>
      <vt:lpstr>Transformations do not always work</vt:lpstr>
      <vt:lpstr>Compilation steps</vt:lpstr>
      <vt:lpstr>Systematic construction of a parser</vt:lpstr>
      <vt:lpstr>Parser construction</vt:lpstr>
      <vt:lpstr>Parser construction (2)</vt:lpstr>
      <vt:lpstr>σ1 | σ 2 | ... σn   (where none are )           </vt:lpstr>
      <vt:lpstr>σ1 | σ 2 | ... σn |   </vt:lpstr>
      <vt:lpstr>σ1 σ 2 ... σn</vt:lpstr>
      <vt:lpstr>σ*</vt:lpstr>
      <vt:lpstr>A      (where A is a non-terminal) </vt:lpstr>
      <vt:lpstr>c    (where c is a token)  </vt:lpstr>
      <vt:lpstr>c    (where c is a token)  </vt:lpstr>
      <vt:lpstr>Implementing a Parser in Java</vt:lpstr>
      <vt:lpstr>factor ::= intlit | ( expr ) </vt:lpstr>
      <vt:lpstr>factor ::= intlit | ( expr ) </vt:lpstr>
      <vt:lpstr>term ::= factor ( ( * | / )  factor )* </vt:lpstr>
      <vt:lpstr>term ::= factor ( ( * | / )  factor )* </vt:lpstr>
      <vt:lpstr>expr ::= term ( ( + | - )  term )*</vt:lpstr>
      <vt:lpstr>Finishing up</vt:lpstr>
      <vt:lpstr>PowerPoint Presentation</vt:lpstr>
      <vt:lpstr>PowerPoint Presentation</vt:lpstr>
      <vt:lpstr>COP4020 Programming Language Concepts</vt:lpstr>
      <vt:lpstr>PowerPoint Presentation</vt:lpstr>
      <vt:lpstr>Campus Resources</vt:lpstr>
      <vt:lpstr>So far:  Concrete Syntax</vt:lpstr>
      <vt:lpstr>Abstract Syntax</vt:lpstr>
      <vt:lpstr>Comparison of concrete and abstract syntax</vt:lpstr>
      <vt:lpstr>Example: Expressions</vt:lpstr>
      <vt:lpstr>Abstract vs. Concrete Syntax for Expressions</vt:lpstr>
      <vt:lpstr>OO implementation of an abstract syntax tree</vt:lpstr>
      <vt:lpstr>AST for Expressions</vt:lpstr>
      <vt:lpstr>ASTNode</vt:lpstr>
      <vt:lpstr>ASTNode</vt:lpstr>
      <vt:lpstr>AST for Expressions</vt:lpstr>
      <vt:lpstr>Expr</vt:lpstr>
      <vt:lpstr>IntLitExpr</vt:lpstr>
      <vt:lpstr>BinaryExpr</vt:lpstr>
      <vt:lpstr>AST for Expressions</vt:lpstr>
      <vt:lpstr>Modify parser to generate AST</vt:lpstr>
      <vt:lpstr>modifications to factor method</vt:lpstr>
      <vt:lpstr>Modifications to factor</vt:lpstr>
      <vt:lpstr>Modifications to expr and term</vt:lpstr>
      <vt:lpstr>Modification to expr (term is similar)</vt:lpstr>
      <vt:lpstr>Example</vt:lpstr>
      <vt:lpstr>Action routines</vt:lpstr>
      <vt:lpstr>What do we do with an AST?</vt:lpstr>
      <vt:lpstr>Design problem</vt:lpstr>
      <vt:lpstr>Possible solution:  add method to superclass for each purpose</vt:lpstr>
      <vt:lpstr>Possible solution:  Add a method to superclass that makes decisions based on type</vt:lpstr>
      <vt:lpstr>Better:  Visitor Pattern</vt:lpstr>
      <vt:lpstr>Design pattern</vt:lpstr>
      <vt:lpstr>How to instrument a data structure to allow the Visitor pattern</vt:lpstr>
      <vt:lpstr>Visitor interface for Example</vt:lpstr>
      <vt:lpstr>Visit method</vt:lpstr>
      <vt:lpstr>Expr</vt:lpstr>
      <vt:lpstr>IntLitExpr</vt:lpstr>
      <vt:lpstr>BinaryExpr</vt:lpstr>
      <vt:lpstr>Example:  Visitor pattern to evaluate expressions</vt:lpstr>
      <vt:lpstr>Implement Visitor Interface</vt:lpstr>
      <vt:lpstr>Implement Visitor Interface (2)</vt:lpstr>
      <vt:lpstr>Implement Visitor Interface(3)</vt:lpstr>
      <vt:lpstr>To read and compute the value of an expression</vt:lpstr>
      <vt:lpstr>Aside on Java:  Autoboxing</vt:lpstr>
      <vt:lpstr>Wrapper classes</vt:lpstr>
      <vt:lpstr>Conversion between object and primitive type</vt:lpstr>
      <vt:lpstr>Autoboxing</vt:lpstr>
      <vt:lpstr>Example</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Allen Wasupan</cp:lastModifiedBy>
  <cp:revision>295</cp:revision>
  <cp:lastPrinted>2014-01-31T19:29:42Z</cp:lastPrinted>
  <dcterms:created xsi:type="dcterms:W3CDTF">2013-09-18T13:46:37Z</dcterms:created>
  <dcterms:modified xsi:type="dcterms:W3CDTF">2023-09-28T11:46:42Z</dcterms:modified>
</cp:coreProperties>
</file>